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84"/>
  </p:notesMasterIdLst>
  <p:handoutMasterIdLst>
    <p:handoutMasterId r:id="rId85"/>
  </p:handoutMasterIdLst>
  <p:sldIdLst>
    <p:sldId id="256" r:id="rId4"/>
    <p:sldId id="710" r:id="rId5"/>
    <p:sldId id="711" r:id="rId6"/>
    <p:sldId id="712" r:id="rId7"/>
    <p:sldId id="713" r:id="rId8"/>
    <p:sldId id="714" r:id="rId9"/>
    <p:sldId id="715" r:id="rId10"/>
    <p:sldId id="716" r:id="rId11"/>
    <p:sldId id="720" r:id="rId12"/>
    <p:sldId id="719" r:id="rId13"/>
    <p:sldId id="722" r:id="rId14"/>
    <p:sldId id="723" r:id="rId15"/>
    <p:sldId id="724" r:id="rId16"/>
    <p:sldId id="725" r:id="rId17"/>
    <p:sldId id="726" r:id="rId18"/>
    <p:sldId id="727" r:id="rId19"/>
    <p:sldId id="814" r:id="rId20"/>
    <p:sldId id="729" r:id="rId21"/>
    <p:sldId id="736" r:id="rId22"/>
    <p:sldId id="738" r:id="rId23"/>
    <p:sldId id="743" r:id="rId24"/>
    <p:sldId id="744" r:id="rId25"/>
    <p:sldId id="745" r:id="rId26"/>
    <p:sldId id="746" r:id="rId27"/>
    <p:sldId id="747" r:id="rId28"/>
    <p:sldId id="750" r:id="rId29"/>
    <p:sldId id="751" r:id="rId30"/>
    <p:sldId id="752" r:id="rId31"/>
    <p:sldId id="753" r:id="rId32"/>
    <p:sldId id="754" r:id="rId33"/>
    <p:sldId id="755" r:id="rId34"/>
    <p:sldId id="756" r:id="rId35"/>
    <p:sldId id="757" r:id="rId36"/>
    <p:sldId id="758" r:id="rId37"/>
    <p:sldId id="759" r:id="rId38"/>
    <p:sldId id="760" r:id="rId39"/>
    <p:sldId id="761" r:id="rId40"/>
    <p:sldId id="762" r:id="rId41"/>
    <p:sldId id="763" r:id="rId42"/>
    <p:sldId id="764" r:id="rId43"/>
    <p:sldId id="765" r:id="rId44"/>
    <p:sldId id="766" r:id="rId45"/>
    <p:sldId id="767" r:id="rId46"/>
    <p:sldId id="768" r:id="rId47"/>
    <p:sldId id="769" r:id="rId48"/>
    <p:sldId id="770" r:id="rId49"/>
    <p:sldId id="771" r:id="rId50"/>
    <p:sldId id="772" r:id="rId51"/>
    <p:sldId id="773" r:id="rId52"/>
    <p:sldId id="774" r:id="rId53"/>
    <p:sldId id="776" r:id="rId54"/>
    <p:sldId id="775" r:id="rId55"/>
    <p:sldId id="777" r:id="rId56"/>
    <p:sldId id="815" r:id="rId57"/>
    <p:sldId id="778" r:id="rId58"/>
    <p:sldId id="787" r:id="rId59"/>
    <p:sldId id="779" r:id="rId60"/>
    <p:sldId id="780" r:id="rId61"/>
    <p:sldId id="788" r:id="rId62"/>
    <p:sldId id="816" r:id="rId63"/>
    <p:sldId id="789" r:id="rId64"/>
    <p:sldId id="790" r:id="rId65"/>
    <p:sldId id="791" r:id="rId66"/>
    <p:sldId id="689" r:id="rId67"/>
    <p:sldId id="792" r:id="rId68"/>
    <p:sldId id="793" r:id="rId69"/>
    <p:sldId id="794" r:id="rId70"/>
    <p:sldId id="795" r:id="rId71"/>
    <p:sldId id="796" r:id="rId72"/>
    <p:sldId id="797" r:id="rId73"/>
    <p:sldId id="798" r:id="rId74"/>
    <p:sldId id="799" r:id="rId75"/>
    <p:sldId id="800" r:id="rId76"/>
    <p:sldId id="699" r:id="rId77"/>
    <p:sldId id="810" r:id="rId78"/>
    <p:sldId id="781" r:id="rId79"/>
    <p:sldId id="782" r:id="rId80"/>
    <p:sldId id="783" r:id="rId81"/>
    <p:sldId id="784" r:id="rId82"/>
    <p:sldId id="811" r:id="rId83"/>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6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9405E"/>
    <a:srgbClr val="094162"/>
    <a:srgbClr val="106FAA"/>
    <a:srgbClr val="093F5D"/>
    <a:srgbClr val="148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52"/>
    <p:restoredTop sz="80547" autoAdjust="0"/>
  </p:normalViewPr>
  <p:slideViewPr>
    <p:cSldViewPr snapToGrid="0">
      <p:cViewPr varScale="1">
        <p:scale>
          <a:sx n="87" d="100"/>
          <a:sy n="87" d="100"/>
        </p:scale>
        <p:origin x="664" y="200"/>
      </p:cViewPr>
      <p:guideLst>
        <p:guide orient="horz" pos="206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7E99EC-E697-DC40-9D1E-F7482AB5E289}" type="datetimeFigureOut">
              <a:rPr kumimoji="1" lang="zh-CN" altLang="en-US" smtClean="0"/>
              <a:t>2023/11/8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69E21-1681-B840-B4B0-867B1628F695}" type="slidenum">
              <a:rPr kumimoji="1" lang="zh-CN" altLang="en-US" smtClean="0"/>
              <a:t>‹#›</a:t>
            </a:fld>
            <a:endParaRPr kumimoji="1" lang="zh-CN" altLang="en-US"/>
          </a:p>
        </p:txBody>
      </p:sp>
    </p:spTree>
    <p:extLst>
      <p:ext uri="{BB962C8B-B14F-4D97-AF65-F5344CB8AC3E}">
        <p14:creationId xmlns:p14="http://schemas.microsoft.com/office/powerpoint/2010/main" val="1146012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2023/11/8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对正样本结果中的预测准确程度</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53</a:t>
            </a:fld>
            <a:endParaRPr lang="zh-CN" altLang="en-US"/>
          </a:p>
        </p:txBody>
      </p:sp>
    </p:spTree>
    <p:extLst>
      <p:ext uri="{BB962C8B-B14F-4D97-AF65-F5344CB8AC3E}">
        <p14:creationId xmlns:p14="http://schemas.microsoft.com/office/powerpoint/2010/main" val="1536591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78</a:t>
            </a:fld>
            <a:endParaRPr lang="zh-CN" altLang="en-US"/>
          </a:p>
        </p:txBody>
      </p:sp>
    </p:spTree>
    <p:extLst>
      <p:ext uri="{BB962C8B-B14F-4D97-AF65-F5344CB8AC3E}">
        <p14:creationId xmlns:p14="http://schemas.microsoft.com/office/powerpoint/2010/main" val="131955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79</a:t>
            </a:fld>
            <a:endParaRPr lang="zh-CN" altLang="en-US"/>
          </a:p>
        </p:txBody>
      </p:sp>
    </p:spTree>
    <p:extLst>
      <p:ext uri="{BB962C8B-B14F-4D97-AF65-F5344CB8AC3E}">
        <p14:creationId xmlns:p14="http://schemas.microsoft.com/office/powerpoint/2010/main" val="152655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80</a:t>
            </a:fld>
            <a:endParaRPr lang="zh-CN" altLang="en-US"/>
          </a:p>
        </p:txBody>
      </p:sp>
    </p:spTree>
    <p:extLst>
      <p:ext uri="{BB962C8B-B14F-4D97-AF65-F5344CB8AC3E}">
        <p14:creationId xmlns:p14="http://schemas.microsoft.com/office/powerpoint/2010/main" val="254024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对正样本结果中的预测准确程度</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54</a:t>
            </a:fld>
            <a:endParaRPr lang="zh-CN" altLang="en-US"/>
          </a:p>
        </p:txBody>
      </p:sp>
    </p:spTree>
    <p:extLst>
      <p:ext uri="{BB962C8B-B14F-4D97-AF65-F5344CB8AC3E}">
        <p14:creationId xmlns:p14="http://schemas.microsoft.com/office/powerpoint/2010/main" val="4238171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dirty="0">
                <a:effectLst/>
                <a:latin typeface="小米兰亭" panose="03000502000000000000" charset="-122"/>
                <a:ea typeface="小米兰亭" panose="03000502000000000000" charset="-122"/>
                <a:cs typeface="小米兰亭" panose="03000502000000000000" charset="-122"/>
                <a:sym typeface="Calibri" panose="020F0502020204030204"/>
              </a:rPr>
              <a:t>ROC - Receiver Operating Characteristic Curve</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，接受者操作特征曲线，</a:t>
            </a:r>
            <a:r>
              <a:rPr lang="en-US" altLang="zh-CN" sz="1200" b="0" i="0" dirty="0">
                <a:effectLst/>
                <a:latin typeface="小米兰亭" panose="03000502000000000000" charset="-122"/>
                <a:ea typeface="小米兰亭" panose="03000502000000000000" charset="-122"/>
                <a:cs typeface="小米兰亭" panose="03000502000000000000" charset="-122"/>
                <a:sym typeface="Calibri" panose="020F0502020204030204"/>
              </a:rPr>
              <a:t>ROC</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曲线</a:t>
            </a:r>
          </a:p>
          <a:p>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最早是由二战中的电子工程师和雷达工程师发明的，用来侦测战场上的敌军飞机，舰艇等，是一种信号检测理论，还被应用到心理学领域做知觉检测。</a:t>
            </a:r>
          </a:p>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55</a:t>
            </a:fld>
            <a:endParaRPr lang="zh-CN" altLang="en-US"/>
          </a:p>
        </p:txBody>
      </p:sp>
    </p:spTree>
    <p:extLst>
      <p:ext uri="{BB962C8B-B14F-4D97-AF65-F5344CB8AC3E}">
        <p14:creationId xmlns:p14="http://schemas.microsoft.com/office/powerpoint/2010/main" val="632738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61</a:t>
            </a:fld>
            <a:endParaRPr lang="zh-CN" altLang="en-US"/>
          </a:p>
        </p:txBody>
      </p:sp>
    </p:spTree>
    <p:extLst>
      <p:ext uri="{BB962C8B-B14F-4D97-AF65-F5344CB8AC3E}">
        <p14:creationId xmlns:p14="http://schemas.microsoft.com/office/powerpoint/2010/main" val="3992937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62</a:t>
            </a:fld>
            <a:endParaRPr lang="zh-CN" altLang="en-US"/>
          </a:p>
        </p:txBody>
      </p:sp>
    </p:spTree>
    <p:extLst>
      <p:ext uri="{BB962C8B-B14F-4D97-AF65-F5344CB8AC3E}">
        <p14:creationId xmlns:p14="http://schemas.microsoft.com/office/powerpoint/2010/main" val="957602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dirty="0">
                <a:solidFill>
                  <a:srgbClr val="121212"/>
                </a:solidFill>
                <a:effectLst/>
                <a:latin typeface="-apple-system"/>
              </a:rPr>
              <a:t>ROC</a:t>
            </a:r>
            <a:r>
              <a:rPr lang="zh-CN" altLang="en-US" b="0" i="0" dirty="0">
                <a:solidFill>
                  <a:srgbClr val="121212"/>
                </a:solidFill>
                <a:effectLst/>
                <a:latin typeface="-apple-system"/>
              </a:rPr>
              <a:t>曲线对整体样本是否均衡并不敏感。因为</a:t>
            </a:r>
            <a:r>
              <a:rPr lang="en" altLang="zh-CN" b="0" i="0" dirty="0">
                <a:solidFill>
                  <a:srgbClr val="121212"/>
                </a:solidFill>
                <a:effectLst/>
                <a:latin typeface="-apple-system"/>
              </a:rPr>
              <a:t>ROC</a:t>
            </a:r>
            <a:r>
              <a:rPr lang="zh-CN" altLang="en-US" b="0" i="0" dirty="0">
                <a:solidFill>
                  <a:srgbClr val="121212"/>
                </a:solidFill>
                <a:effectLst/>
                <a:latin typeface="-apple-system"/>
              </a:rPr>
              <a:t>曲线只与</a:t>
            </a:r>
            <a:r>
              <a:rPr lang="en" altLang="zh-CN" b="0" i="0" dirty="0">
                <a:solidFill>
                  <a:srgbClr val="121212"/>
                </a:solidFill>
                <a:effectLst/>
                <a:latin typeface="-apple-system"/>
              </a:rPr>
              <a:t>TPR</a:t>
            </a:r>
            <a:r>
              <a:rPr lang="zh-CN" altLang="en-US" b="0" i="0" dirty="0">
                <a:solidFill>
                  <a:srgbClr val="121212"/>
                </a:solidFill>
                <a:effectLst/>
                <a:latin typeface="-apple-system"/>
              </a:rPr>
              <a:t>和</a:t>
            </a:r>
            <a:r>
              <a:rPr lang="en" altLang="zh-CN" b="0" i="0" dirty="0">
                <a:solidFill>
                  <a:srgbClr val="121212"/>
                </a:solidFill>
                <a:effectLst/>
                <a:latin typeface="-apple-system"/>
              </a:rPr>
              <a:t>FPR</a:t>
            </a:r>
            <a:r>
              <a:rPr lang="zh-CN" altLang="en-US" b="0" i="0" dirty="0">
                <a:solidFill>
                  <a:srgbClr val="121212"/>
                </a:solidFill>
                <a:effectLst/>
                <a:latin typeface="-apple-system"/>
              </a:rPr>
              <a:t>有关系，而这两个指标是针对单一类别的预测结果而言的 。举个例子：假设总样本中，</a:t>
            </a:r>
            <a:r>
              <a:rPr lang="en-US" altLang="zh-CN" b="0" i="0" dirty="0">
                <a:solidFill>
                  <a:srgbClr val="121212"/>
                </a:solidFill>
                <a:effectLst/>
                <a:latin typeface="-apple-system"/>
              </a:rPr>
              <a:t>90%</a:t>
            </a:r>
            <a:r>
              <a:rPr lang="zh-CN" altLang="en-US" b="0" i="0" dirty="0">
                <a:solidFill>
                  <a:srgbClr val="121212"/>
                </a:solidFill>
                <a:effectLst/>
                <a:latin typeface="-apple-system"/>
              </a:rPr>
              <a:t>是正样本，</a:t>
            </a:r>
            <a:r>
              <a:rPr lang="en-US" altLang="zh-CN" b="0" i="0" dirty="0">
                <a:solidFill>
                  <a:srgbClr val="121212"/>
                </a:solidFill>
                <a:effectLst/>
                <a:latin typeface="-apple-system"/>
              </a:rPr>
              <a:t>10%</a:t>
            </a:r>
            <a:r>
              <a:rPr lang="zh-CN" altLang="en-US" b="0" i="0" dirty="0">
                <a:solidFill>
                  <a:srgbClr val="121212"/>
                </a:solidFill>
                <a:effectLst/>
                <a:latin typeface="-apple-system"/>
              </a:rPr>
              <a:t>是负样本。在这种情况下如果使用准确率进行评价是不科学的，但是用</a:t>
            </a:r>
            <a:r>
              <a:rPr lang="en" altLang="zh-CN" b="0" i="0" dirty="0">
                <a:solidFill>
                  <a:srgbClr val="121212"/>
                </a:solidFill>
                <a:effectLst/>
                <a:latin typeface="-apple-system"/>
              </a:rPr>
              <a:t>TPR</a:t>
            </a:r>
            <a:r>
              <a:rPr lang="zh-CN" altLang="en-US" b="0" i="0" dirty="0">
                <a:solidFill>
                  <a:srgbClr val="121212"/>
                </a:solidFill>
                <a:effectLst/>
                <a:latin typeface="-apple-system"/>
              </a:rPr>
              <a:t>和</a:t>
            </a:r>
            <a:r>
              <a:rPr lang="en" altLang="zh-CN" b="0" i="0" dirty="0">
                <a:solidFill>
                  <a:srgbClr val="121212"/>
                </a:solidFill>
                <a:effectLst/>
                <a:latin typeface="-apple-system"/>
              </a:rPr>
              <a:t>FPR</a:t>
            </a:r>
            <a:r>
              <a:rPr lang="zh-CN" altLang="en-US" b="0" i="0" dirty="0">
                <a:solidFill>
                  <a:srgbClr val="121212"/>
                </a:solidFill>
                <a:effectLst/>
                <a:latin typeface="-apple-system"/>
              </a:rPr>
              <a:t>却是可以的，因为</a:t>
            </a:r>
            <a:r>
              <a:rPr lang="en" altLang="zh-CN" b="0" i="0" dirty="0">
                <a:solidFill>
                  <a:srgbClr val="121212"/>
                </a:solidFill>
                <a:effectLst/>
                <a:latin typeface="-apple-system"/>
              </a:rPr>
              <a:t>TPR</a:t>
            </a:r>
            <a:r>
              <a:rPr lang="zh-CN" altLang="en-US" b="0" i="0" dirty="0">
                <a:solidFill>
                  <a:srgbClr val="121212"/>
                </a:solidFill>
                <a:effectLst/>
                <a:latin typeface="-apple-system"/>
              </a:rPr>
              <a:t>只关注</a:t>
            </a:r>
            <a:r>
              <a:rPr lang="en-US" altLang="zh-CN" b="0" i="0" dirty="0">
                <a:solidFill>
                  <a:srgbClr val="121212"/>
                </a:solidFill>
                <a:effectLst/>
                <a:latin typeface="-apple-system"/>
              </a:rPr>
              <a:t>90%</a:t>
            </a:r>
            <a:r>
              <a:rPr lang="zh-CN" altLang="en-US" b="0" i="0" dirty="0">
                <a:solidFill>
                  <a:srgbClr val="121212"/>
                </a:solidFill>
                <a:effectLst/>
                <a:latin typeface="-apple-system"/>
              </a:rPr>
              <a:t>正样本中有多少是被预测正确的，而与那</a:t>
            </a:r>
            <a:r>
              <a:rPr lang="en-US" altLang="zh-CN" b="0" i="0" dirty="0">
                <a:solidFill>
                  <a:srgbClr val="121212"/>
                </a:solidFill>
                <a:effectLst/>
                <a:latin typeface="-apple-system"/>
              </a:rPr>
              <a:t>10%</a:t>
            </a:r>
            <a:r>
              <a:rPr lang="zh-CN" altLang="en-US" b="0" i="0" dirty="0">
                <a:solidFill>
                  <a:srgbClr val="121212"/>
                </a:solidFill>
                <a:effectLst/>
                <a:latin typeface="-apple-system"/>
              </a:rPr>
              <a:t>负样本毫无关系，同理，</a:t>
            </a:r>
            <a:r>
              <a:rPr lang="en" altLang="zh-CN" b="0" i="0" dirty="0">
                <a:solidFill>
                  <a:srgbClr val="121212"/>
                </a:solidFill>
                <a:effectLst/>
                <a:latin typeface="-apple-system"/>
              </a:rPr>
              <a:t>FPR</a:t>
            </a:r>
            <a:r>
              <a:rPr lang="zh-CN" altLang="en-US" b="0" i="0" dirty="0">
                <a:solidFill>
                  <a:srgbClr val="121212"/>
                </a:solidFill>
                <a:effectLst/>
                <a:latin typeface="-apple-system"/>
              </a:rPr>
              <a:t>只关注</a:t>
            </a:r>
            <a:r>
              <a:rPr lang="en-US" altLang="zh-CN" b="0" i="0" dirty="0">
                <a:solidFill>
                  <a:srgbClr val="121212"/>
                </a:solidFill>
                <a:effectLst/>
                <a:latin typeface="-apple-system"/>
              </a:rPr>
              <a:t>10%</a:t>
            </a:r>
            <a:r>
              <a:rPr lang="zh-CN" altLang="en-US" b="0" i="0" dirty="0">
                <a:solidFill>
                  <a:srgbClr val="121212"/>
                </a:solidFill>
                <a:effectLst/>
                <a:latin typeface="-apple-system"/>
              </a:rPr>
              <a:t>负样本中有多少是被预测错误的，也与那</a:t>
            </a:r>
            <a:r>
              <a:rPr lang="en-US" altLang="zh-CN" b="0" i="0" dirty="0">
                <a:solidFill>
                  <a:srgbClr val="121212"/>
                </a:solidFill>
                <a:effectLst/>
                <a:latin typeface="-apple-system"/>
              </a:rPr>
              <a:t>90%</a:t>
            </a:r>
            <a:r>
              <a:rPr lang="zh-CN" altLang="en-US" b="0" i="0" dirty="0">
                <a:solidFill>
                  <a:srgbClr val="121212"/>
                </a:solidFill>
                <a:effectLst/>
                <a:latin typeface="-apple-system"/>
              </a:rPr>
              <a:t>正样本毫无关系。这样就避免了样本不平衡的问题。</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63</a:t>
            </a:fld>
            <a:endParaRPr lang="zh-CN" altLang="en-US"/>
          </a:p>
        </p:txBody>
      </p:sp>
    </p:spTree>
    <p:extLst>
      <p:ext uri="{BB962C8B-B14F-4D97-AF65-F5344CB8AC3E}">
        <p14:creationId xmlns:p14="http://schemas.microsoft.com/office/powerpoint/2010/main" val="2267428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93671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52580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76</a:t>
            </a:fld>
            <a:endParaRPr lang="zh-CN" altLang="en-US"/>
          </a:p>
        </p:txBody>
      </p:sp>
    </p:spTree>
    <p:extLst>
      <p:ext uri="{BB962C8B-B14F-4D97-AF65-F5344CB8AC3E}">
        <p14:creationId xmlns:p14="http://schemas.microsoft.com/office/powerpoint/2010/main" val="343433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9628835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3564443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930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8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9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8">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38" r:id="rId12"/>
    <p:sldLayoutId id="2147484244" r:id="rId13"/>
    <p:sldLayoutId id="2147484293" r:id="rId14"/>
    <p:sldLayoutId id="2147484359" r:id="rId15"/>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6.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60.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blog.csdn.net/aws3217150/article/details/50548177"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www.jair.org/" TargetMode="External"/><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69.wmf"/><Relationship Id="rId18" Type="http://schemas.openxmlformats.org/officeDocument/2006/relationships/image" Target="../media/image73.png"/><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oleObject" Target="../embeddings/oleObject6.bin"/><Relationship Id="rId17" Type="http://schemas.openxmlformats.org/officeDocument/2006/relationships/image" Target="../media/image72.png"/><Relationship Id="rId2" Type="http://schemas.openxmlformats.org/officeDocument/2006/relationships/notesSlide" Target="../notesSlides/notesSlide1.xml"/><Relationship Id="rId16"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38.wmf"/><Relationship Id="rId11" Type="http://schemas.openxmlformats.org/officeDocument/2006/relationships/image" Target="../media/image68.png"/><Relationship Id="rId5" Type="http://schemas.openxmlformats.org/officeDocument/2006/relationships/oleObject" Target="../embeddings/oleObject3.bin"/><Relationship Id="rId15" Type="http://schemas.openxmlformats.org/officeDocument/2006/relationships/image" Target="../media/image70.wmf"/><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5.bin"/><Relationship Id="rId14" Type="http://schemas.openxmlformats.org/officeDocument/2006/relationships/oleObject" Target="../embeddings/oleObject7.bin"/></Relationships>
</file>

<file path=ppt/slides/_rels/slide54.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69.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oleObject" Target="../embeddings/oleObject6.bin"/><Relationship Id="rId17" Type="http://schemas.openxmlformats.org/officeDocument/2006/relationships/image" Target="../media/image74.png"/><Relationship Id="rId2" Type="http://schemas.openxmlformats.org/officeDocument/2006/relationships/notesSlide" Target="../notesSlides/notesSlide2.xml"/><Relationship Id="rId16" Type="http://schemas.openxmlformats.org/officeDocument/2006/relationships/image" Target="../media/image71.png"/><Relationship Id="rId20"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38.wmf"/><Relationship Id="rId11" Type="http://schemas.openxmlformats.org/officeDocument/2006/relationships/image" Target="../media/image68.png"/><Relationship Id="rId5" Type="http://schemas.openxmlformats.org/officeDocument/2006/relationships/oleObject" Target="../embeddings/oleObject3.bin"/><Relationship Id="rId15" Type="http://schemas.openxmlformats.org/officeDocument/2006/relationships/image" Target="../media/image70.wmf"/><Relationship Id="rId10" Type="http://schemas.openxmlformats.org/officeDocument/2006/relationships/image" Target="../media/image40.wmf"/><Relationship Id="rId19" Type="http://schemas.openxmlformats.org/officeDocument/2006/relationships/image" Target="../media/image131.png"/><Relationship Id="rId4" Type="http://schemas.openxmlformats.org/officeDocument/2006/relationships/image" Target="../media/image37.wmf"/><Relationship Id="rId9" Type="http://schemas.openxmlformats.org/officeDocument/2006/relationships/oleObject" Target="../embeddings/oleObject5.bin"/><Relationship Id="rId14" Type="http://schemas.openxmlformats.org/officeDocument/2006/relationships/oleObject" Target="../embeddings/oleObject7.bin"/></Relationships>
</file>

<file path=ppt/slides/_rels/slide55.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69.wmf"/><Relationship Id="rId18" Type="http://schemas.openxmlformats.org/officeDocument/2006/relationships/image" Target="../media/image133.png"/><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oleObject" Target="../embeddings/oleObject12.bin"/><Relationship Id="rId2" Type="http://schemas.openxmlformats.org/officeDocument/2006/relationships/notesSlide" Target="../notesSlides/notesSlide3.xml"/><Relationship Id="rId16" Type="http://schemas.openxmlformats.org/officeDocument/2006/relationships/oleObject" Target="../embeddings/oleObject14.bin"/><Relationship Id="rId20"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38.wmf"/><Relationship Id="rId11" Type="http://schemas.openxmlformats.org/officeDocument/2006/relationships/image" Target="../media/image68.png"/><Relationship Id="rId5" Type="http://schemas.openxmlformats.org/officeDocument/2006/relationships/oleObject" Target="../embeddings/oleObject9.bin"/><Relationship Id="rId15" Type="http://schemas.openxmlformats.org/officeDocument/2006/relationships/image" Target="../media/image70.wmf"/><Relationship Id="rId10" Type="http://schemas.openxmlformats.org/officeDocument/2006/relationships/image" Target="../media/image40.wmf"/><Relationship Id="rId19" Type="http://schemas.openxmlformats.org/officeDocument/2006/relationships/image" Target="../media/image134.png"/><Relationship Id="rId4" Type="http://schemas.openxmlformats.org/officeDocument/2006/relationships/image" Target="../media/image37.wmf"/><Relationship Id="rId9" Type="http://schemas.openxmlformats.org/officeDocument/2006/relationships/oleObject" Target="../embeddings/oleObject11.bin"/><Relationship Id="rId14" Type="http://schemas.openxmlformats.org/officeDocument/2006/relationships/oleObject" Target="../embeddings/oleObject13.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oleObject" Target="../embeddings/oleObject19.bin"/><Relationship Id="rId3" Type="http://schemas.openxmlformats.org/officeDocument/2006/relationships/image" Target="../media/image136.png"/><Relationship Id="rId7" Type="http://schemas.openxmlformats.org/officeDocument/2006/relationships/image" Target="../media/image38.wmf"/><Relationship Id="rId12" Type="http://schemas.openxmlformats.org/officeDocument/2006/relationships/image" Target="../media/image68.png"/><Relationship Id="rId17" Type="http://schemas.openxmlformats.org/officeDocument/2006/relationships/oleObject" Target="../embeddings/oleObject21.bin"/><Relationship Id="rId16" Type="http://schemas.openxmlformats.org/officeDocument/2006/relationships/image" Target="../media/image70.wmf"/><Relationship Id="rId1" Type="http://schemas.openxmlformats.org/officeDocument/2006/relationships/slideLayout" Target="../slideLayouts/slideLayout7.xml"/><Relationship Id="rId6" Type="http://schemas.openxmlformats.org/officeDocument/2006/relationships/oleObject" Target="../embeddings/oleObject16.bin"/><Relationship Id="rId11" Type="http://schemas.openxmlformats.org/officeDocument/2006/relationships/image" Target="../media/image40.wmf"/><Relationship Id="rId5" Type="http://schemas.openxmlformats.org/officeDocument/2006/relationships/image" Target="../media/image37.wmf"/><Relationship Id="rId15" Type="http://schemas.openxmlformats.org/officeDocument/2006/relationships/oleObject" Target="../embeddings/oleObject20.bin"/><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39.wmf"/><Relationship Id="rId14" Type="http://schemas.openxmlformats.org/officeDocument/2006/relationships/image" Target="../media/image69.wmf"/></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5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oleObject" Target="../embeddings/oleObject22.bin"/><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4.png"/><Relationship Id="rId4" Type="http://schemas.openxmlformats.org/officeDocument/2006/relationships/image" Target="../media/image75.emf"/></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4.emf"/><Relationship Id="rId7" Type="http://schemas.openxmlformats.org/officeDocument/2006/relationships/image" Target="../media/image159.png"/><Relationship Id="rId2" Type="http://schemas.openxmlformats.org/officeDocument/2006/relationships/oleObject" Target="../embeddings/oleObject24.bin"/><Relationship Id="rId1" Type="http://schemas.openxmlformats.org/officeDocument/2006/relationships/slideLayout" Target="../slideLayouts/slideLayout7.xml"/><Relationship Id="rId6" Type="http://schemas.openxmlformats.org/officeDocument/2006/relationships/image" Target="../media/image158.png"/></Relationships>
</file>

<file path=ppt/slides/_rels/slide6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hyperlink" Target="http://scikit-learn.org/stable/modules/generated/sklearn.metrics.matthews_corrcoef.html#sklearn.metrics.matthews_corrcoef" TargetMode="External"/><Relationship Id="rId3" Type="http://schemas.openxmlformats.org/officeDocument/2006/relationships/hyperlink" Target="http://scikit-learn.org/stable/modules/generated/sklearn.metrics.roc_curve.html#sklearn.metrics.roc_curve" TargetMode="External"/><Relationship Id="rId7" Type="http://schemas.openxmlformats.org/officeDocument/2006/relationships/hyperlink" Target="http://scikit-learn.org/stable/modules/generated/sklearn.metrics.hinge_loss.html#sklearn.metrics.hinge_loss" TargetMode="External"/><Relationship Id="rId2" Type="http://schemas.openxmlformats.org/officeDocument/2006/relationships/hyperlink" Target="http://scikit-learn.org/stable/modules/generated/sklearn.metrics.precision_recall_curve.html#sklearn.metrics.precision_recall_curve" TargetMode="External"/><Relationship Id="rId1" Type="http://schemas.openxmlformats.org/officeDocument/2006/relationships/slideLayout" Target="../slideLayouts/slideLayout7.xml"/><Relationship Id="rId6" Type="http://schemas.openxmlformats.org/officeDocument/2006/relationships/hyperlink" Target="http://scikit-learn.org/stable/modules/generated/sklearn.metrics.confusion_matrix.html#sklearn.metrics.confusion_matrix" TargetMode="External"/><Relationship Id="rId5" Type="http://schemas.openxmlformats.org/officeDocument/2006/relationships/hyperlink" Target="https://en.wikipedia.org/wiki/Cohen's_kappa" TargetMode="External"/><Relationship Id="rId4" Type="http://schemas.openxmlformats.org/officeDocument/2006/relationships/hyperlink" Target="http://scikit-learn.org/stable/modules/generated/sklearn.metrics.cohen_kappa_score.html#sklearn.metrics.cohen_kappa_score"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cikit-learn.org/stable/modules/generated/sklearn.metrics.log_loss.html#sklearn.metrics.log_loss" TargetMode="External"/><Relationship Id="rId13" Type="http://schemas.openxmlformats.org/officeDocument/2006/relationships/image" Target="../media/image121.png"/><Relationship Id="rId3" Type="http://schemas.openxmlformats.org/officeDocument/2006/relationships/hyperlink" Target="http://scikit-learn.org/stable/modules/generated/sklearn.metrics.classification_report.html#sklearn.metrics.classification_report" TargetMode="External"/><Relationship Id="rId7" Type="http://schemas.openxmlformats.org/officeDocument/2006/relationships/hyperlink" Target="http://scikit-learn.org/stable/modules/generated/sklearn.metrics.jaccard_similarity_score.html#sklearn.metrics.jaccard_similarity_score" TargetMode="External"/><Relationship Id="rId12" Type="http://schemas.openxmlformats.org/officeDocument/2006/relationships/hyperlink" Target="http://scikit-learn.org/stable/modules/generated/sklearn.metrics.zero_one_loss.html#sklearn.metrics.zero_one_loss" TargetMode="External"/><Relationship Id="rId2" Type="http://schemas.openxmlformats.org/officeDocument/2006/relationships/hyperlink" Target="http://scikit-learn.org/stable/modules/generated/sklearn.metrics.accuracy_score.html#sklearn.metrics.accuracy_score" TargetMode="External"/><Relationship Id="rId1" Type="http://schemas.openxmlformats.org/officeDocument/2006/relationships/slideLayout" Target="../slideLayouts/slideLayout7.xml"/><Relationship Id="rId6" Type="http://schemas.openxmlformats.org/officeDocument/2006/relationships/hyperlink" Target="http://scikit-learn.org/stable/modules/generated/sklearn.metrics.hamming_loss.html#sklearn.metrics.hamming_loss" TargetMode="External"/><Relationship Id="rId11" Type="http://schemas.openxmlformats.org/officeDocument/2006/relationships/hyperlink" Target="http://scikit-learn.org/stable/modules/generated/sklearn.metrics.recall_score.html#sklearn.metrics.recall_score" TargetMode="External"/><Relationship Id="rId5" Type="http://schemas.openxmlformats.org/officeDocument/2006/relationships/hyperlink" Target="http://scikit-learn.org/stable/modules/generated/sklearn.metrics.fbeta_score.html#sklearn.metrics.fbeta_score" TargetMode="External"/><Relationship Id="rId10" Type="http://schemas.openxmlformats.org/officeDocument/2006/relationships/hyperlink" Target="http://scikit-learn.org/stable/modules/generated/sklearn.metrics.precision_score.html#sklearn.metrics.precision_score" TargetMode="External"/><Relationship Id="rId4" Type="http://schemas.openxmlformats.org/officeDocument/2006/relationships/hyperlink" Target="http://scikit-learn.org/stable/modules/generated/sklearn.metrics.f1_score.html#sklearn.metrics.f1_score" TargetMode="External"/><Relationship Id="rId9" Type="http://schemas.openxmlformats.org/officeDocument/2006/relationships/hyperlink" Target="http://scikit-learn.org/stable/modules/generated/sklearn.metrics.precision_recall_fscore_support.html#sklearn.metrics.precision_recall_fscore_support"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cikit-learn.org/stable/modules/generated/sklearn.metrics.roc_auc_score.html#sklearn.metrics.roc_auc_score" TargetMode="External"/><Relationship Id="rId2" Type="http://schemas.openxmlformats.org/officeDocument/2006/relationships/hyperlink" Target="http://scikit-learn.org/stable/modules/generated/sklearn.metrics.average_precision_score.html#sklearn.metrics.average_precision_score"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klearn.apachecn.org/cn/0.19.0/modules/generated/sklearn.metrics.roc_auc_score.html#sklearn.metrics.roc_auc_score" TargetMode="External"/><Relationship Id="rId2" Type="http://schemas.openxmlformats.org/officeDocument/2006/relationships/hyperlink" Target="http://sklearn.apachecn.org/cn/0.19.0/modules/generated/sklearn.metrics.f1_score.html#sklearn.metrics.f1_score"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hyperlink" Target="http://scikit-learn.org/stable/modules/generated/sklearn.metrics.recall_score.html#sklearn.metrics.recall_score" TargetMode="External"/><Relationship Id="rId3" Type="http://schemas.openxmlformats.org/officeDocument/2006/relationships/hyperlink" Target="http://scikit-learn.org/stable/modules/generated/sklearn.metrics.accuracy_score.html#sklearn.metrics.accuracy_score" TargetMode="External"/><Relationship Id="rId7" Type="http://schemas.openxmlformats.org/officeDocument/2006/relationships/hyperlink" Target="http://scikit-learn.org/stable/modules/generated/sklearn.metrics.precision_score.html#sklearn.metrics.precision_scor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cikit-learn.org/stable/modules/generated/sklearn.metrics.log_loss.html#sklearn.metrics.log_loss" TargetMode="External"/><Relationship Id="rId5" Type="http://schemas.openxmlformats.org/officeDocument/2006/relationships/hyperlink" Target="http://scikit-learn.org/stable/modules/generated/sklearn.metrics.f1_score.html#sklearn.metrics.f1_score" TargetMode="External"/><Relationship Id="rId4" Type="http://schemas.openxmlformats.org/officeDocument/2006/relationships/hyperlink" Target="http://scikit-learn.org/stable/modules/generated/sklearn.metrics.average_precision_score.html#sklearn.metrics.average_precision_score" TargetMode="External"/><Relationship Id="rId9" Type="http://schemas.openxmlformats.org/officeDocument/2006/relationships/hyperlink" Target="http://scikit-learn.org/stable/modules/generated/sklearn.metrics.roc_auc_score.html#sklearn.metrics.roc_auc_score"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1909898"/>
            <a:ext cx="876831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5400" dirty="0">
                <a:solidFill>
                  <a:schemeClr val="bg1"/>
                </a:solidFill>
                <a:effectLst>
                  <a:outerShdw blurRad="38100" dist="38100" dir="2700000" algn="tl">
                    <a:srgbClr val="C0C0C0"/>
                  </a:outerShdw>
                </a:effectLst>
                <a:latin typeface="SimHei" charset="-122"/>
                <a:ea typeface="SimHei" charset="-122"/>
                <a:cs typeface="SimHei" charset="-122"/>
              </a:rPr>
              <a:t>第</a:t>
            </a:r>
            <a:r>
              <a:rPr lang="en-US" altLang="zh-CN" sz="5400" dirty="0">
                <a:solidFill>
                  <a:schemeClr val="bg1"/>
                </a:solidFill>
                <a:effectLst>
                  <a:outerShdw blurRad="38100" dist="38100" dir="2700000" algn="tl">
                    <a:srgbClr val="C0C0C0"/>
                  </a:outerShdw>
                </a:effectLst>
                <a:latin typeface="SimHei" charset="-122"/>
                <a:ea typeface="SimHei" charset="-122"/>
                <a:cs typeface="SimHei" charset="-122"/>
              </a:rPr>
              <a:t>8</a:t>
            </a:r>
            <a:r>
              <a:rPr lang="zh-CN" altLang="en-US" sz="5400" dirty="0">
                <a:solidFill>
                  <a:schemeClr val="bg1"/>
                </a:solidFill>
                <a:effectLst>
                  <a:outerShdw blurRad="38100" dist="38100" dir="2700000" algn="tl">
                    <a:srgbClr val="C0C0C0"/>
                  </a:outerShdw>
                </a:effectLst>
                <a:latin typeface="SimHei" charset="-122"/>
                <a:ea typeface="SimHei" charset="-122"/>
                <a:cs typeface="SimHei" charset="-122"/>
              </a:rPr>
              <a:t>章 对数几率回归</a:t>
            </a:r>
            <a:br>
              <a:rPr lang="en-US" altLang="zh-CN" sz="5400" dirty="0">
                <a:solidFill>
                  <a:schemeClr val="bg1"/>
                </a:solidFill>
                <a:effectLst>
                  <a:outerShdw blurRad="38100" dist="38100" dir="2700000" algn="tl">
                    <a:srgbClr val="C0C0C0"/>
                  </a:outerShdw>
                </a:effectLst>
                <a:latin typeface="SimHei" charset="-122"/>
                <a:ea typeface="SimHei" charset="-122"/>
                <a:cs typeface="SimHei" charset="-122"/>
              </a:rPr>
            </a:br>
            <a:endParaRPr lang="zh-CN" altLang="en-US" sz="5400" dirty="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name="Equation" r:id="rId2" imgW="114120" imgH="177480" progId="Equation.DSMT4">
                  <p:embed/>
                </p:oleObj>
              </mc:Choice>
              <mc:Fallback>
                <p:oleObj name="Equation" r:id="rId2" imgW="114120" imgH="177480" progId="Equation.DSMT4">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561763" cy="5237271"/>
          </a:xfrm>
        </p:spPr>
        <p:txBody>
          <a:bodyPr/>
          <a:lstStyle/>
          <a:p>
            <a:r>
              <a:rPr kumimoji="1" lang="en-US" altLang="zh-CN" dirty="0"/>
              <a:t>0/1</a:t>
            </a:r>
            <a:r>
              <a:rPr kumimoji="1" lang="zh-CN" altLang="en-US" dirty="0"/>
              <a:t> 损失：预测类别正确损失为</a:t>
            </a:r>
            <a:r>
              <a:rPr kumimoji="1" lang="en-US" altLang="zh-CN" dirty="0"/>
              <a:t>0</a:t>
            </a:r>
            <a:r>
              <a:rPr kumimoji="1" lang="zh-CN" altLang="en-US" dirty="0"/>
              <a:t>，否则为</a:t>
            </a:r>
            <a:r>
              <a:rPr kumimoji="1" lang="en-US" altLang="zh-CN" dirty="0"/>
              <a:t>1</a:t>
            </a:r>
            <a:r>
              <a:rPr kumimoji="1" lang="zh-CN" altLang="en-US" dirty="0"/>
              <a:t>，记为</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0/1</a:t>
            </a:r>
            <a:r>
              <a:rPr kumimoji="1" lang="zh-CN" altLang="en-US" dirty="0"/>
              <a:t> 损失不连续，优化计算不方便。</a:t>
            </a:r>
            <a:endParaRPr kumimoji="1" lang="en-US" altLang="zh-CN" dirty="0"/>
          </a:p>
          <a:p>
            <a:r>
              <a:rPr kumimoji="1" lang="zh-CN" altLang="en-US" dirty="0"/>
              <a:t>寻找其他替代损失函数（</a:t>
            </a:r>
            <a:r>
              <a:rPr kumimoji="1" lang="en-US" altLang="zh-CN" dirty="0"/>
              <a:t>Surrogate Loss Function</a:t>
            </a:r>
            <a:r>
              <a:rPr kumimoji="1" lang="zh-CN" altLang="en-US" dirty="0"/>
              <a:t>）</a:t>
            </a:r>
            <a:endParaRPr kumimoji="1" lang="en-US" altLang="zh-CN" dirty="0"/>
          </a:p>
          <a:p>
            <a:pPr lvl="1"/>
            <a:r>
              <a:rPr lang="zh-CN" altLang="en-US" sz="2800" dirty="0"/>
              <a:t>通常是凸函数，计算方便且和</a:t>
            </a:r>
            <a:r>
              <a:rPr lang="en-US" altLang="zh-CN" sz="2800" dirty="0"/>
              <a:t>0/1</a:t>
            </a:r>
            <a:r>
              <a:rPr lang="zh-CN" altLang="en-US" sz="2800" dirty="0"/>
              <a:t>损失是一致的</a:t>
            </a:r>
            <a:endParaRPr kumimoji="1" lang="en-US" altLang="zh-CN" sz="2800" dirty="0"/>
          </a:p>
          <a:p>
            <a:endParaRPr kumimoji="1" lang="en-US" altLang="zh-CN" dirty="0"/>
          </a:p>
          <a:p>
            <a:endParaRPr kumimoji="1" lang="en-US" altLang="zh-CN" dirty="0"/>
          </a:p>
          <a:p>
            <a:endParaRPr kumimoji="1" lang="en-US" altLang="zh-CN" dirty="0"/>
          </a:p>
          <a:p>
            <a:endParaRPr kumimoji="1" lang="zh-CN" altLang="en-US" dirty="0"/>
          </a:p>
        </p:txBody>
      </p:sp>
      <p:sp>
        <p:nvSpPr>
          <p:cNvPr id="3" name="标题 2"/>
          <p:cNvSpPr>
            <a:spLocks noGrp="1"/>
          </p:cNvSpPr>
          <p:nvPr>
            <p:ph type="title"/>
          </p:nvPr>
        </p:nvSpPr>
        <p:spPr/>
        <p:txBody>
          <a:bodyPr/>
          <a:lstStyle/>
          <a:p>
            <a:r>
              <a:rPr kumimoji="1" lang="zh-CN" altLang="en-US" dirty="0"/>
              <a:t>分类任务的损失函数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568" y="2326996"/>
            <a:ext cx="3888432" cy="2878804"/>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2142707" y="1800249"/>
                <a:ext cx="3479992"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𝑦</m:t>
                          </m:r>
                          <m:r>
                            <a:rPr lang="en-US" altLang="zh-CN" sz="2800" i="1">
                              <a:solidFill>
                                <a:srgbClr val="09405E"/>
                              </a:solidFill>
                              <a:latin typeface="Cambria Math" charset="0"/>
                            </a:rPr>
                            <m:t>, </m:t>
                          </m:r>
                          <m:acc>
                            <m:accPr>
                              <m:chr m:val="̂"/>
                              <m:ctrlPr>
                                <a:rPr lang="en-US" altLang="zh-CN" sz="2800" i="1">
                                  <a:solidFill>
                                    <a:srgbClr val="09405E"/>
                                  </a:solidFill>
                                  <a:latin typeface="Cambria Math" panose="02040503050406030204" pitchFamily="18" charset="0"/>
                                </a:rPr>
                              </m:ctrlPr>
                            </m:accPr>
                            <m:e>
                              <m:r>
                                <a:rPr lang="en-US" altLang="zh-CN" sz="2800" i="1">
                                  <a:solidFill>
                                    <a:srgbClr val="09405E"/>
                                  </a:solidFill>
                                  <a:latin typeface="Cambria Math" charset="0"/>
                                </a:rPr>
                                <m:t>𝑦</m:t>
                              </m:r>
                            </m:e>
                          </m:acc>
                        </m:e>
                      </m:d>
                      <m:r>
                        <a:rPr lang="en-US" altLang="zh-CN" sz="2800" b="0" i="1" smtClean="0">
                          <a:solidFill>
                            <a:srgbClr val="09405E"/>
                          </a:solidFill>
                          <a:latin typeface="Cambria Math" charset="0"/>
                        </a:rPr>
                        <m:t>=</m:t>
                      </m:r>
                      <m:d>
                        <m:dPr>
                          <m:begChr m:val="{"/>
                          <m:endChr m:val=""/>
                          <m:ctrlPr>
                            <a:rPr lang="en-US" altLang="zh-CN" sz="2800" b="0" i="1" smtClean="0">
                              <a:solidFill>
                                <a:srgbClr val="09405E"/>
                              </a:solidFill>
                              <a:latin typeface="Cambria Math" panose="02040503050406030204" pitchFamily="18" charset="0"/>
                            </a:rPr>
                          </m:ctrlPr>
                        </m:dPr>
                        <m:e>
                          <m:m>
                            <m:mPr>
                              <m:mcs>
                                <m:mc>
                                  <m:mcPr>
                                    <m:count m:val="2"/>
                                    <m:mcJc m:val="center"/>
                                  </m:mcPr>
                                </m:mc>
                              </m:mcs>
                              <m:ctrlPr>
                                <a:rPr lang="mr-IN" altLang="zh-CN" sz="2800" i="1">
                                  <a:solidFill>
                                    <a:srgbClr val="09405E"/>
                                  </a:solidFill>
                                  <a:latin typeface="Cambria Math" panose="02040503050406030204" pitchFamily="18" charset="0"/>
                                </a:rPr>
                              </m:ctrlPr>
                            </m:mPr>
                            <m:mr>
                              <m:e>
                                <m:r>
                                  <m:rPr>
                                    <m:brk m:alnAt="7"/>
                                  </m:rPr>
                                  <a:rPr lang="en-US" altLang="zh-CN" sz="2800" b="0" i="1" smtClean="0">
                                    <a:solidFill>
                                      <a:srgbClr val="09405E"/>
                                    </a:solidFill>
                                    <a:latin typeface="Cambria Math" charset="0"/>
                                  </a:rPr>
                                  <m:t>0</m:t>
                                </m:r>
                              </m:e>
                              <m:e>
                                <m:r>
                                  <a:rPr lang="en-US" altLang="zh-CN" sz="2800" i="1">
                                    <a:solidFill>
                                      <a:srgbClr val="09405E"/>
                                    </a:solidFill>
                                    <a:latin typeface="Cambria Math" charset="0"/>
                                  </a:rPr>
                                  <m:t>𝑦</m:t>
                                </m:r>
                                <m:r>
                                  <a:rPr lang="en-US" altLang="zh-CN" sz="2800" b="0" i="1" smtClean="0">
                                    <a:solidFill>
                                      <a:srgbClr val="09405E"/>
                                    </a:solidFill>
                                    <a:latin typeface="Cambria Math" charset="0"/>
                                  </a:rPr>
                                  <m:t>=</m:t>
                                </m:r>
                                <m:r>
                                  <a:rPr lang="en-US" altLang="zh-CN" sz="2800" i="1">
                                    <a:solidFill>
                                      <a:srgbClr val="09405E"/>
                                    </a:solidFill>
                                    <a:latin typeface="Cambria Math" charset="0"/>
                                  </a:rPr>
                                  <m:t> </m:t>
                                </m:r>
                                <m:acc>
                                  <m:accPr>
                                    <m:chr m:val="̂"/>
                                    <m:ctrlPr>
                                      <a:rPr lang="en-US" altLang="zh-CN" sz="2800" i="1">
                                        <a:solidFill>
                                          <a:srgbClr val="09405E"/>
                                        </a:solidFill>
                                        <a:latin typeface="Cambria Math" panose="02040503050406030204" pitchFamily="18" charset="0"/>
                                      </a:rPr>
                                    </m:ctrlPr>
                                  </m:accPr>
                                  <m:e>
                                    <m:r>
                                      <a:rPr lang="en-US" altLang="zh-CN" sz="2800" i="1">
                                        <a:solidFill>
                                          <a:srgbClr val="09405E"/>
                                        </a:solidFill>
                                        <a:latin typeface="Cambria Math" charset="0"/>
                                      </a:rPr>
                                      <m:t>𝑦</m:t>
                                    </m:r>
                                  </m:e>
                                </m:acc>
                              </m:e>
                            </m:mr>
                            <m:mr>
                              <m:e>
                                <m:r>
                                  <a:rPr lang="en-US" altLang="zh-CN" sz="2800" b="0" i="1" smtClean="0">
                                    <a:solidFill>
                                      <a:srgbClr val="09405E"/>
                                    </a:solidFill>
                                    <a:latin typeface="Cambria Math" charset="0"/>
                                  </a:rPr>
                                  <m:t>1</m:t>
                                </m:r>
                              </m:e>
                              <m:e>
                                <m:r>
                                  <a:rPr lang="en-US" altLang="zh-CN" sz="2800" i="1">
                                    <a:solidFill>
                                      <a:srgbClr val="09405E"/>
                                    </a:solidFill>
                                    <a:latin typeface="Cambria Math" charset="0"/>
                                  </a:rPr>
                                  <m:t>𝑦</m:t>
                                </m:r>
                                <m:r>
                                  <a:rPr lang="en-US" altLang="zh-CN" sz="2800" i="1" smtClean="0">
                                    <a:solidFill>
                                      <a:srgbClr val="09405E"/>
                                    </a:solidFill>
                                    <a:latin typeface="Cambria Math" charset="0"/>
                                    <a:ea typeface="Cambria Math" charset="0"/>
                                    <a:cs typeface="Cambria Math" charset="0"/>
                                  </a:rPr>
                                  <m:t>≠</m:t>
                                </m:r>
                                <m:r>
                                  <a:rPr lang="en-US" altLang="zh-CN" sz="2800" i="1" smtClean="0">
                                    <a:solidFill>
                                      <a:srgbClr val="09405E"/>
                                    </a:solidFill>
                                    <a:latin typeface="Cambria Math" charset="0"/>
                                  </a:rPr>
                                  <m:t> </m:t>
                                </m:r>
                                <m:acc>
                                  <m:accPr>
                                    <m:chr m:val="̂"/>
                                    <m:ctrlPr>
                                      <a:rPr lang="en-US" altLang="zh-CN" sz="2800" i="1">
                                        <a:solidFill>
                                          <a:srgbClr val="09405E"/>
                                        </a:solidFill>
                                        <a:latin typeface="Cambria Math" panose="02040503050406030204" pitchFamily="18" charset="0"/>
                                      </a:rPr>
                                    </m:ctrlPr>
                                  </m:accPr>
                                  <m:e>
                                    <m:r>
                                      <a:rPr lang="en-US" altLang="zh-CN" sz="2800" i="1">
                                        <a:solidFill>
                                          <a:srgbClr val="09405E"/>
                                        </a:solidFill>
                                        <a:latin typeface="Cambria Math" charset="0"/>
                                      </a:rPr>
                                      <m:t>𝑦</m:t>
                                    </m:r>
                                  </m:e>
                                </m:acc>
                              </m:e>
                            </m:mr>
                          </m:m>
                        </m:e>
                      </m:d>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142707" y="1800249"/>
                <a:ext cx="3479992" cy="105349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325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kumimoji="1" lang="zh-CN" altLang="en-US" dirty="0">
                    <a:solidFill>
                      <a:srgbClr val="09405E"/>
                    </a:solidFill>
                    <a:latin typeface="微软雅黑" pitchFamily="34" charset="-122"/>
                    <a:ea typeface="微软雅黑" pitchFamily="34" charset="-122"/>
                  </a:rPr>
                  <a:t>对数几率回归模型：</a:t>
                </a:r>
                <a:r>
                  <a:rPr kumimoji="1" lang="en-US" altLang="zh-CN" dirty="0">
                    <a:solidFill>
                      <a:srgbClr val="09405E"/>
                    </a:solidFill>
                    <a:latin typeface="微软雅黑" pitchFamily="34" charset="-122"/>
                    <a:ea typeface="微软雅黑" pitchFamily="34" charset="-122"/>
                  </a:rPr>
                  <a:t> </a:t>
                </a:r>
                <a14:m>
                  <m:oMath xmlns:m="http://schemas.openxmlformats.org/officeDocument/2006/math">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微软雅黑" pitchFamily="34" charset="-122"/>
                      </a:rPr>
                      <m:t>𝒙</m:t>
                    </m:r>
                    <m:r>
                      <a:rPr kumimoji="1" lang="zh-CN" altLang="en-US" i="1">
                        <a:solidFill>
                          <a:srgbClr val="09405E"/>
                        </a:solidFill>
                        <a:latin typeface="Cambria Math" charset="0"/>
                        <a:ea typeface="微软雅黑" pitchFamily="34" charset="-122"/>
                      </a:rPr>
                      <m:t>～</m:t>
                    </m:r>
                    <m:r>
                      <m:rPr>
                        <m:sty m:val="p"/>
                      </m:rPr>
                      <a:rPr kumimoji="1" lang="en-US" altLang="zh-CN" i="0">
                        <a:solidFill>
                          <a:srgbClr val="09405E"/>
                        </a:solidFill>
                        <a:latin typeface="Cambria Math" charset="0"/>
                        <a:ea typeface="微软雅黑" pitchFamily="34" charset="-122"/>
                      </a:rPr>
                      <m:t>Bernoulli</m:t>
                    </m:r>
                    <m:d>
                      <m:dPr>
                        <m:begChr m:val="（"/>
                        <m:endChr m:val="）"/>
                        <m:ctrlPr>
                          <a:rPr kumimoji="1" lang="zh-CN" altLang="en-US" i="1">
                            <a:solidFill>
                              <a:srgbClr val="09405E"/>
                            </a:solidFill>
                            <a:latin typeface="Cambria Math" panose="02040503050406030204" pitchFamily="18" charset="0"/>
                            <a:ea typeface="微软雅黑" pitchFamily="34" charset="-122"/>
                          </a:rPr>
                        </m:ctrlPr>
                      </m:dPr>
                      <m:e>
                        <m:r>
                          <a:rPr kumimoji="1" lang="en-US" altLang="zh-CN" i="1">
                            <a:solidFill>
                              <a:srgbClr val="09405E"/>
                            </a:solidFill>
                            <a:latin typeface="Cambria Math" charset="0"/>
                            <a:ea typeface="Cambria Math" charset="0"/>
                            <a:cs typeface="Cambria Math" charset="0"/>
                          </a:rPr>
                          <m:t>𝜇</m:t>
                        </m:r>
                        <m:r>
                          <a:rPr kumimoji="1" lang="en-US" altLang="zh-CN" i="1">
                            <a:solidFill>
                              <a:srgbClr val="09405E"/>
                            </a:solidFill>
                            <a:latin typeface="Cambria Math" charset="0"/>
                            <a:ea typeface="Cambria Math" charset="0"/>
                            <a:cs typeface="Cambria Math" charset="0"/>
                          </a:rPr>
                          <m:t>(</m:t>
                        </m:r>
                        <m:r>
                          <a:rPr kumimoji="1" lang="en-US" altLang="zh-CN" b="1" i="1">
                            <a:solidFill>
                              <a:srgbClr val="09405E"/>
                            </a:solidFill>
                            <a:latin typeface="Cambria Math" charset="0"/>
                            <a:ea typeface="微软雅黑" pitchFamily="34" charset="-122"/>
                          </a:rPr>
                          <m:t>𝒙</m:t>
                        </m:r>
                        <m:r>
                          <a:rPr kumimoji="1" lang="en-US" altLang="zh-CN" i="1">
                            <a:solidFill>
                              <a:srgbClr val="09405E"/>
                            </a:solidFill>
                            <a:latin typeface="Cambria Math" charset="0"/>
                            <a:ea typeface="Cambria Math" charset="0"/>
                            <a:cs typeface="Cambria Math" charset="0"/>
                          </a:rPr>
                          <m:t>)</m:t>
                        </m:r>
                      </m:e>
                    </m:d>
                  </m:oMath>
                </a14:m>
                <a:endParaRPr kumimoji="1" lang="en-US" altLang="zh-CN" dirty="0">
                  <a:solidFill>
                    <a:srgbClr val="09405E"/>
                  </a:solidFill>
                </a:endParaRPr>
              </a:p>
              <a:p>
                <a:pPr lvl="1"/>
                <a:endParaRPr kumimoji="1" lang="en-US" altLang="zh-CN" dirty="0"/>
              </a:p>
              <a:p>
                <a:pPr lvl="1"/>
                <a:endParaRPr kumimoji="1" lang="en-US" altLang="zh-CN" dirty="0">
                  <a:solidFill>
                    <a:srgbClr val="09405E"/>
                  </a:solidFill>
                </a:endParaRPr>
              </a:p>
              <a:p>
                <a:pPr lvl="1"/>
                <a:endParaRPr kumimoji="1" lang="en-US" altLang="zh-CN" dirty="0"/>
              </a:p>
              <a:p>
                <a:r>
                  <a:rPr kumimoji="1" lang="en-US" altLang="zh-CN" dirty="0">
                    <a:latin typeface="微软雅黑" pitchFamily="34" charset="-122"/>
                    <a:ea typeface="微软雅黑" pitchFamily="34" charset="-122"/>
                  </a:rPr>
                  <a:t>log</a:t>
                </a:r>
                <a:r>
                  <a:rPr kumimoji="1" lang="zh-CN" altLang="en-US" dirty="0">
                    <a:latin typeface="微软雅黑" pitchFamily="34" charset="-122"/>
                    <a:ea typeface="微软雅黑" pitchFamily="34" charset="-122"/>
                  </a:rPr>
                  <a:t>似然函数为：</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交叉熵损失</a:t>
            </a:r>
          </a:p>
        </p:txBody>
      </p:sp>
      <mc:AlternateContent xmlns:mc="http://schemas.openxmlformats.org/markup-compatibility/2006" xmlns:a14="http://schemas.microsoft.com/office/drawing/2010/main">
        <mc:Choice Requires="a14">
          <p:sp>
            <p:nvSpPr>
              <p:cNvPr id="4" name="文本框 3"/>
              <p:cNvSpPr txBox="1"/>
              <p:nvPr/>
            </p:nvSpPr>
            <p:spPr>
              <a:xfrm>
                <a:off x="4045501" y="1940568"/>
                <a:ext cx="5762154" cy="4487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微软雅黑" pitchFamily="34" charset="-122"/>
                        </a:rPr>
                        <m:t>𝑝</m:t>
                      </m:r>
                      <m:r>
                        <a:rPr lang="en-US" altLang="zh-CN" sz="2800" b="0" i="1" smtClean="0">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微软雅黑" pitchFamily="34" charset="-122"/>
                        </a:rPr>
                        <m:t>𝒙</m:t>
                      </m:r>
                      <m:r>
                        <a:rPr kumimoji="1" lang="en-US" altLang="zh-CN" sz="2800" b="0" i="1" smtClean="0">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m:t>
                      </m:r>
                      <m:sSup>
                        <m:sSupPr>
                          <m:ctrlPr>
                            <a:rPr lang="en-US" altLang="zh-CN" sz="2800" i="1" smtClean="0">
                              <a:solidFill>
                                <a:srgbClr val="09405E"/>
                              </a:solidFill>
                              <a:latin typeface="Cambria Math" panose="02040503050406030204" pitchFamily="18" charset="0"/>
                              <a:ea typeface="微软雅黑" pitchFamily="34" charset="-122"/>
                            </a:rPr>
                          </m:ctrlPr>
                        </m:sSupPr>
                        <m:e>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e>
                        <m:sup>
                          <m:r>
                            <a:rPr lang="en-US" altLang="zh-CN" sz="2800" b="0" i="1" smtClean="0">
                              <a:solidFill>
                                <a:srgbClr val="09405E"/>
                              </a:solidFill>
                              <a:latin typeface="Cambria Math" charset="0"/>
                              <a:ea typeface="微软雅黑" pitchFamily="34" charset="-122"/>
                            </a:rPr>
                            <m:t>𝑦</m:t>
                          </m:r>
                        </m:sup>
                      </m:sSup>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0" i="1" smtClean="0">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m:t>
                          </m:r>
                        </m:e>
                        <m:sup>
                          <m:r>
                            <a:rPr kumimoji="1"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微软雅黑" pitchFamily="34" charset="-122"/>
                            </a:rPr>
                            <m:t>𝑦</m:t>
                          </m:r>
                          <m:r>
                            <a:rPr lang="en-US" altLang="zh-CN" sz="2800" b="0" i="1" smtClean="0">
                              <a:solidFill>
                                <a:srgbClr val="09405E"/>
                              </a:solidFill>
                              <a:latin typeface="Cambria Math" charset="0"/>
                              <a:ea typeface="微软雅黑" pitchFamily="34" charset="-122"/>
                            </a:rPr>
                            <m:t>)</m:t>
                          </m:r>
                        </m:sup>
                      </m:sSup>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045501" y="1940568"/>
                <a:ext cx="5762154" cy="448777"/>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45501" y="2618259"/>
                <a:ext cx="2726131"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r>
                        <a:rPr kumimoji="1" lang="en-US" altLang="zh-CN" sz="2800" i="1">
                          <a:solidFill>
                            <a:srgbClr val="09405E"/>
                          </a:solidFill>
                          <a:latin typeface="Cambria Math" charset="0"/>
                          <a:ea typeface="Cambria Math" charset="0"/>
                          <a:cs typeface="Cambria Math" charset="0"/>
                        </a:rPr>
                        <m:t>=</m:t>
                      </m:r>
                      <m:r>
                        <a:rPr kumimoji="1" lang="en-US" altLang="zh-CN" sz="2800" i="1" smtClean="0">
                          <a:solidFill>
                            <a:srgbClr val="09405E"/>
                          </a:solidFill>
                          <a:latin typeface="Cambria Math" charset="0"/>
                          <a:ea typeface="Cambria Math" charset="0"/>
                          <a:cs typeface="Cambria Math" charset="0"/>
                        </a:rPr>
                        <m:t>𝜎</m:t>
                      </m:r>
                      <m:d>
                        <m:dPr>
                          <m:ctrlPr>
                            <a:rPr kumimoji="1" lang="mr-IN" altLang="zh-CN" sz="2800" i="1" smtClean="0">
                              <a:solidFill>
                                <a:srgbClr val="09405E"/>
                              </a:solidFill>
                              <a:latin typeface="Cambria Math" panose="02040503050406030204" pitchFamily="18" charset="0"/>
                              <a:ea typeface="Cambria Math" charset="0"/>
                              <a:cs typeface="Cambria Math" charset="0"/>
                            </a:rPr>
                          </m:ctrlPr>
                        </m:dPr>
                        <m:e>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i="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r>
                            <m:rPr>
                              <m:nor/>
                            </m:rPr>
                            <a:rPr lang="zh-CN" altLang="en-US" sz="2800" dirty="0">
                              <a:solidFill>
                                <a:srgbClr val="09405E"/>
                              </a:solidFill>
                            </a:rPr>
                            <m:t> </m:t>
                          </m:r>
                        </m:e>
                      </m:d>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4045501" y="2618259"/>
                <a:ext cx="2726131"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086785" y="3673402"/>
                <a:ext cx="5155322"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solidFill>
                            <a:srgbClr val="09405E"/>
                          </a:solidFill>
                          <a:latin typeface="Cambria Math" charset="0"/>
                          <a:ea typeface="微软雅黑" pitchFamily="34" charset="-122"/>
                        </a:rPr>
                        <m:t>𝓁</m:t>
                      </m:r>
                      <m:d>
                        <m:dPr>
                          <m:ctrlPr>
                            <a:rPr kumimoji="1" lang="en-US" altLang="zh-CN" sz="2800" i="1">
                              <a:solidFill>
                                <a:srgbClr val="09405E"/>
                              </a:solidFill>
                              <a:latin typeface="Cambria Math" panose="02040503050406030204" pitchFamily="18" charset="0"/>
                              <a:ea typeface="微软雅黑" pitchFamily="34" charset="-122"/>
                            </a:rPr>
                          </m:ctrlPr>
                        </m:dPr>
                        <m:e>
                          <m:r>
                            <a:rPr kumimoji="1" lang="en-US" altLang="zh-CN" sz="2800" b="0" i="1" smtClean="0">
                              <a:solidFill>
                                <a:srgbClr val="09405E"/>
                              </a:solidFill>
                              <a:latin typeface="Cambria Math" charset="0"/>
                              <a:ea typeface="Cambria Math" charset="0"/>
                              <a:cs typeface="Cambria Math" charset="0"/>
                            </a:rPr>
                            <m:t>𝜇</m:t>
                          </m:r>
                        </m:e>
                      </m:d>
                      <m:r>
                        <a:rPr kumimoji="1" lang="en-US" altLang="zh-CN" sz="2800" i="1">
                          <a:solidFill>
                            <a:srgbClr val="09405E"/>
                          </a:solidFill>
                          <a:latin typeface="Cambria Math" charset="0"/>
                          <a:ea typeface="微软雅黑" pitchFamily="34" charset="-122"/>
                        </a:rPr>
                        <m:t>=</m:t>
                      </m:r>
                      <m:func>
                        <m:funcPr>
                          <m:ctrlPr>
                            <a:rPr kumimoji="1" lang="en-US" altLang="zh-CN" sz="2800" b="0" i="1" smtClean="0">
                              <a:solidFill>
                                <a:srgbClr val="09405E"/>
                              </a:solidFill>
                              <a:latin typeface="Cambria Math" panose="02040503050406030204" pitchFamily="18" charset="0"/>
                              <a:ea typeface="微软雅黑" pitchFamily="34" charset="-122"/>
                            </a:rPr>
                          </m:ctrlPr>
                        </m:funcPr>
                        <m:fName>
                          <m:r>
                            <m:rPr>
                              <m:sty m:val="p"/>
                            </m:rPr>
                            <a:rPr kumimoji="1" lang="en-US" altLang="zh-CN" sz="2800" b="0" i="0" smtClean="0">
                              <a:solidFill>
                                <a:srgbClr val="09405E"/>
                              </a:solidFill>
                              <a:latin typeface="Cambria Math" charset="0"/>
                              <a:ea typeface="微软雅黑" pitchFamily="34" charset="-122"/>
                            </a:rPr>
                            <m:t>ln</m:t>
                          </m:r>
                        </m:fName>
                        <m:e>
                          <m:r>
                            <a:rPr kumimoji="1" lang="en-US" altLang="zh-CN" sz="2800" i="1">
                              <a:solidFill>
                                <a:srgbClr val="09405E"/>
                              </a:solidFill>
                              <a:latin typeface="Cambria Math" charset="0"/>
                              <a:ea typeface="微软雅黑" pitchFamily="34" charset="-122"/>
                            </a:rPr>
                            <m:t>𝑝</m:t>
                          </m:r>
                          <m:r>
                            <a:rPr kumimoji="1"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微软雅黑" pitchFamily="34" charset="-122"/>
                            </a:rPr>
                            <m:t>𝒟</m:t>
                          </m:r>
                          <m:r>
                            <a:rPr kumimoji="1" lang="en-US" altLang="zh-CN" sz="2800" i="1">
                              <a:solidFill>
                                <a:srgbClr val="09405E"/>
                              </a:solidFill>
                              <a:latin typeface="Cambria Math" charset="0"/>
                              <a:ea typeface="微软雅黑" pitchFamily="34" charset="-122"/>
                            </a:rPr>
                            <m:t>)</m:t>
                          </m:r>
                        </m:e>
                      </m:func>
                      <m:r>
                        <a:rPr kumimoji="1" lang="en-US" altLang="zh-CN" sz="2800" i="1">
                          <a:solidFill>
                            <a:srgbClr val="09405E"/>
                          </a:solidFill>
                          <a:latin typeface="Cambria Math" charset="0"/>
                          <a:ea typeface="微软雅黑" pitchFamily="34" charset="-122"/>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func>
                            <m:funcPr>
                              <m:ctrlPr>
                                <a:rPr lang="en-US" altLang="zh-CN" sz="2800" b="0" i="1" smtClean="0">
                                  <a:solidFill>
                                    <a:srgbClr val="09405E"/>
                                  </a:solidFill>
                                  <a:latin typeface="Cambria Math" panose="02040503050406030204" pitchFamily="18" charset="0"/>
                                </a:rPr>
                              </m:ctrlPr>
                            </m:funcPr>
                            <m:fName>
                              <m:r>
                                <m:rPr>
                                  <m:sty m:val="p"/>
                                </m:rPr>
                                <a:rPr lang="en-US" altLang="zh-CN" sz="2800" b="0" i="0" smtClean="0">
                                  <a:solidFill>
                                    <a:srgbClr val="09405E"/>
                                  </a:solidFill>
                                  <a:latin typeface="Cambria Math" charset="0"/>
                                </a:rPr>
                                <m:t>ln</m:t>
                              </m:r>
                            </m:fName>
                            <m:e>
                              <m:r>
                                <a:rPr lang="en-US" altLang="zh-CN" sz="2800" b="0" i="1" smtClean="0">
                                  <a:solidFill>
                                    <a:srgbClr val="09405E"/>
                                  </a:solidFill>
                                  <a:latin typeface="Cambria Math" charset="0"/>
                                </a:rPr>
                                <m:t>𝑝</m:t>
                              </m:r>
                              <m:r>
                                <a:rPr lang="en-US" altLang="zh-CN" sz="2800" i="1">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e>
                          </m:func>
                        </m:e>
                      </m:nary>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086785" y="3673402"/>
                <a:ext cx="5155322" cy="1303883"/>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386742" y="5133084"/>
                <a:ext cx="5470537"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func>
                            <m:funcPr>
                              <m:ctrlPr>
                                <a:rPr lang="en-US" altLang="zh-CN" sz="2800" b="0" i="1" smtClean="0">
                                  <a:solidFill>
                                    <a:srgbClr val="09405E"/>
                                  </a:solidFill>
                                  <a:latin typeface="Cambria Math" panose="02040503050406030204" pitchFamily="18" charset="0"/>
                                </a:rPr>
                              </m:ctrlPr>
                            </m:funcPr>
                            <m:fName>
                              <m:r>
                                <m:rPr>
                                  <m:sty m:val="p"/>
                                </m:rPr>
                                <a:rPr lang="en-US" altLang="zh-CN" sz="2800" b="0" i="0" smtClean="0">
                                  <a:solidFill>
                                    <a:srgbClr val="09405E"/>
                                  </a:solidFill>
                                  <a:latin typeface="Cambria Math" charset="0"/>
                                </a:rPr>
                                <m:t>ln</m:t>
                              </m:r>
                            </m:fName>
                            <m:e>
                              <m:d>
                                <m:dPr>
                                  <m:ctrlPr>
                                    <a:rPr lang="mr-IN" altLang="zh-CN" sz="2800" i="1">
                                      <a:solidFill>
                                        <a:srgbClr val="09405E"/>
                                      </a:solidFill>
                                      <a:latin typeface="Cambria Math" panose="02040503050406030204" pitchFamily="18" charset="0"/>
                                    </a:rPr>
                                  </m:ctrlPr>
                                </m:dPr>
                                <m:e>
                                  <m:sSup>
                                    <m:sSupPr>
                                      <m:ctrlPr>
                                        <a:rPr lang="en-US" altLang="zh-CN" sz="2800" i="1">
                                          <a:solidFill>
                                            <a:srgbClr val="09405E"/>
                                          </a:solidFill>
                                          <a:latin typeface="Cambria Math" panose="02040503050406030204" pitchFamily="18" charset="0"/>
                                          <a:ea typeface="微软雅黑" pitchFamily="34" charset="-122"/>
                                        </a:rPr>
                                      </m:ctrlPr>
                                    </m:sSupPr>
                                    <m:e>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i="1">
                                          <a:solidFill>
                                            <a:srgbClr val="09405E"/>
                                          </a:solidFill>
                                          <a:latin typeface="Cambria Math" charset="0"/>
                                          <a:ea typeface="Cambria Math" charset="0"/>
                                          <a:cs typeface="Cambria Math" charset="0"/>
                                        </a:rPr>
                                        <m:t>)</m:t>
                                      </m:r>
                                    </m:e>
                                    <m:sup>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sup>
                                  </m:sSup>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i="1">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i="1">
                                          <a:solidFill>
                                            <a:srgbClr val="09405E"/>
                                          </a:solidFill>
                                          <a:latin typeface="Cambria Math" charset="0"/>
                                          <a:ea typeface="Cambria Math" charset="0"/>
                                          <a:cs typeface="Cambria Math" charset="0"/>
                                        </a:rPr>
                                        <m:t>))</m:t>
                                      </m:r>
                                    </m:e>
                                    <m:sup>
                                      <m:r>
                                        <a:rPr kumimoji="1" lang="en-US" altLang="zh-CN" sz="2800" i="1">
                                          <a:solidFill>
                                            <a:srgbClr val="09405E"/>
                                          </a:solidFill>
                                          <a:latin typeface="Cambria Math" charset="0"/>
                                          <a:ea typeface="Cambria Math" charset="0"/>
                                          <a:cs typeface="Cambria Math" charset="0"/>
                                        </a:rPr>
                                        <m:t>(1−</m:t>
                                      </m:r>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r>
                                        <a:rPr kumimoji="1" lang="en-US" altLang="zh-CN" sz="2800" i="1">
                                          <a:solidFill>
                                            <a:srgbClr val="09405E"/>
                                          </a:solidFill>
                                          <a:latin typeface="Cambria Math" charset="0"/>
                                          <a:ea typeface="微软雅黑" pitchFamily="34" charset="-122"/>
                                        </a:rPr>
                                        <m:t>)</m:t>
                                      </m:r>
                                    </m:sup>
                                  </m:sSup>
                                </m:e>
                              </m:d>
                            </m:e>
                          </m:func>
                        </m:e>
                      </m:nary>
                    </m:oMath>
                  </m:oMathPara>
                </a14:m>
                <a:endParaRPr lang="zh-CN" altLang="en-US" sz="28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386742" y="5133084"/>
                <a:ext cx="5470537" cy="1303883"/>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494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a:latin typeface="微软雅黑" pitchFamily="34" charset="-122"/>
                <a:ea typeface="微软雅黑" pitchFamily="34" charset="-122"/>
              </a:rPr>
              <a:t>定义负</a:t>
            </a:r>
            <a:r>
              <a:rPr kumimoji="1" lang="en-US" altLang="zh-CN" dirty="0">
                <a:latin typeface="微软雅黑" pitchFamily="34" charset="-122"/>
                <a:ea typeface="微软雅黑" pitchFamily="34" charset="-122"/>
              </a:rPr>
              <a:t>log</a:t>
            </a:r>
            <a:r>
              <a:rPr kumimoji="1" lang="zh-CN" altLang="en-US" dirty="0">
                <a:latin typeface="微软雅黑" pitchFamily="34" charset="-122"/>
                <a:ea typeface="微软雅黑" pitchFamily="34" charset="-122"/>
              </a:rPr>
              <a:t>似然损失为：</a:t>
            </a:r>
            <a:endParaRPr kumimoji="1" lang="en-US" altLang="zh-CN" dirty="0">
              <a:latin typeface="微软雅黑" pitchFamily="34" charset="-122"/>
              <a:ea typeface="微软雅黑" pitchFamily="34" charset="-122"/>
            </a:endParaRPr>
          </a:p>
          <a:p>
            <a:endParaRPr kumimoji="1" lang="en-US" altLang="zh-CN" dirty="0">
              <a:latin typeface="微软雅黑" pitchFamily="34" charset="-122"/>
              <a:ea typeface="微软雅黑" pitchFamily="34" charset="-122"/>
            </a:endParaRPr>
          </a:p>
          <a:p>
            <a:endParaRPr kumimoji="1" lang="en-US" altLang="zh-CN" dirty="0">
              <a:latin typeface="微软雅黑" pitchFamily="34" charset="-122"/>
              <a:ea typeface="微软雅黑" pitchFamily="34" charset="-122"/>
            </a:endParaRPr>
          </a:p>
          <a:p>
            <a:r>
              <a:rPr lang="zh-CN" altLang="en-US" dirty="0">
                <a:latin typeface="微软雅黑" pitchFamily="34" charset="-122"/>
                <a:ea typeface="微软雅黑" pitchFamily="34" charset="-122"/>
              </a:rPr>
              <a:t>则极大似然估计等价于最小训练集上的</a:t>
            </a:r>
            <a:r>
              <a:rPr kumimoji="1" lang="zh-CN" altLang="en-US" dirty="0"/>
              <a:t>负</a:t>
            </a:r>
            <a:r>
              <a:rPr kumimoji="1" lang="en-US" altLang="zh-CN" dirty="0"/>
              <a:t>log</a:t>
            </a:r>
            <a:r>
              <a:rPr kumimoji="1" lang="zh-CN" altLang="en-US" dirty="0"/>
              <a:t>似然损失</a:t>
            </a:r>
            <a:r>
              <a:rPr lang="zh-CN" altLang="en-US" dirty="0">
                <a:latin typeface="微软雅黑" pitchFamily="34" charset="-122"/>
                <a:ea typeface="微软雅黑" pitchFamily="34" charset="-122"/>
              </a:rPr>
              <a:t>：</a:t>
            </a:r>
            <a:r>
              <a:rPr kumimoji="1" lang="zh-CN" altLang="en-US" dirty="0">
                <a:latin typeface="微软雅黑" pitchFamily="34" charset="-122"/>
                <a:ea typeface="微软雅黑" pitchFamily="34" charset="-122"/>
              </a:rPr>
              <a:t> </a:t>
            </a:r>
            <a:endParaRPr kumimoji="1" lang="en-US" altLang="zh-CN" dirty="0">
              <a:latin typeface="微软雅黑" pitchFamily="34" charset="-122"/>
              <a:ea typeface="微软雅黑" pitchFamily="34" charset="-122"/>
            </a:endParaRPr>
          </a:p>
          <a:p>
            <a:endParaRPr kumimoji="1" lang="en-US" altLang="zh-CN" dirty="0">
              <a:latin typeface="微软雅黑" pitchFamily="34" charset="-122"/>
              <a:ea typeface="微软雅黑" pitchFamily="34" charset="-122"/>
            </a:endParaRPr>
          </a:p>
          <a:p>
            <a:endParaRPr kumimoji="1" lang="en-US" altLang="zh-CN" dirty="0">
              <a:latin typeface="微软雅黑" pitchFamily="34" charset="-122"/>
              <a:ea typeface="微软雅黑" pitchFamily="34" charset="-122"/>
            </a:endParaRPr>
          </a:p>
          <a:p>
            <a:endParaRPr kumimoji="1" lang="zh-CN" altLang="en-US" dirty="0"/>
          </a:p>
        </p:txBody>
      </p:sp>
      <p:sp>
        <p:nvSpPr>
          <p:cNvPr id="3" name="标题 2"/>
          <p:cNvSpPr>
            <a:spLocks noGrp="1"/>
          </p:cNvSpPr>
          <p:nvPr>
            <p:ph type="title"/>
          </p:nvPr>
        </p:nvSpPr>
        <p:spPr/>
        <p:txBody>
          <a:bodyPr/>
          <a:lstStyle/>
          <a:p>
            <a:r>
              <a:rPr kumimoji="1" lang="zh-CN" altLang="en-US" dirty="0"/>
              <a:t>交叉熵损失</a:t>
            </a:r>
          </a:p>
        </p:txBody>
      </p:sp>
      <mc:AlternateContent xmlns:mc="http://schemas.openxmlformats.org/markup-compatibility/2006" xmlns:a14="http://schemas.microsoft.com/office/drawing/2010/main">
        <mc:Choice Requires="a14">
          <p:sp>
            <p:nvSpPr>
              <p:cNvPr id="7" name="矩形 6"/>
              <p:cNvSpPr/>
              <p:nvPr/>
            </p:nvSpPr>
            <p:spPr>
              <a:xfrm>
                <a:off x="1347675" y="3754496"/>
                <a:ext cx="10577191"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𝐽</m:t>
                      </m:r>
                      <m:d>
                        <m:dPr>
                          <m:ctrlPr>
                            <a:rPr lang="en-US" altLang="zh-CN" sz="2800" i="1">
                              <a:solidFill>
                                <a:srgbClr val="09405E"/>
                              </a:solidFill>
                              <a:latin typeface="Cambria Math" panose="02040503050406030204" pitchFamily="18" charset="0"/>
                            </a:rPr>
                          </m:ctrlPr>
                        </m:dPr>
                        <m:e>
                          <m:r>
                            <a:rPr kumimoji="1" lang="en-US" altLang="zh-CN" sz="2800" i="1">
                              <a:solidFill>
                                <a:srgbClr val="09405E"/>
                              </a:solidFill>
                              <a:latin typeface="Cambria Math" charset="0"/>
                              <a:ea typeface="Cambria Math" charset="0"/>
                              <a:cs typeface="Cambria Math" charset="0"/>
                            </a:rPr>
                            <m:t>𝜇</m:t>
                          </m:r>
                        </m:e>
                      </m:d>
                      <m:r>
                        <a:rPr lang="en-US" altLang="zh-CN" sz="2800" i="1">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𝐿</m:t>
                          </m:r>
                          <m:d>
                            <m:dPr>
                              <m:ctrlPr>
                                <a:rPr lang="en-US"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e>
                              </m:d>
                            </m:e>
                          </m:d>
                        </m:e>
                      </m:nary>
                      <m:r>
                        <a:rPr lang="en-US" altLang="zh-CN" sz="2800" i="1">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m:t>
                          </m:r>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func>
                            <m:funcPr>
                              <m:ctrlPr>
                                <a:rPr kumimoji="1" lang="en-US" altLang="zh-CN" sz="2800" i="1">
                                  <a:solidFill>
                                    <a:srgbClr val="09405E"/>
                                  </a:solidFill>
                                  <a:latin typeface="Cambria Math" panose="02040503050406030204" pitchFamily="18"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panose="02040503050406030204" pitchFamily="18"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e>
                                  </m:d>
                                </m:e>
                              </m:d>
                            </m:e>
                          </m:func>
                          <m:r>
                            <a:rPr kumimoji="1" lang="en-US" altLang="zh-CN" sz="2800" i="1">
                              <a:solidFill>
                                <a:srgbClr val="09405E"/>
                              </a:solidFill>
                              <a:latin typeface="Cambria Math" charset="0"/>
                              <a:ea typeface="微软雅黑" pitchFamily="34" charset="-122"/>
                            </a:rPr>
                            <m:t>−(1−</m:t>
                          </m:r>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rPr>
                            <m:t>)</m:t>
                          </m:r>
                          <m:func>
                            <m:funcPr>
                              <m:ctrlPr>
                                <a:rPr kumimoji="1" lang="en-US" altLang="zh-CN" sz="2800" i="1">
                                  <a:solidFill>
                                    <a:srgbClr val="09405E"/>
                                  </a:solidFill>
                                  <a:latin typeface="Cambria Math" panose="02040503050406030204" pitchFamily="18"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e>
                                  </m:d>
                                </m:e>
                              </m:d>
                            </m:e>
                          </m:func>
                        </m:e>
                      </m:nary>
                    </m:oMath>
                  </m:oMathPara>
                </a14:m>
                <a:endParaRPr lang="zh-CN" altLang="en-US" sz="28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347675" y="3754496"/>
                <a:ext cx="10577191" cy="1303883"/>
              </a:xfrm>
              <a:prstGeom prst="rect">
                <a:avLst/>
              </a:prstGeom>
              <a:blipFill>
                <a:blip r:embed="rId2"/>
                <a:stretch>
                  <a:fillRect l="-600" t="-100000" b="-15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01470" y="2161787"/>
                <a:ext cx="774878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𝑦</m:t>
                          </m:r>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r>
                        <a:rPr lang="en-US" altLang="zh-CN" sz="2800" i="1">
                          <a:solidFill>
                            <a:srgbClr val="09405E"/>
                          </a:solidFill>
                          <a:latin typeface="Cambria Math" charset="0"/>
                        </a:rPr>
                        <m:t>=−</m:t>
                      </m:r>
                      <m:r>
                        <a:rPr lang="en-US" altLang="zh-CN" sz="2800" i="1">
                          <a:solidFill>
                            <a:srgbClr val="09405E"/>
                          </a:solidFill>
                          <a:latin typeface="Cambria Math" charset="0"/>
                        </a:rPr>
                        <m:t>𝑦</m:t>
                      </m:r>
                      <m:func>
                        <m:funcPr>
                          <m:ctrlPr>
                            <a:rPr kumimoji="1" lang="en-US" altLang="zh-CN" sz="2800" i="1">
                              <a:solidFill>
                                <a:srgbClr val="09405E"/>
                              </a:solidFill>
                              <a:latin typeface="Cambria Math" panose="02040503050406030204" pitchFamily="18"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panose="02040503050406030204" pitchFamily="18"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r>
                        <a:rPr kumimoji="1" lang="en-US" altLang="zh-CN" sz="2800" i="1">
                          <a:solidFill>
                            <a:srgbClr val="09405E"/>
                          </a:solidFill>
                          <a:latin typeface="Cambria Math" charset="0"/>
                          <a:ea typeface="微软雅黑" pitchFamily="34" charset="-122"/>
                        </a:rPr>
                        <m:t>−(1−</m:t>
                      </m:r>
                      <m:r>
                        <a:rPr lang="en-US" altLang="zh-CN" sz="2800" i="1">
                          <a:solidFill>
                            <a:srgbClr val="09405E"/>
                          </a:solidFill>
                          <a:latin typeface="Cambria Math" charset="0"/>
                        </a:rPr>
                        <m:t>𝑦</m:t>
                      </m:r>
                      <m:r>
                        <a:rPr lang="en-US" altLang="zh-CN" sz="2800" i="1">
                          <a:solidFill>
                            <a:srgbClr val="09405E"/>
                          </a:solidFill>
                          <a:latin typeface="Cambria Math" charset="0"/>
                        </a:rPr>
                        <m:t>)</m:t>
                      </m:r>
                      <m:func>
                        <m:funcPr>
                          <m:ctrlPr>
                            <a:rPr kumimoji="1" lang="en-US" altLang="zh-CN" sz="2800" i="1">
                              <a:solidFill>
                                <a:srgbClr val="09405E"/>
                              </a:solidFill>
                              <a:latin typeface="Cambria Math" panose="02040503050406030204" pitchFamily="18"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panose="02040503050406030204" pitchFamily="18" charset="0"/>
                                </a:rPr>
                              </m:ctrlPr>
                            </m:dPr>
                            <m:e>
                              <m:r>
                                <a:rPr lang="en-US" altLang="zh-CN" sz="2800" b="0" i="1" smtClean="0">
                                  <a:solidFill>
                                    <a:srgbClr val="09405E"/>
                                  </a:solidFill>
                                  <a:latin typeface="Cambria Math" charset="0"/>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oMath>
                  </m:oMathPara>
                </a14:m>
                <a:endParaRPr lang="zh-CN" altLang="en-US" sz="2800" dirty="0">
                  <a:solidFill>
                    <a:srgbClr val="09405E"/>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601470" y="2161787"/>
                <a:ext cx="7748788" cy="57868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12604" y="5215882"/>
                <a:ext cx="15923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m:t>
                      </m:r>
                      <m:r>
                        <a:rPr lang="en-US" altLang="zh-CN" sz="2800" i="1">
                          <a:solidFill>
                            <a:srgbClr val="09405E"/>
                          </a:solidFill>
                          <a:latin typeface="Cambria Math" charset="0"/>
                        </a:rPr>
                        <m:t>−</m:t>
                      </m:r>
                      <m:r>
                        <a:rPr kumimoji="1" lang="zh-CN" altLang="en-US" sz="2800" i="1">
                          <a:solidFill>
                            <a:srgbClr val="09405E"/>
                          </a:solidFill>
                          <a:latin typeface="Cambria Math" charset="0"/>
                          <a:ea typeface="微软雅黑" pitchFamily="34" charset="-122"/>
                        </a:rPr>
                        <m:t>𝓁</m:t>
                      </m:r>
                      <m:d>
                        <m:dPr>
                          <m:ctrlPr>
                            <a:rPr kumimoji="1" lang="en-US" altLang="zh-CN" sz="2800" i="1">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Cambria Math" charset="0"/>
                              <a:cs typeface="Cambria Math" charset="0"/>
                            </a:rPr>
                            <m:t>𝜇</m:t>
                          </m:r>
                        </m:e>
                      </m:d>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2312604" y="5215882"/>
                <a:ext cx="1592359" cy="523220"/>
              </a:xfrm>
              <a:prstGeom prst="rect">
                <a:avLst/>
              </a:prstGeom>
              <a:blipFill>
                <a:blip r:embed="rId4"/>
                <a:stretch>
                  <a:fillRect b="-7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194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kumimoji="1" lang="zh-CN" altLang="en-US" sz="2400" dirty="0"/>
              <a:t>负</a:t>
            </a:r>
            <a:r>
              <a:rPr kumimoji="1" lang="en-US" altLang="zh-CN" sz="2400" dirty="0"/>
              <a:t>log</a:t>
            </a:r>
            <a:r>
              <a:rPr kumimoji="1" lang="zh-CN" altLang="en-US" sz="2400" dirty="0"/>
              <a:t>似然损失</a:t>
            </a:r>
            <a:endParaRPr kumimoji="1" lang="en-US" altLang="zh-CN" sz="2400" dirty="0"/>
          </a:p>
          <a:p>
            <a:pPr>
              <a:lnSpc>
                <a:spcPct val="100000"/>
              </a:lnSpc>
            </a:pPr>
            <a:r>
              <a:rPr kumimoji="1" lang="zh-CN" altLang="en-US" sz="2400" dirty="0"/>
              <a:t>亦被称为</a:t>
            </a:r>
            <a:r>
              <a:rPr kumimoji="1" lang="zh-CN" altLang="en-US" sz="2400" dirty="0">
                <a:solidFill>
                  <a:srgbClr val="C00000"/>
                </a:solidFill>
              </a:rPr>
              <a:t>交叉熵损失</a:t>
            </a:r>
            <a:r>
              <a:rPr kumimoji="1" lang="zh-CN" altLang="en-US" sz="2400" dirty="0"/>
              <a:t>（</a:t>
            </a:r>
            <a:r>
              <a:rPr lang="en-US" altLang="zh-CN" sz="2400" dirty="0"/>
              <a:t>Cross Entropy Loss</a:t>
            </a:r>
            <a:r>
              <a:rPr kumimoji="1" lang="zh-CN" altLang="en-US" sz="2400" dirty="0"/>
              <a:t>）。</a:t>
            </a:r>
            <a:endParaRPr kumimoji="1" lang="en-US" altLang="zh-CN" sz="2400" dirty="0"/>
          </a:p>
          <a:p>
            <a:pPr>
              <a:lnSpc>
                <a:spcPct val="100000"/>
              </a:lnSpc>
            </a:pPr>
            <a:r>
              <a:rPr kumimoji="1" lang="zh-CN" altLang="en-US" sz="2400" dirty="0"/>
              <a:t>交叉熵：两个分布之间的差异（已知真实分布情况下，预测分布与真实分布之间的差异）</a:t>
            </a:r>
            <a:endParaRPr kumimoji="1" lang="en-US" altLang="zh-CN" sz="2400" dirty="0"/>
          </a:p>
          <a:p>
            <a:pPr>
              <a:lnSpc>
                <a:spcPct val="100000"/>
              </a:lnSpc>
            </a:pPr>
            <a:endParaRPr kumimoji="1" lang="en-US" altLang="zh-CN" dirty="0"/>
          </a:p>
          <a:p>
            <a:pPr>
              <a:lnSpc>
                <a:spcPct val="100000"/>
              </a:lnSpc>
            </a:pPr>
            <a:endParaRPr kumimoji="1" lang="zh-CN" altLang="en-US" dirty="0"/>
          </a:p>
        </p:txBody>
      </p:sp>
      <p:sp>
        <p:nvSpPr>
          <p:cNvPr id="3" name="标题 2"/>
          <p:cNvSpPr>
            <a:spLocks noGrp="1"/>
          </p:cNvSpPr>
          <p:nvPr>
            <p:ph type="title"/>
          </p:nvPr>
        </p:nvSpPr>
        <p:spPr/>
        <p:txBody>
          <a:bodyPr/>
          <a:lstStyle/>
          <a:p>
            <a:r>
              <a:rPr kumimoji="1" lang="zh-CN" altLang="en-US" dirty="0"/>
              <a:t>交叉熵损失</a:t>
            </a:r>
          </a:p>
        </p:txBody>
      </p:sp>
      <mc:AlternateContent xmlns:mc="http://schemas.openxmlformats.org/markup-compatibility/2006" xmlns:a14="http://schemas.microsoft.com/office/drawing/2010/main">
        <mc:Choice Requires="a14">
          <p:sp>
            <p:nvSpPr>
              <p:cNvPr id="5" name="矩形 4"/>
              <p:cNvSpPr/>
              <p:nvPr/>
            </p:nvSpPr>
            <p:spPr>
              <a:xfrm>
                <a:off x="3069045" y="1012209"/>
                <a:ext cx="774878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𝑦</m:t>
                          </m:r>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r>
                        <a:rPr lang="en-US" altLang="zh-CN" sz="2800" i="1">
                          <a:solidFill>
                            <a:srgbClr val="09405E"/>
                          </a:solidFill>
                          <a:latin typeface="Cambria Math" charset="0"/>
                        </a:rPr>
                        <m:t>=−</m:t>
                      </m:r>
                      <m:r>
                        <a:rPr lang="en-US" altLang="zh-CN" sz="2800" i="1">
                          <a:solidFill>
                            <a:srgbClr val="09405E"/>
                          </a:solidFill>
                          <a:latin typeface="Cambria Math" charset="0"/>
                        </a:rPr>
                        <m:t>𝑦</m:t>
                      </m:r>
                      <m:func>
                        <m:funcPr>
                          <m:ctrlPr>
                            <a:rPr kumimoji="1" lang="en-US" altLang="zh-CN" sz="2800" i="1">
                              <a:solidFill>
                                <a:srgbClr val="09405E"/>
                              </a:solidFill>
                              <a:latin typeface="Cambria Math" panose="02040503050406030204" pitchFamily="18"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panose="02040503050406030204" pitchFamily="18"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r>
                        <a:rPr kumimoji="1" lang="en-US" altLang="zh-CN" sz="2800" i="1">
                          <a:solidFill>
                            <a:srgbClr val="09405E"/>
                          </a:solidFill>
                          <a:latin typeface="Cambria Math" charset="0"/>
                          <a:ea typeface="微软雅黑" pitchFamily="34" charset="-122"/>
                        </a:rPr>
                        <m:t>−(1−</m:t>
                      </m:r>
                      <m:r>
                        <a:rPr lang="en-US" altLang="zh-CN" sz="2800" i="1">
                          <a:solidFill>
                            <a:srgbClr val="09405E"/>
                          </a:solidFill>
                          <a:latin typeface="Cambria Math" charset="0"/>
                        </a:rPr>
                        <m:t>𝑦</m:t>
                      </m:r>
                      <m:r>
                        <a:rPr lang="en-US" altLang="zh-CN" sz="2800" i="1">
                          <a:solidFill>
                            <a:srgbClr val="09405E"/>
                          </a:solidFill>
                          <a:latin typeface="Cambria Math" charset="0"/>
                        </a:rPr>
                        <m:t>)</m:t>
                      </m:r>
                      <m:func>
                        <m:funcPr>
                          <m:ctrlPr>
                            <a:rPr kumimoji="1" lang="en-US" altLang="zh-CN" sz="2800" i="1">
                              <a:solidFill>
                                <a:srgbClr val="09405E"/>
                              </a:solidFill>
                              <a:latin typeface="Cambria Math" panose="02040503050406030204" pitchFamily="18"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panose="02040503050406030204" pitchFamily="18" charset="0"/>
                                </a:rPr>
                              </m:ctrlPr>
                            </m:dPr>
                            <m:e>
                              <m:r>
                                <a:rPr lang="en-US" altLang="zh-CN" sz="2800" b="0" i="1" smtClean="0">
                                  <a:solidFill>
                                    <a:srgbClr val="09405E"/>
                                  </a:solidFill>
                                  <a:latin typeface="Cambria Math" charset="0"/>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3069045" y="1012209"/>
                <a:ext cx="7748788" cy="578685"/>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文本框 6"/>
          <p:cNvSpPr txBox="1"/>
          <p:nvPr/>
        </p:nvSpPr>
        <p:spPr>
          <a:xfrm>
            <a:off x="1287758" y="5554537"/>
            <a:ext cx="4684296" cy="369332"/>
          </a:xfrm>
          <a:prstGeom prst="rect">
            <a:avLst/>
          </a:prstGeom>
          <a:noFill/>
        </p:spPr>
        <p:txBody>
          <a:bodyPr wrap="none" rtlCol="0">
            <a:spAutoFit/>
          </a:bodyPr>
          <a:lstStyle/>
          <a:p>
            <a:r>
              <a:rPr kumimoji="1" lang="zh-CN" altLang="en-US" dirty="0">
                <a:solidFill>
                  <a:srgbClr val="09405E"/>
                </a:solidFill>
                <a:latin typeface="Microsoft YaHei" charset="-122"/>
                <a:ea typeface="Microsoft YaHei" charset="-122"/>
                <a:cs typeface="Microsoft YaHei" charset="-122"/>
              </a:rPr>
              <a:t>定义</a:t>
            </a:r>
            <a:r>
              <a:rPr kumimoji="1" lang="en-US" altLang="zh-CN" dirty="0">
                <a:solidFill>
                  <a:srgbClr val="09405E"/>
                </a:solidFill>
                <a:latin typeface="Microsoft YaHei" charset="-122"/>
                <a:ea typeface="Microsoft YaHei" charset="-122"/>
                <a:cs typeface="Microsoft YaHei" charset="-122"/>
              </a:rPr>
              <a:t>Probability</a:t>
            </a:r>
            <a:r>
              <a:rPr kumimoji="1" lang="zh-CN" altLang="en-US" dirty="0">
                <a:solidFill>
                  <a:srgbClr val="09405E"/>
                </a:solidFill>
                <a:latin typeface="Microsoft YaHei" charset="-122"/>
                <a:ea typeface="Microsoft YaHei" charset="-122"/>
                <a:cs typeface="Microsoft YaHei" charset="-122"/>
              </a:rPr>
              <a:t> </a:t>
            </a:r>
            <a:r>
              <a:rPr kumimoji="1" lang="en-US" altLang="zh-CN" dirty="0">
                <a:solidFill>
                  <a:srgbClr val="09405E"/>
                </a:solidFill>
                <a:latin typeface="Microsoft YaHei" charset="-122"/>
                <a:ea typeface="Microsoft YaHei" charset="-122"/>
                <a:cs typeface="Microsoft YaHei" charset="-122"/>
              </a:rPr>
              <a:t>of ground truth class</a:t>
            </a:r>
            <a:r>
              <a:rPr kumimoji="1" lang="zh-CN" altLang="en-US" dirty="0">
                <a:solidFill>
                  <a:srgbClr val="09405E"/>
                </a:solidFill>
                <a:latin typeface="Microsoft YaHei" charset="-122"/>
                <a:ea typeface="Microsoft YaHei" charset="-122"/>
                <a:cs typeface="Microsoft YaHei" charset="-122"/>
              </a:rPr>
              <a:t>为：</a:t>
            </a:r>
          </a:p>
        </p:txBody>
      </p:sp>
      <p:sp>
        <p:nvSpPr>
          <p:cNvPr id="8" name="文本框 7"/>
          <p:cNvSpPr txBox="1"/>
          <p:nvPr/>
        </p:nvSpPr>
        <p:spPr>
          <a:xfrm>
            <a:off x="1409608" y="6564509"/>
            <a:ext cx="415498" cy="369332"/>
          </a:xfrm>
          <a:prstGeom prst="rect">
            <a:avLst/>
          </a:prstGeom>
          <a:noFill/>
        </p:spPr>
        <p:txBody>
          <a:bodyPr wrap="none" rtlCol="0">
            <a:spAutoFit/>
          </a:bodyPr>
          <a:lstStyle/>
          <a:p>
            <a:r>
              <a:rPr kumimoji="1" lang="zh-CN" altLang="en-US">
                <a:solidFill>
                  <a:srgbClr val="09405E"/>
                </a:solidFill>
                <a:latin typeface="Microsoft YaHei" charset="-122"/>
                <a:ea typeface="Microsoft YaHei" charset="-122"/>
                <a:cs typeface="Microsoft YaHei" charset="-122"/>
              </a:rPr>
              <a:t>则</a:t>
            </a:r>
          </a:p>
        </p:txBody>
      </p:sp>
      <mc:AlternateContent xmlns:mc="http://schemas.openxmlformats.org/markup-compatibility/2006" xmlns:a14="http://schemas.microsoft.com/office/drawing/2010/main">
        <mc:Choice Requires="a14">
          <p:sp>
            <p:nvSpPr>
              <p:cNvPr id="9" name="矩形 8"/>
              <p:cNvSpPr/>
              <p:nvPr/>
            </p:nvSpPr>
            <p:spPr>
              <a:xfrm>
                <a:off x="7260658" y="6434695"/>
                <a:ext cx="4773230" cy="369332"/>
              </a:xfrm>
              <a:prstGeom prst="rect">
                <a:avLst/>
              </a:prstGeom>
            </p:spPr>
            <p:txBody>
              <a:bodyPr wrap="none">
                <a:spAutoFit/>
              </a:bodyPr>
              <a:lstStyle/>
              <a:p>
                <a:r>
                  <a:rPr lang="zh-CN" altLang="en-US" dirty="0">
                    <a:solidFill>
                      <a:srgbClr val="09405E"/>
                    </a:solidFill>
                    <a:latin typeface="Microsoft YaHei" charset="-122"/>
                    <a:ea typeface="Microsoft YaHei" charset="-122"/>
                    <a:cs typeface="Microsoft YaHei" charset="-122"/>
                  </a:rPr>
                  <a:t>预测输出与真值</a:t>
                </a:r>
                <a14:m>
                  <m:oMath xmlns:m="http://schemas.openxmlformats.org/officeDocument/2006/math">
                    <m:r>
                      <a:rPr lang="en-US" altLang="zh-CN" b="0" i="1" smtClean="0">
                        <a:solidFill>
                          <a:srgbClr val="09405E"/>
                        </a:solidFill>
                        <a:latin typeface="Cambria Math" charset="0"/>
                        <a:ea typeface="Microsoft YaHei" charset="-122"/>
                        <a:cs typeface="Microsoft YaHei" charset="-122"/>
                      </a:rPr>
                      <m:t>𝑦</m:t>
                    </m:r>
                  </m:oMath>
                </a14:m>
                <a:r>
                  <a:rPr lang="zh-CN" altLang="en-US" dirty="0">
                    <a:solidFill>
                      <a:srgbClr val="09405E"/>
                    </a:solidFill>
                    <a:latin typeface="Microsoft YaHei" charset="-122"/>
                    <a:ea typeface="Microsoft YaHei" charset="-122"/>
                    <a:cs typeface="Microsoft YaHei" charset="-122"/>
                  </a:rPr>
                  <a:t> 差得越多，损失的值越大。</a:t>
                </a:r>
              </a:p>
            </p:txBody>
          </p:sp>
        </mc:Choice>
        <mc:Fallback xmlns="">
          <p:sp>
            <p:nvSpPr>
              <p:cNvPr id="9" name="矩形 8"/>
              <p:cNvSpPr>
                <a:spLocks noRot="1" noChangeAspect="1" noMove="1" noResize="1" noEditPoints="1" noAdjustHandles="1" noChangeArrowheads="1" noChangeShapeType="1" noTextEdit="1"/>
              </p:cNvSpPr>
              <p:nvPr/>
            </p:nvSpPr>
            <p:spPr>
              <a:xfrm>
                <a:off x="7260658" y="6434695"/>
                <a:ext cx="4773230" cy="369332"/>
              </a:xfrm>
              <a:prstGeom prst="rect">
                <a:avLst/>
              </a:prstGeom>
              <a:blipFill rotWithShape="0">
                <a:blip r:embed="rId3"/>
                <a:stretch>
                  <a:fillRect l="-1022" t="-10000" r="-639"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92417" y="2652648"/>
                <a:ext cx="8712968" cy="958980"/>
              </a:xfrm>
              <a:prstGeom prst="rect">
                <a:avLst/>
              </a:prstGeom>
            </p:spPr>
            <p:txBody>
              <a:bodyPr wrap="square">
                <a:spAutoFit/>
              </a:bodyPr>
              <a:lstStyle/>
              <a:p>
                <a:pPr>
                  <a:buClr>
                    <a:schemeClr val="bg1">
                      <a:lumMod val="50000"/>
                    </a:schemeClr>
                  </a:buClr>
                  <a:buFont typeface="Arial" pitchFamily="34" charset="0"/>
                  <a:buChar char="•"/>
                </a:pPr>
                <a:r>
                  <a:rPr kumimoji="1" lang="zh-CN" altLang="en-US" dirty="0">
                    <a:solidFill>
                      <a:srgbClr val="09405E"/>
                    </a:solidFill>
                    <a:latin typeface="Microsoft YaHei" charset="-122"/>
                    <a:ea typeface="Microsoft YaHei" charset="-122"/>
                    <a:cs typeface="Microsoft YaHei" charset="-122"/>
                  </a:rPr>
                  <a:t> 假设已知真值</a:t>
                </a:r>
                <a14:m>
                  <m:oMath xmlns:m="http://schemas.openxmlformats.org/officeDocument/2006/math">
                    <m:r>
                      <a:rPr kumimoji="1" lang="en-US" altLang="zh-CN" b="0" i="1" dirty="0" smtClean="0">
                        <a:solidFill>
                          <a:srgbClr val="09405E"/>
                        </a:solidFill>
                        <a:latin typeface="Cambria Math" charset="0"/>
                        <a:ea typeface="Microsoft YaHei" charset="-122"/>
                        <a:cs typeface="Microsoft YaHei" charset="-122"/>
                      </a:rPr>
                      <m:t>𝑦</m:t>
                    </m:r>
                    <m:r>
                      <a:rPr lang="en-US" altLang="zh-CN" b="0" i="1" smtClean="0">
                        <a:solidFill>
                          <a:srgbClr val="09405E"/>
                        </a:solidFill>
                        <a:latin typeface="Cambria Math" charset="0"/>
                        <a:ea typeface="Microsoft YaHei" charset="-122"/>
                        <a:cs typeface="Microsoft YaHei" charset="-122"/>
                      </a:rPr>
                      <m:t>=1</m:t>
                    </m:r>
                  </m:oMath>
                </a14:m>
                <a:r>
                  <a:rPr kumimoji="1" lang="zh-CN" altLang="en-US" dirty="0">
                    <a:solidFill>
                      <a:srgbClr val="09405E"/>
                    </a:solidFill>
                    <a:latin typeface="Microsoft YaHei" charset="-122"/>
                    <a:ea typeface="Microsoft YaHei" charset="-122"/>
                    <a:cs typeface="Microsoft YaHei" charset="-122"/>
                  </a:rPr>
                  <a:t>，即</a:t>
                </a:r>
                <a14:m>
                  <m:oMath xmlns:m="http://schemas.openxmlformats.org/officeDocument/2006/math">
                    <m:r>
                      <a:rPr kumimoji="1" lang="en-US" altLang="zh-CN" i="1" smtClean="0">
                        <a:solidFill>
                          <a:srgbClr val="09405E"/>
                        </a:solidFill>
                        <a:latin typeface="Cambria Math" charset="0"/>
                        <a:ea typeface="微软雅黑" pitchFamily="34" charset="-122"/>
                      </a:rPr>
                      <m:t>𝑦</m:t>
                    </m:r>
                    <m:r>
                      <a:rPr kumimoji="1" lang="en-US" altLang="zh-CN" b="0" i="1" smtClean="0">
                        <a:solidFill>
                          <a:srgbClr val="09405E"/>
                        </a:solidFill>
                        <a:latin typeface="Cambria Math" charset="0"/>
                        <a:ea typeface="微软雅黑" pitchFamily="34" charset="-122"/>
                      </a:rPr>
                      <m:t>|</m:t>
                    </m:r>
                    <m:r>
                      <a:rPr kumimoji="1" lang="en-US" altLang="zh-CN" b="1" i="1">
                        <a:solidFill>
                          <a:srgbClr val="09405E"/>
                        </a:solidFill>
                        <a:latin typeface="Cambria Math" charset="0"/>
                        <a:ea typeface="微软雅黑" pitchFamily="34" charset="-122"/>
                      </a:rPr>
                      <m:t>𝒙</m:t>
                    </m:r>
                    <m:r>
                      <a:rPr kumimoji="1" lang="zh-CN" altLang="en-US" b="0" i="1" smtClean="0">
                        <a:solidFill>
                          <a:srgbClr val="09405E"/>
                        </a:solidFill>
                        <a:latin typeface="Cambria Math" charset="0"/>
                        <a:ea typeface="微软雅黑" pitchFamily="34" charset="-122"/>
                      </a:rPr>
                      <m:t>～</m:t>
                    </m:r>
                    <m:r>
                      <m:rPr>
                        <m:sty m:val="p"/>
                      </m:rPr>
                      <a:rPr kumimoji="1" lang="en-US" altLang="zh-CN" i="0">
                        <a:solidFill>
                          <a:srgbClr val="09405E"/>
                        </a:solidFill>
                        <a:latin typeface="Cambria Math" charset="0"/>
                        <a:ea typeface="微软雅黑" pitchFamily="34" charset="-122"/>
                      </a:rPr>
                      <m:t>Bernoulli</m:t>
                    </m:r>
                    <m:d>
                      <m:dPr>
                        <m:begChr m:val="（"/>
                        <m:endChr m:val="）"/>
                        <m:ctrlPr>
                          <a:rPr kumimoji="1" lang="zh-CN" altLang="en-US" i="1">
                            <a:solidFill>
                              <a:srgbClr val="09405E"/>
                            </a:solidFill>
                            <a:latin typeface="Cambria Math" panose="02040503050406030204" pitchFamily="18" charset="0"/>
                            <a:ea typeface="微软雅黑" pitchFamily="34" charset="-122"/>
                          </a:rPr>
                        </m:ctrlPr>
                      </m:dPr>
                      <m:e>
                        <m:r>
                          <a:rPr kumimoji="1" lang="en-US" altLang="zh-CN" i="1" smtClean="0">
                            <a:solidFill>
                              <a:srgbClr val="09405E"/>
                            </a:solidFill>
                            <a:latin typeface="Cambria Math" charset="0"/>
                            <a:ea typeface="Cambria Math" charset="0"/>
                            <a:cs typeface="Cambria Math" charset="0"/>
                          </a:rPr>
                          <m:t>1</m:t>
                        </m:r>
                      </m:e>
                    </m:d>
                  </m:oMath>
                </a14:m>
                <a:r>
                  <a:rPr kumimoji="1" lang="zh-CN" altLang="en-US" dirty="0">
                    <a:solidFill>
                      <a:srgbClr val="09405E"/>
                    </a:solidFill>
                    <a:latin typeface="Microsoft YaHei" charset="-122"/>
                    <a:ea typeface="Microsoft YaHei" charset="-122"/>
                    <a:cs typeface="Microsoft YaHei" charset="-122"/>
                  </a:rPr>
                  <a:t>，</a:t>
                </a:r>
                <a:endParaRPr kumimoji="1" lang="en-US" altLang="zh-CN" dirty="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kumimoji="1" lang="zh-CN" altLang="en-US" dirty="0">
                    <a:solidFill>
                      <a:srgbClr val="09405E"/>
                    </a:solidFill>
                    <a:latin typeface="Microsoft YaHei" charset="-122"/>
                    <a:ea typeface="Microsoft YaHei" charset="-122"/>
                    <a:cs typeface="Microsoft YaHei" charset="-122"/>
                  </a:rPr>
                  <a:t> 假设</a:t>
                </a:r>
                <a14:m>
                  <m:oMath xmlns:m="http://schemas.openxmlformats.org/officeDocument/2006/math">
                    <m:acc>
                      <m:accPr>
                        <m:chr m:val="̂"/>
                        <m:ctrlPr>
                          <a:rPr lang="zh-CN" altLang="en-US" i="1" smtClean="0">
                            <a:solidFill>
                              <a:srgbClr val="09405E"/>
                            </a:solidFill>
                            <a:latin typeface="Cambria Math" panose="02040503050406030204" pitchFamily="18" charset="0"/>
                            <a:ea typeface="Microsoft YaHei" charset="-122"/>
                            <a:cs typeface="Microsoft YaHei" charset="-122"/>
                          </a:rPr>
                        </m:ctrlPr>
                      </m:accPr>
                      <m:e>
                        <m:r>
                          <a:rPr lang="en-US" altLang="zh-CN" b="0" i="1" smtClean="0">
                            <a:solidFill>
                              <a:srgbClr val="09405E"/>
                            </a:solidFill>
                            <a:latin typeface="Cambria Math" charset="0"/>
                            <a:ea typeface="Microsoft YaHei" charset="-122"/>
                            <a:cs typeface="Microsoft YaHei" charset="-122"/>
                          </a:rPr>
                          <m:t>𝑦</m:t>
                        </m:r>
                      </m:e>
                    </m:acc>
                    <m:r>
                      <a:rPr lang="en-US" altLang="zh-CN" i="1">
                        <a:solidFill>
                          <a:srgbClr val="09405E"/>
                        </a:solidFill>
                        <a:latin typeface="Cambria Math" charset="0"/>
                        <a:ea typeface="Microsoft YaHei" charset="-122"/>
                        <a:cs typeface="Microsoft YaHei" charset="-122"/>
                      </a:rPr>
                      <m:t>=1</m:t>
                    </m:r>
                  </m:oMath>
                </a14:m>
                <a:r>
                  <a:rPr kumimoji="1" lang="zh-CN" altLang="en-US" dirty="0">
                    <a:solidFill>
                      <a:srgbClr val="09405E"/>
                    </a:solidFill>
                    <a:latin typeface="Microsoft YaHei" charset="-122"/>
                    <a:ea typeface="Microsoft YaHei" charset="-122"/>
                    <a:cs typeface="Microsoft YaHei" charset="-122"/>
                  </a:rPr>
                  <a:t>的概率为</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oMath>
                </a14:m>
                <a:r>
                  <a:rPr kumimoji="1" lang="zh-CN" altLang="en-US" dirty="0">
                    <a:solidFill>
                      <a:srgbClr val="09405E"/>
                    </a:solidFill>
                    <a:latin typeface="Microsoft YaHei" charset="-122"/>
                    <a:ea typeface="Microsoft YaHei" charset="-122"/>
                    <a:cs typeface="Microsoft YaHei" charset="-122"/>
                  </a:rPr>
                  <a:t>，</a:t>
                </a:r>
                <a14:m>
                  <m:oMath xmlns:m="http://schemas.openxmlformats.org/officeDocument/2006/math">
                    <m:acc>
                      <m:accPr>
                        <m:chr m:val="̂"/>
                        <m:ctrlPr>
                          <a:rPr kumimoji="1" lang="zh-CN" altLang="en-US" i="1" smtClean="0">
                            <a:solidFill>
                              <a:srgbClr val="09405E"/>
                            </a:solidFill>
                            <a:latin typeface="Cambria Math" panose="02040503050406030204" pitchFamily="18" charset="0"/>
                            <a:ea typeface="微软雅黑" pitchFamily="34" charset="-122"/>
                          </a:rPr>
                        </m:ctrlPr>
                      </m:accPr>
                      <m:e>
                        <m:r>
                          <a:rPr kumimoji="1" lang="en-US" altLang="zh-CN" b="0" i="1" smtClean="0">
                            <a:solidFill>
                              <a:srgbClr val="09405E"/>
                            </a:solidFill>
                            <a:latin typeface="Cambria Math" charset="0"/>
                            <a:ea typeface="微软雅黑" pitchFamily="34" charset="-122"/>
                          </a:rPr>
                          <m:t>𝑦</m:t>
                        </m:r>
                      </m:e>
                    </m:acc>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微软雅黑" pitchFamily="34" charset="-122"/>
                      </a:rPr>
                      <m:t>𝒙</m:t>
                    </m:r>
                    <m:r>
                      <a:rPr kumimoji="1" lang="zh-CN" altLang="en-US" i="1">
                        <a:solidFill>
                          <a:srgbClr val="09405E"/>
                        </a:solidFill>
                        <a:latin typeface="Cambria Math" charset="0"/>
                        <a:ea typeface="微软雅黑" pitchFamily="34" charset="-122"/>
                      </a:rPr>
                      <m:t>～</m:t>
                    </m:r>
                    <m:r>
                      <m:rPr>
                        <m:sty m:val="p"/>
                      </m:rPr>
                      <a:rPr kumimoji="1" lang="en-US" altLang="zh-CN" i="0">
                        <a:solidFill>
                          <a:srgbClr val="09405E"/>
                        </a:solidFill>
                        <a:latin typeface="Cambria Math" charset="0"/>
                        <a:ea typeface="微软雅黑" pitchFamily="34" charset="-122"/>
                      </a:rPr>
                      <m:t>Bernoulli</m:t>
                    </m:r>
                    <m:d>
                      <m:dPr>
                        <m:begChr m:val="（"/>
                        <m:endChr m:val="）"/>
                        <m:ctrlPr>
                          <a:rPr kumimoji="1" lang="zh-CN" altLang="en-US" i="1">
                            <a:solidFill>
                              <a:srgbClr val="09405E"/>
                            </a:solidFill>
                            <a:latin typeface="Cambria Math" panose="02040503050406030204" pitchFamily="18" charset="0"/>
                            <a:ea typeface="微软雅黑" pitchFamily="34" charset="-122"/>
                          </a:rPr>
                        </m:ctrlPr>
                      </m:dPr>
                      <m:e>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oMath>
                </a14:m>
                <a:endParaRPr kumimoji="1" lang="en-US" altLang="zh-CN" dirty="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kumimoji="1" lang="zh-CN" altLang="en-US" dirty="0">
                    <a:solidFill>
                      <a:srgbClr val="09405E"/>
                    </a:solidFill>
                    <a:latin typeface="Microsoft YaHei" charset="-122"/>
                    <a:ea typeface="Microsoft YaHei" charset="-122"/>
                    <a:cs typeface="Microsoft YaHei" charset="-122"/>
                  </a:rPr>
                  <a:t> 即这两个分布之间的交叉熵为：</a:t>
                </a:r>
                <a:endParaRPr kumimoji="1" lang="en-US" altLang="zh-CN" i="1" dirty="0">
                  <a:solidFill>
                    <a:srgbClr val="09405E"/>
                  </a:solidFill>
                  <a:latin typeface="微软雅黑" pitchFamily="34" charset="-122"/>
                  <a:ea typeface="微软雅黑"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092417" y="2652648"/>
                <a:ext cx="8712968" cy="958980"/>
              </a:xfrm>
              <a:prstGeom prst="rect">
                <a:avLst/>
              </a:prstGeom>
              <a:blipFill rotWithShape="0">
                <a:blip r:embed="rId4"/>
                <a:stretch>
                  <a:fillRect l="-420" t="-3185" b="-95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87871" y="4260253"/>
                <a:ext cx="1373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Microsoft YaHei" charset="-122"/>
                          <a:cs typeface="Microsoft YaHei" charset="-122"/>
                        </a:rPr>
                        <m:t>=−</m:t>
                      </m:r>
                      <m:func>
                        <m:funcPr>
                          <m:ctrlPr>
                            <a:rPr kumimoji="1" lang="en-US" altLang="zh-CN" i="1">
                              <a:solidFill>
                                <a:srgbClr val="09405E"/>
                              </a:solidFill>
                              <a:latin typeface="Cambria Math" panose="02040503050406030204" pitchFamily="18"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func>
                    </m:oMath>
                  </m:oMathPara>
                </a14:m>
                <a:endParaRPr lang="zh-CN" altLang="en-US" dirty="0">
                  <a:solidFill>
                    <a:srgbClr val="09405E"/>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487871" y="4260253"/>
                <a:ext cx="1373133" cy="369332"/>
              </a:xfrm>
              <a:prstGeom prst="rect">
                <a:avLst/>
              </a:prstGeom>
              <a:blipFill rotWithShape="0">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022903" y="4739904"/>
                <a:ext cx="4544641" cy="811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Microsoft YaHei" charset="-122"/>
                          <a:cs typeface="Microsoft YaHei" charset="-122"/>
                        </a:rPr>
                        <m:t>𝐶𝐸</m:t>
                      </m:r>
                      <m:d>
                        <m:dPr>
                          <m:ctrlPr>
                            <a:rPr kumimoji="1" lang="en-US" altLang="zh-CN" i="1">
                              <a:solidFill>
                                <a:srgbClr val="09405E"/>
                              </a:solidFill>
                              <a:latin typeface="Cambria Math" panose="02040503050406030204" pitchFamily="18"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r>
                        <a:rPr kumimoji="1" lang="en-US" altLang="zh-CN" b="0" i="1" smtClean="0">
                          <a:solidFill>
                            <a:srgbClr val="09405E"/>
                          </a:solidFill>
                          <a:latin typeface="Cambria Math" charset="0"/>
                          <a:ea typeface="微软雅黑" pitchFamily="34" charset="-122"/>
                        </a:rPr>
                        <m:t>=</m:t>
                      </m:r>
                      <m:d>
                        <m:dPr>
                          <m:begChr m:val="{"/>
                          <m:endChr m:val=""/>
                          <m:ctrlPr>
                            <a:rPr kumimoji="1" lang="en-US" altLang="zh-CN" b="0" i="1" smtClean="0">
                              <a:solidFill>
                                <a:srgbClr val="09405E"/>
                              </a:solidFill>
                              <a:latin typeface="Cambria Math" panose="02040503050406030204" pitchFamily="18" charset="0"/>
                              <a:ea typeface="微软雅黑" pitchFamily="34" charset="-122"/>
                            </a:rPr>
                          </m:ctrlPr>
                        </m:dPr>
                        <m:e>
                          <m:m>
                            <m:mPr>
                              <m:mcs>
                                <m:mc>
                                  <m:mcPr>
                                    <m:count m:val="2"/>
                                    <m:mcJc m:val="center"/>
                                  </m:mcPr>
                                </m:mc>
                              </m:mcs>
                              <m:ctrlPr>
                                <a:rPr kumimoji="1" lang="mr-IN" altLang="zh-CN" b="0" i="1" smtClean="0">
                                  <a:solidFill>
                                    <a:srgbClr val="09405E"/>
                                  </a:solidFill>
                                  <a:latin typeface="Cambria Math" panose="02040503050406030204" pitchFamily="18" charset="0"/>
                                  <a:ea typeface="微软雅黑" pitchFamily="34" charset="-122"/>
                                </a:rPr>
                              </m:ctrlPr>
                            </m:mPr>
                            <m:mr>
                              <m:e>
                                <m:r>
                                  <m:rPr>
                                    <m:brk m:alnAt="7"/>
                                  </m:rPr>
                                  <a:rPr kumimoji="1" lang="en-US" altLang="zh-CN" b="0" i="1" smtClean="0">
                                    <a:solidFill>
                                      <a:srgbClr val="09405E"/>
                                    </a:solidFill>
                                    <a:latin typeface="Cambria Math" charset="0"/>
                                    <a:ea typeface="微软雅黑" pitchFamily="34" charset="-122"/>
                                  </a:rPr>
                                  <m:t>−</m:t>
                                </m:r>
                                <m:func>
                                  <m:funcPr>
                                    <m:ctrlPr>
                                      <a:rPr kumimoji="1" lang="en-US" altLang="zh-CN" i="1">
                                        <a:solidFill>
                                          <a:srgbClr val="09405E"/>
                                        </a:solidFill>
                                        <a:latin typeface="Cambria Math" panose="02040503050406030204" pitchFamily="18"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func>
                              </m:e>
                              <m:e>
                                <m:r>
                                  <a:rPr kumimoji="1" lang="en-US" altLang="zh-CN" b="0" i="1" smtClean="0">
                                    <a:solidFill>
                                      <a:srgbClr val="09405E"/>
                                    </a:solidFill>
                                    <a:latin typeface="Cambria Math" charset="0"/>
                                    <a:ea typeface="微软雅黑" pitchFamily="34" charset="-122"/>
                                  </a:rPr>
                                  <m:t>𝑖𝑓</m:t>
                                </m:r>
                                <m:r>
                                  <a:rPr kumimoji="1" lang="en-US" altLang="zh-CN" b="0" i="1" smtClean="0">
                                    <a:solidFill>
                                      <a:srgbClr val="09405E"/>
                                    </a:solidFill>
                                    <a:latin typeface="Cambria Math" charset="0"/>
                                    <a:ea typeface="微软雅黑" pitchFamily="34" charset="-122"/>
                                  </a:rPr>
                                  <m:t> </m:t>
                                </m:r>
                                <m:r>
                                  <a:rPr kumimoji="1" lang="en-US" altLang="zh-CN" b="0" i="1" smtClean="0">
                                    <a:solidFill>
                                      <a:srgbClr val="09405E"/>
                                    </a:solidFill>
                                    <a:latin typeface="Cambria Math" charset="0"/>
                                    <a:ea typeface="微软雅黑" pitchFamily="34" charset="-122"/>
                                  </a:rPr>
                                  <m:t>𝑦</m:t>
                                </m:r>
                                <m:r>
                                  <a:rPr kumimoji="1" lang="en-US" altLang="zh-CN" b="0" i="1" smtClean="0">
                                    <a:solidFill>
                                      <a:srgbClr val="09405E"/>
                                    </a:solidFill>
                                    <a:latin typeface="Cambria Math" charset="0"/>
                                    <a:ea typeface="微软雅黑" pitchFamily="34" charset="-122"/>
                                  </a:rPr>
                                  <m:t>=1</m:t>
                                </m:r>
                              </m:e>
                            </m:mr>
                            <m:mr>
                              <m:e>
                                <m:r>
                                  <a:rPr kumimoji="1" lang="en-US" altLang="zh-CN" b="0" i="1" smtClean="0">
                                    <a:solidFill>
                                      <a:srgbClr val="09405E"/>
                                    </a:solidFill>
                                    <a:latin typeface="Cambria Math" charset="0"/>
                                    <a:ea typeface="微软雅黑" pitchFamily="34" charset="-122"/>
                                  </a:rPr>
                                  <m:t>−</m:t>
                                </m:r>
                                <m:func>
                                  <m:funcPr>
                                    <m:ctrlPr>
                                      <a:rPr kumimoji="1" lang="en-US" altLang="zh-CN" i="1">
                                        <a:solidFill>
                                          <a:srgbClr val="09405E"/>
                                        </a:solidFill>
                                        <a:latin typeface="Cambria Math" panose="02040503050406030204" pitchFamily="18"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d>
                                      <m:dPr>
                                        <m:ctrlPr>
                                          <a:rPr kumimoji="1" lang="is-IS" altLang="zh-CN" i="1" smtClean="0">
                                            <a:solidFill>
                                              <a:srgbClr val="09405E"/>
                                            </a:solidFill>
                                            <a:latin typeface="Cambria Math" panose="02040503050406030204" pitchFamily="18" charset="0"/>
                                            <a:ea typeface="Microsoft YaHei" charset="-122"/>
                                            <a:cs typeface="Microsoft YaHei" charset="-122"/>
                                          </a:rPr>
                                        </m:ctrlPr>
                                      </m:dPr>
                                      <m:e>
                                        <m:r>
                                          <a:rPr kumimoji="1" lang="en-US" altLang="zh-CN" b="0" i="1" smtClean="0">
                                            <a:solidFill>
                                              <a:srgbClr val="09405E"/>
                                            </a:solidFill>
                                            <a:latin typeface="Cambria Math" charset="0"/>
                                            <a:ea typeface="Microsoft YaHei" charset="-122"/>
                                            <a:cs typeface="Microsoft YaHei" charset="-122"/>
                                          </a:rPr>
                                          <m:t>1−</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e>
                                </m:func>
                              </m:e>
                              <m:e>
                                <m:r>
                                  <a:rPr kumimoji="1" lang="en-US" altLang="zh-CN" b="0" i="1" smtClean="0">
                                    <a:solidFill>
                                      <a:srgbClr val="09405E"/>
                                    </a:solidFill>
                                    <a:latin typeface="Cambria Math" charset="0"/>
                                    <a:ea typeface="微软雅黑" pitchFamily="34" charset="-122"/>
                                  </a:rPr>
                                  <m:t>𝑜𝑡h𝑒𝑟𝑤𝑖𝑠𝑒</m:t>
                                </m:r>
                              </m:e>
                            </m:mr>
                          </m:m>
                        </m:e>
                      </m:d>
                    </m:oMath>
                  </m:oMathPara>
                </a14:m>
                <a:endParaRPr lang="zh-CN" altLang="en-US" dirty="0">
                  <a:solidFill>
                    <a:srgbClr val="09405E"/>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022903" y="4739904"/>
                <a:ext cx="4544641" cy="81176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701372" y="5866033"/>
                <a:ext cx="298427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rgbClr val="09405E"/>
                              </a:solidFill>
                              <a:latin typeface="Cambria Math" panose="02040503050406030204" pitchFamily="18" charset="0"/>
                              <a:ea typeface="微软雅黑" pitchFamily="34" charset="-122"/>
                            </a:rPr>
                          </m:ctrlPr>
                        </m:sSubPr>
                        <m:e>
                          <m:r>
                            <a:rPr kumimoji="1" lang="en-US" altLang="zh-CN" b="0" i="1" smtClean="0">
                              <a:solidFill>
                                <a:srgbClr val="09405E"/>
                              </a:solidFill>
                              <a:latin typeface="Cambria Math" charset="0"/>
                              <a:ea typeface="微软雅黑" pitchFamily="34" charset="-122"/>
                            </a:rPr>
                            <m:t>𝑝</m:t>
                          </m:r>
                        </m:e>
                        <m:sub>
                          <m:r>
                            <a:rPr kumimoji="1" lang="en-US" altLang="zh-CN" b="0" i="1" smtClean="0">
                              <a:solidFill>
                                <a:srgbClr val="09405E"/>
                              </a:solidFill>
                              <a:latin typeface="Cambria Math" charset="0"/>
                              <a:ea typeface="微软雅黑" pitchFamily="34" charset="-122"/>
                            </a:rPr>
                            <m:t>𝑡</m:t>
                          </m:r>
                        </m:sub>
                      </m:sSub>
                      <m:r>
                        <a:rPr kumimoji="1" lang="en-US" altLang="zh-CN" b="0" i="1" smtClean="0">
                          <a:solidFill>
                            <a:srgbClr val="09405E"/>
                          </a:solidFill>
                          <a:latin typeface="Cambria Math" charset="0"/>
                          <a:ea typeface="微软雅黑" pitchFamily="34" charset="-122"/>
                        </a:rPr>
                        <m:t>=</m:t>
                      </m:r>
                      <m:d>
                        <m:dPr>
                          <m:begChr m:val="{"/>
                          <m:endChr m:val=""/>
                          <m:ctrlPr>
                            <a:rPr kumimoji="1" lang="en-US" altLang="zh-CN" b="0" i="1" smtClean="0">
                              <a:solidFill>
                                <a:srgbClr val="09405E"/>
                              </a:solidFill>
                              <a:latin typeface="Cambria Math" panose="02040503050406030204" pitchFamily="18" charset="0"/>
                              <a:ea typeface="微软雅黑" pitchFamily="34" charset="-122"/>
                            </a:rPr>
                          </m:ctrlPr>
                        </m:dPr>
                        <m:e>
                          <m:m>
                            <m:mPr>
                              <m:mcs>
                                <m:mc>
                                  <m:mcPr>
                                    <m:count m:val="2"/>
                                    <m:mcJc m:val="center"/>
                                  </m:mcPr>
                                </m:mc>
                              </m:mcs>
                              <m:ctrlPr>
                                <a:rPr kumimoji="1" lang="mr-IN" altLang="zh-CN" b="0" i="1" smtClean="0">
                                  <a:solidFill>
                                    <a:srgbClr val="09405E"/>
                                  </a:solidFill>
                                  <a:latin typeface="Cambria Math" panose="02040503050406030204" pitchFamily="18" charset="0"/>
                                  <a:ea typeface="微软雅黑" pitchFamily="34" charset="-122"/>
                                </a:rPr>
                              </m:ctrlPr>
                            </m:mPr>
                            <m:mr>
                              <m:e>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e>
                                <m:r>
                                  <a:rPr kumimoji="1" lang="en-US" altLang="zh-CN" b="0" i="1" smtClean="0">
                                    <a:solidFill>
                                      <a:srgbClr val="09405E"/>
                                    </a:solidFill>
                                    <a:latin typeface="Cambria Math" charset="0"/>
                                    <a:ea typeface="微软雅黑" pitchFamily="34" charset="-122"/>
                                  </a:rPr>
                                  <m:t>𝑖𝑓</m:t>
                                </m:r>
                                <m:r>
                                  <a:rPr kumimoji="1" lang="en-US" altLang="zh-CN" b="0" i="1" smtClean="0">
                                    <a:solidFill>
                                      <a:srgbClr val="09405E"/>
                                    </a:solidFill>
                                    <a:latin typeface="Cambria Math" charset="0"/>
                                    <a:ea typeface="微软雅黑" pitchFamily="34" charset="-122"/>
                                  </a:rPr>
                                  <m:t> </m:t>
                                </m:r>
                                <m:r>
                                  <a:rPr kumimoji="1" lang="en-US" altLang="zh-CN" b="0" i="1" smtClean="0">
                                    <a:solidFill>
                                      <a:srgbClr val="09405E"/>
                                    </a:solidFill>
                                    <a:latin typeface="Cambria Math" charset="0"/>
                                    <a:ea typeface="微软雅黑" pitchFamily="34" charset="-122"/>
                                  </a:rPr>
                                  <m:t>𝑦</m:t>
                                </m:r>
                                <m:r>
                                  <a:rPr kumimoji="1" lang="en-US" altLang="zh-CN" b="0" i="1" smtClean="0">
                                    <a:solidFill>
                                      <a:srgbClr val="09405E"/>
                                    </a:solidFill>
                                    <a:latin typeface="Cambria Math" charset="0"/>
                                    <a:ea typeface="微软雅黑" pitchFamily="34" charset="-122"/>
                                  </a:rPr>
                                  <m:t>=1</m:t>
                                </m:r>
                              </m:e>
                            </m:mr>
                            <m:mr>
                              <m:e>
                                <m:r>
                                  <a:rPr kumimoji="1" lang="en-US" altLang="zh-CN" b="0" i="1" smtClean="0">
                                    <a:solidFill>
                                      <a:srgbClr val="09405E"/>
                                    </a:solidFill>
                                    <a:latin typeface="Cambria Math" charset="0"/>
                                    <a:ea typeface="微软雅黑" pitchFamily="34" charset="-122"/>
                                  </a:rPr>
                                  <m:t>1−</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e>
                                <m:r>
                                  <a:rPr kumimoji="1" lang="en-US" altLang="zh-CN" b="0" i="1" smtClean="0">
                                    <a:solidFill>
                                      <a:srgbClr val="09405E"/>
                                    </a:solidFill>
                                    <a:latin typeface="Cambria Math" charset="0"/>
                                    <a:ea typeface="微软雅黑" pitchFamily="34" charset="-122"/>
                                  </a:rPr>
                                  <m:t>𝑜𝑡h𝑒𝑟𝑤𝑖𝑠𝑒</m:t>
                                </m:r>
                              </m:e>
                            </m:mr>
                          </m:m>
                        </m:e>
                      </m:d>
                    </m:oMath>
                  </m:oMathPara>
                </a14:m>
                <a:endParaRPr lang="zh-CN" altLang="en-US" dirty="0">
                  <a:solidFill>
                    <a:srgbClr val="09405E"/>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701372" y="5866033"/>
                <a:ext cx="2984278" cy="710194"/>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701372" y="6555975"/>
                <a:ext cx="2614177"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Microsoft YaHei" charset="-122"/>
                          <a:cs typeface="Microsoft YaHei" charset="-122"/>
                        </a:rPr>
                        <m:t>𝐶𝐸</m:t>
                      </m:r>
                      <m:d>
                        <m:dPr>
                          <m:ctrlPr>
                            <a:rPr kumimoji="1" lang="en-US" altLang="zh-CN" i="1">
                              <a:solidFill>
                                <a:srgbClr val="09405E"/>
                              </a:solidFill>
                              <a:latin typeface="Cambria Math" panose="02040503050406030204" pitchFamily="18"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r>
                        <a:rPr kumimoji="1" lang="en-US" altLang="zh-CN" b="1" i="1" smtClean="0">
                          <a:solidFill>
                            <a:srgbClr val="09405E"/>
                          </a:solidFill>
                          <a:latin typeface="Cambria Math" charset="0"/>
                          <a:ea typeface="微软雅黑" pitchFamily="34" charset="-122"/>
                        </a:rPr>
                        <m:t>=</m:t>
                      </m:r>
                      <m:r>
                        <m:rPr>
                          <m:brk m:alnAt="7"/>
                        </m:rPr>
                        <a:rPr kumimoji="1" lang="en-US" altLang="zh-CN" i="1">
                          <a:solidFill>
                            <a:srgbClr val="09405E"/>
                          </a:solidFill>
                          <a:latin typeface="Cambria Math" charset="0"/>
                          <a:ea typeface="微软雅黑" pitchFamily="34" charset="-122"/>
                        </a:rPr>
                        <m:t>−</m:t>
                      </m:r>
                      <m:func>
                        <m:funcPr>
                          <m:ctrlPr>
                            <a:rPr kumimoji="1" lang="en-US" altLang="zh-CN" i="1">
                              <a:solidFill>
                                <a:srgbClr val="09405E"/>
                              </a:solidFill>
                              <a:latin typeface="Cambria Math" panose="02040503050406030204" pitchFamily="18" charset="0"/>
                              <a:ea typeface="微软雅黑" pitchFamily="34" charset="-122"/>
                            </a:rPr>
                          </m:ctrlPr>
                        </m:funcPr>
                        <m:fName>
                          <m:r>
                            <m:rPr>
                              <m:sty m:val="p"/>
                            </m:rPr>
                            <a:rPr kumimoji="1" lang="en-US" altLang="zh-CN">
                              <a:solidFill>
                                <a:srgbClr val="09405E"/>
                              </a:solidFill>
                              <a:latin typeface="Cambria Math" charset="0"/>
                              <a:ea typeface="微软雅黑" pitchFamily="34" charset="-122"/>
                            </a:rPr>
                            <m:t>ln</m:t>
                          </m:r>
                        </m:fName>
                        <m:e>
                          <m:d>
                            <m:dPr>
                              <m:ctrlPr>
                                <a:rPr lang="mr-IN" altLang="zh-CN" i="1">
                                  <a:solidFill>
                                    <a:srgbClr val="09405E"/>
                                  </a:solidFill>
                                  <a:latin typeface="Cambria Math" panose="02040503050406030204" pitchFamily="18" charset="0"/>
                                </a:rPr>
                              </m:ctrlPr>
                            </m:dPr>
                            <m:e>
                              <m:sSub>
                                <m:sSubPr>
                                  <m:ctrlPr>
                                    <a:rPr kumimoji="1" lang="en-US" altLang="zh-CN" i="1">
                                      <a:solidFill>
                                        <a:srgbClr val="09405E"/>
                                      </a:solidFill>
                                      <a:latin typeface="Cambria Math" panose="02040503050406030204" pitchFamily="18" charset="0"/>
                                      <a:ea typeface="微软雅黑" pitchFamily="34" charset="-122"/>
                                    </a:rPr>
                                  </m:ctrlPr>
                                </m:sSubPr>
                                <m:e>
                                  <m:r>
                                    <a:rPr kumimoji="1" lang="en-US" altLang="zh-CN" i="1">
                                      <a:solidFill>
                                        <a:srgbClr val="09405E"/>
                                      </a:solidFill>
                                      <a:latin typeface="Cambria Math" charset="0"/>
                                      <a:ea typeface="微软雅黑" pitchFamily="34" charset="-122"/>
                                    </a:rPr>
                                    <m:t>𝑝</m:t>
                                  </m:r>
                                </m:e>
                                <m:sub>
                                  <m:r>
                                    <a:rPr kumimoji="1" lang="en-US" altLang="zh-CN" i="1">
                                      <a:solidFill>
                                        <a:srgbClr val="09405E"/>
                                      </a:solidFill>
                                      <a:latin typeface="Cambria Math" charset="0"/>
                                      <a:ea typeface="微软雅黑" pitchFamily="34" charset="-122"/>
                                    </a:rPr>
                                    <m:t>𝑡</m:t>
                                  </m:r>
                                </m:sub>
                              </m:sSub>
                            </m:e>
                          </m:d>
                        </m:e>
                      </m:func>
                    </m:oMath>
                  </m:oMathPara>
                </a14:m>
                <a:endParaRPr lang="zh-CN" altLang="en-US" dirty="0">
                  <a:solidFill>
                    <a:srgbClr val="09405E"/>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1701372" y="6555975"/>
                <a:ext cx="2614177" cy="404983"/>
              </a:xfrm>
              <a:prstGeom prst="rect">
                <a:avLst/>
              </a:prstGeom>
              <a:blipFill rotWithShape="0">
                <a:blip r:embed="rId8"/>
                <a:stretch>
                  <a:fillRect b="-1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272143" y="3555648"/>
                <a:ext cx="9545690" cy="795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Microsoft YaHei" charset="-122"/>
                          <a:cs typeface="Microsoft YaHei" charset="-122"/>
                        </a:rPr>
                        <m:t>𝐶𝐸</m:t>
                      </m:r>
                      <m:d>
                        <m:dPr>
                          <m:ctrlPr>
                            <a:rPr kumimoji="1" lang="en-US" altLang="zh-CN" i="1">
                              <a:solidFill>
                                <a:srgbClr val="09405E"/>
                              </a:solidFill>
                              <a:latin typeface="Cambria Math" panose="02040503050406030204" pitchFamily="18"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e>
                      </m:d>
                      <m:r>
                        <a:rPr kumimoji="1" lang="en-US" altLang="zh-CN" i="1">
                          <a:solidFill>
                            <a:srgbClr val="09405E"/>
                          </a:solidFill>
                          <a:latin typeface="Cambria Math" charset="0"/>
                          <a:ea typeface="Microsoft YaHei" charset="-122"/>
                          <a:cs typeface="Microsoft YaHei" charset="-122"/>
                        </a:rPr>
                        <m:t>=−</m:t>
                      </m:r>
                      <m:nary>
                        <m:naryPr>
                          <m:chr m:val="∑"/>
                          <m:supHide m:val="on"/>
                          <m:ctrlPr>
                            <a:rPr kumimoji="1" lang="en-US" altLang="zh-CN" i="1">
                              <a:solidFill>
                                <a:srgbClr val="09405E"/>
                              </a:solidFill>
                              <a:latin typeface="Cambria Math" panose="02040503050406030204" pitchFamily="18" charset="0"/>
                              <a:ea typeface="Microsoft YaHei" charset="-122"/>
                              <a:cs typeface="Microsoft YaHei" charset="-122"/>
                            </a:rPr>
                          </m:ctrlPr>
                        </m:naryPr>
                        <m:sub>
                          <m:r>
                            <m:rPr>
                              <m:brk m:alnAt="7"/>
                            </m:rPr>
                            <a:rPr kumimoji="1" lang="en-US" altLang="zh-CN" i="1">
                              <a:solidFill>
                                <a:srgbClr val="09405E"/>
                              </a:solidFill>
                              <a:latin typeface="Cambria Math" charset="0"/>
                              <a:ea typeface="Microsoft YaHei" charset="-122"/>
                              <a:cs typeface="Microsoft YaHei" charset="-122"/>
                            </a:rPr>
                            <m:t>𝑦</m:t>
                          </m:r>
                        </m:sub>
                        <m:sup/>
                        <m:e>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panose="02040503050406030204" pitchFamily="18"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e>
                            <m:e>
                              <m:r>
                                <a:rPr kumimoji="1" lang="en-US" altLang="zh-CN" b="1" i="1">
                                  <a:solidFill>
                                    <a:srgbClr val="09405E"/>
                                  </a:solidFill>
                                  <a:latin typeface="Cambria Math" charset="0"/>
                                  <a:ea typeface="微软雅黑" pitchFamily="34" charset="-122"/>
                                </a:rPr>
                                <m:t>𝒙</m:t>
                              </m:r>
                            </m:e>
                          </m:d>
                          <m:func>
                            <m:funcPr>
                              <m:ctrlPr>
                                <a:rPr kumimoji="1" lang="en-US" altLang="zh-CN" b="0" i="1" smtClean="0">
                                  <a:solidFill>
                                    <a:srgbClr val="09405E"/>
                                  </a:solidFill>
                                  <a:latin typeface="Cambria Math" panose="02040503050406030204" pitchFamily="18" charset="0"/>
                                  <a:ea typeface="Microsoft YaHei" charset="-122"/>
                                  <a:cs typeface="Microsoft YaHei" charset="-122"/>
                                </a:rPr>
                              </m:ctrlPr>
                            </m:funcPr>
                            <m:fName>
                              <m:r>
                                <m:rPr>
                                  <m:sty m:val="p"/>
                                </m:rPr>
                                <a:rPr kumimoji="1" lang="en-US" altLang="zh-CN" b="0" i="0" smtClean="0">
                                  <a:solidFill>
                                    <a:srgbClr val="09405E"/>
                                  </a:solidFill>
                                  <a:latin typeface="Cambria Math" charset="0"/>
                                  <a:ea typeface="Microsoft YaHei" charset="-122"/>
                                  <a:cs typeface="Microsoft YaHei" charset="-122"/>
                                </a:rPr>
                                <m:t>ln</m:t>
                              </m:r>
                            </m:fName>
                            <m:e>
                              <m:r>
                                <a:rPr kumimoji="1" lang="en-US" altLang="zh-CN" b="0" i="1" smtClean="0">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panose="02040503050406030204" pitchFamily="18" charset="0"/>
                                      <a:ea typeface="Microsoft YaHei" charset="-122"/>
                                      <a:cs typeface="Microsoft YaHei" charset="-122"/>
                                    </a:rPr>
                                  </m:ctrlPr>
                                </m:dPr>
                                <m:e>
                                  <m:acc>
                                    <m:accPr>
                                      <m:chr m:val="̂"/>
                                      <m:ctrlPr>
                                        <a:rPr kumimoji="1" lang="zh-CN" altLang="en-US" i="1">
                                          <a:solidFill>
                                            <a:srgbClr val="09405E"/>
                                          </a:solidFill>
                                          <a:latin typeface="Cambria Math" panose="02040503050406030204" pitchFamily="18" charset="0"/>
                                          <a:ea typeface="微软雅黑" pitchFamily="34" charset="-122"/>
                                        </a:rPr>
                                      </m:ctrlPr>
                                    </m:accPr>
                                    <m:e>
                                      <m:r>
                                        <a:rPr kumimoji="1" lang="en-US" altLang="zh-CN" i="1">
                                          <a:solidFill>
                                            <a:srgbClr val="09405E"/>
                                          </a:solidFill>
                                          <a:latin typeface="Cambria Math" charset="0"/>
                                          <a:ea typeface="微软雅黑" pitchFamily="34" charset="-122"/>
                                        </a:rPr>
                                        <m:t>𝑦</m:t>
                                      </m:r>
                                    </m:e>
                                  </m:acc>
                                </m:e>
                                <m:e>
                                  <m:r>
                                    <a:rPr kumimoji="1" lang="en-US" altLang="zh-CN" b="1" i="1">
                                      <a:solidFill>
                                        <a:srgbClr val="09405E"/>
                                      </a:solidFill>
                                      <a:latin typeface="Cambria Math" charset="0"/>
                                      <a:ea typeface="微软雅黑" pitchFamily="34" charset="-122"/>
                                    </a:rPr>
                                    <m:t>𝒙</m:t>
                                  </m:r>
                                </m:e>
                              </m:d>
                            </m:e>
                          </m:func>
                          <m:r>
                            <a:rPr kumimoji="1" lang="en-US" altLang="zh-CN" b="0" i="1" smtClean="0">
                              <a:solidFill>
                                <a:srgbClr val="09405E"/>
                              </a:solidFill>
                              <a:latin typeface="Cambria Math" charset="0"/>
                              <a:ea typeface="Microsoft YaHei" charset="-122"/>
                              <a:cs typeface="Microsoft YaHei" charset="-122"/>
                            </a:rPr>
                            <m:t>=</m:t>
                          </m:r>
                          <m:r>
                            <a:rPr kumimoji="1" lang="en-US" altLang="zh-CN" i="1">
                              <a:solidFill>
                                <a:srgbClr val="09405E"/>
                              </a:solidFill>
                              <a:latin typeface="Cambria Math" charset="0"/>
                              <a:ea typeface="Microsoft YaHei" charset="-122"/>
                              <a:cs typeface="Microsoft YaHei" charset="-122"/>
                            </a:rPr>
                            <m:t>−</m:t>
                          </m:r>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panose="02040503050406030204" pitchFamily="18"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=1</m:t>
                              </m:r>
                            </m:e>
                            <m:e>
                              <m:r>
                                <a:rPr kumimoji="1" lang="en-US" altLang="zh-CN" b="1" i="1">
                                  <a:solidFill>
                                    <a:srgbClr val="09405E"/>
                                  </a:solidFill>
                                  <a:latin typeface="Cambria Math" charset="0"/>
                                  <a:ea typeface="微软雅黑" pitchFamily="34" charset="-122"/>
                                </a:rPr>
                                <m:t>𝒙</m:t>
                              </m:r>
                            </m:e>
                          </m:d>
                          <m:func>
                            <m:funcPr>
                              <m:ctrlPr>
                                <a:rPr kumimoji="1" lang="en-US" altLang="zh-CN" b="1" i="1">
                                  <a:solidFill>
                                    <a:srgbClr val="09405E"/>
                                  </a:solidFill>
                                  <a:latin typeface="Cambria Math" panose="02040503050406030204" pitchFamily="18" charset="0"/>
                                  <a:ea typeface="Microsoft YaHei" charset="-122"/>
                                  <a:cs typeface="Microsoft YaHei" charset="-122"/>
                                </a:rPr>
                              </m:ctrlPr>
                            </m:funcPr>
                            <m:fName>
                              <m:func>
                                <m:funcPr>
                                  <m:ctrlPr>
                                    <a:rPr kumimoji="1" lang="en-US" altLang="zh-CN" i="1">
                                      <a:solidFill>
                                        <a:srgbClr val="09405E"/>
                                      </a:solidFill>
                                      <a:latin typeface="Cambria Math" panose="02040503050406030204" pitchFamily="18"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panose="02040503050406030204" pitchFamily="18" charset="0"/>
                                          <a:ea typeface="Microsoft YaHei" charset="-122"/>
                                          <a:cs typeface="Microsoft YaHei" charset="-122"/>
                                        </a:rPr>
                                      </m:ctrlPr>
                                    </m:dPr>
                                    <m:e>
                                      <m:acc>
                                        <m:accPr>
                                          <m:chr m:val="̂"/>
                                          <m:ctrlPr>
                                            <a:rPr kumimoji="1" lang="zh-CN" altLang="en-US" i="1">
                                              <a:solidFill>
                                                <a:srgbClr val="09405E"/>
                                              </a:solidFill>
                                              <a:latin typeface="Cambria Math" panose="02040503050406030204" pitchFamily="18" charset="0"/>
                                              <a:ea typeface="微软雅黑" pitchFamily="34" charset="-122"/>
                                            </a:rPr>
                                          </m:ctrlPr>
                                        </m:accPr>
                                        <m:e>
                                          <m:r>
                                            <a:rPr kumimoji="1" lang="en-US" altLang="zh-CN" i="1">
                                              <a:solidFill>
                                                <a:srgbClr val="09405E"/>
                                              </a:solidFill>
                                              <a:latin typeface="Cambria Math" charset="0"/>
                                              <a:ea typeface="微软雅黑" pitchFamily="34" charset="-122"/>
                                            </a:rPr>
                                            <m:t>𝑦</m:t>
                                          </m:r>
                                        </m:e>
                                      </m:acc>
                                      <m:r>
                                        <a:rPr kumimoji="1" lang="en-US" altLang="zh-CN" b="0" i="1" smtClean="0">
                                          <a:solidFill>
                                            <a:srgbClr val="09405E"/>
                                          </a:solidFill>
                                          <a:latin typeface="Cambria Math" charset="0"/>
                                          <a:ea typeface="微软雅黑" pitchFamily="34" charset="-122"/>
                                        </a:rPr>
                                        <m:t>=1</m:t>
                                      </m:r>
                                    </m:e>
                                    <m:e>
                                      <m:r>
                                        <a:rPr kumimoji="1" lang="en-US" altLang="zh-CN" b="1" i="1">
                                          <a:solidFill>
                                            <a:srgbClr val="09405E"/>
                                          </a:solidFill>
                                          <a:latin typeface="Cambria Math" charset="0"/>
                                          <a:ea typeface="微软雅黑" pitchFamily="34" charset="-122"/>
                                        </a:rPr>
                                        <m:t>𝒙</m:t>
                                      </m:r>
                                    </m:e>
                                  </m:d>
                                </m:e>
                              </m:func>
                            </m:fName>
                            <m:e>
                              <m:r>
                                <a:rPr kumimoji="1" lang="en-US" altLang="zh-CN" i="1">
                                  <a:solidFill>
                                    <a:srgbClr val="09405E"/>
                                  </a:solidFill>
                                  <a:latin typeface="Cambria Math" charset="0"/>
                                  <a:ea typeface="Microsoft YaHei" charset="-122"/>
                                  <a:cs typeface="Microsoft YaHei" charset="-122"/>
                                </a:rPr>
                                <m:t>−</m:t>
                              </m:r>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panose="02040503050406030204" pitchFamily="18" charset="0"/>
                                      <a:ea typeface="Microsoft YaHei" charset="-122"/>
                                      <a:cs typeface="Microsoft YaHei" charset="-122"/>
                                    </a:rPr>
                                  </m:ctrlPr>
                                </m:dPr>
                                <m:e>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=0</m:t>
                                  </m:r>
                                </m:e>
                                <m:e>
                                  <m:r>
                                    <a:rPr kumimoji="1" lang="en-US" altLang="zh-CN" b="1" i="1">
                                      <a:solidFill>
                                        <a:srgbClr val="09405E"/>
                                      </a:solidFill>
                                      <a:latin typeface="Cambria Math" charset="0"/>
                                      <a:ea typeface="微软雅黑" pitchFamily="34" charset="-122"/>
                                    </a:rPr>
                                    <m:t>𝒙</m:t>
                                  </m:r>
                                </m:e>
                              </m:d>
                            </m:e>
                          </m:func>
                          <m:func>
                            <m:funcPr>
                              <m:ctrlPr>
                                <a:rPr kumimoji="1" lang="en-US" altLang="zh-CN" i="1">
                                  <a:solidFill>
                                    <a:srgbClr val="09405E"/>
                                  </a:solidFill>
                                  <a:latin typeface="Cambria Math" panose="02040503050406030204" pitchFamily="18" charset="0"/>
                                  <a:ea typeface="Microsoft YaHei" charset="-122"/>
                                  <a:cs typeface="Microsoft YaHei" charset="-122"/>
                                </a:rPr>
                              </m:ctrlPr>
                            </m:funcPr>
                            <m:fName>
                              <m:r>
                                <m:rPr>
                                  <m:sty m:val="p"/>
                                </m:rPr>
                                <a:rPr kumimoji="1" lang="en-US" altLang="zh-CN">
                                  <a:solidFill>
                                    <a:srgbClr val="09405E"/>
                                  </a:solidFill>
                                  <a:latin typeface="Cambria Math" charset="0"/>
                                  <a:ea typeface="Microsoft YaHei" charset="-122"/>
                                  <a:cs typeface="Microsoft YaHei" charset="-122"/>
                                </a:rPr>
                                <m:t>ln</m:t>
                              </m:r>
                            </m:fName>
                            <m:e>
                              <m:r>
                                <a:rPr kumimoji="1" lang="en-US" altLang="zh-CN" i="1">
                                  <a:solidFill>
                                    <a:srgbClr val="09405E"/>
                                  </a:solidFill>
                                  <a:latin typeface="Cambria Math" charset="0"/>
                                  <a:ea typeface="Microsoft YaHei" charset="-122"/>
                                  <a:cs typeface="Microsoft YaHei" charset="-122"/>
                                </a:rPr>
                                <m:t>𝑝</m:t>
                              </m:r>
                              <m:d>
                                <m:dPr>
                                  <m:ctrlPr>
                                    <a:rPr kumimoji="1" lang="en-US" altLang="zh-CN" i="1">
                                      <a:solidFill>
                                        <a:srgbClr val="09405E"/>
                                      </a:solidFill>
                                      <a:latin typeface="Cambria Math" panose="02040503050406030204" pitchFamily="18" charset="0"/>
                                      <a:ea typeface="Microsoft YaHei" charset="-122"/>
                                      <a:cs typeface="Microsoft YaHei" charset="-122"/>
                                    </a:rPr>
                                  </m:ctrlPr>
                                </m:dPr>
                                <m:e>
                                  <m:acc>
                                    <m:accPr>
                                      <m:chr m:val="̂"/>
                                      <m:ctrlPr>
                                        <a:rPr kumimoji="1" lang="zh-CN" altLang="en-US" i="1">
                                          <a:solidFill>
                                            <a:srgbClr val="09405E"/>
                                          </a:solidFill>
                                          <a:latin typeface="Cambria Math" panose="02040503050406030204" pitchFamily="18" charset="0"/>
                                          <a:ea typeface="微软雅黑" pitchFamily="34" charset="-122"/>
                                        </a:rPr>
                                      </m:ctrlPr>
                                    </m:accPr>
                                    <m:e>
                                      <m:r>
                                        <a:rPr kumimoji="1" lang="en-US" altLang="zh-CN" i="1">
                                          <a:solidFill>
                                            <a:srgbClr val="09405E"/>
                                          </a:solidFill>
                                          <a:latin typeface="Cambria Math" charset="0"/>
                                          <a:ea typeface="微软雅黑" pitchFamily="34" charset="-122"/>
                                        </a:rPr>
                                        <m:t>𝑦</m:t>
                                      </m:r>
                                    </m:e>
                                  </m:acc>
                                  <m:r>
                                    <a:rPr kumimoji="1" lang="en-US" altLang="zh-CN" b="0" i="1" smtClean="0">
                                      <a:solidFill>
                                        <a:srgbClr val="09405E"/>
                                      </a:solidFill>
                                      <a:latin typeface="Cambria Math" charset="0"/>
                                      <a:ea typeface="微软雅黑" pitchFamily="34" charset="-122"/>
                                    </a:rPr>
                                    <m:t>=0</m:t>
                                  </m:r>
                                </m:e>
                                <m:e>
                                  <m:r>
                                    <a:rPr kumimoji="1" lang="en-US" altLang="zh-CN" b="1" i="1">
                                      <a:solidFill>
                                        <a:srgbClr val="09405E"/>
                                      </a:solidFill>
                                      <a:latin typeface="Cambria Math" charset="0"/>
                                      <a:ea typeface="微软雅黑" pitchFamily="34" charset="-122"/>
                                    </a:rPr>
                                    <m:t>𝒙</m:t>
                                  </m:r>
                                </m:e>
                              </m:d>
                            </m:e>
                          </m:func>
                          <m:r>
                            <m:rPr>
                              <m:nor/>
                            </m:rPr>
                            <a:rPr lang="zh-CN" altLang="en-US" dirty="0">
                              <a:solidFill>
                                <a:srgbClr val="09405E"/>
                              </a:solidFill>
                            </a:rPr>
                            <m:t> </m:t>
                          </m:r>
                        </m:e>
                      </m:nary>
                    </m:oMath>
                  </m:oMathPara>
                </a14:m>
                <a:endParaRPr lang="zh-CN" altLang="en-US" dirty="0">
                  <a:solidFill>
                    <a:srgbClr val="09405E"/>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272143" y="3555648"/>
                <a:ext cx="9545690" cy="795474"/>
              </a:xfrm>
              <a:prstGeom prst="rect">
                <a:avLst/>
              </a:prstGeom>
              <a:blipFill rotWithShape="0">
                <a:blip r:embed="rId9"/>
                <a:stretch>
                  <a:fillRect/>
                </a:stretch>
              </a:blipFill>
            </p:spPr>
            <p:txBody>
              <a:bodyPr/>
              <a:lstStyle/>
              <a:p>
                <a:r>
                  <a:rPr lang="zh-CN" altLang="en-US">
                    <a:noFill/>
                  </a:rPr>
                  <a:t> </a:t>
                </a:r>
              </a:p>
            </p:txBody>
          </p:sp>
        </mc:Fallback>
      </mc:AlternateContent>
      <p:sp>
        <p:nvSpPr>
          <p:cNvPr id="16" name="文本框 15"/>
          <p:cNvSpPr txBox="1"/>
          <p:nvPr/>
        </p:nvSpPr>
        <p:spPr>
          <a:xfrm>
            <a:off x="1298699" y="4910336"/>
            <a:ext cx="784828"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a:solidFill>
                  <a:srgbClr val="09405E"/>
                </a:solidFill>
                <a:latin typeface="微软雅黑" pitchFamily="34" charset="-122"/>
                <a:ea typeface="微软雅黑" pitchFamily="34" charset="-122"/>
              </a:rPr>
              <a:t>综合：</a:t>
            </a:r>
            <a:endParaRPr kumimoji="0" lang="zh-CN" altLang="en-US"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68336" y="4038841"/>
            <a:ext cx="3566716" cy="2452728"/>
          </a:xfrm>
          <a:prstGeom prst="rect">
            <a:avLst/>
          </a:prstGeom>
        </p:spPr>
      </p:pic>
    </p:spTree>
    <p:extLst>
      <p:ext uri="{BB962C8B-B14F-4D97-AF65-F5344CB8AC3E}">
        <p14:creationId xmlns:p14="http://schemas.microsoft.com/office/powerpoint/2010/main" val="1823876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123613" cy="5237271"/>
              </a:xfrm>
            </p:spPr>
            <p:txBody>
              <a:bodyPr/>
              <a:lstStyle/>
              <a:p>
                <a:pPr>
                  <a:lnSpc>
                    <a:spcPct val="100000"/>
                  </a:lnSpc>
                </a:pPr>
                <a:r>
                  <a:rPr lang="zh-CN" altLang="en-US" dirty="0">
                    <a:solidFill>
                      <a:srgbClr val="09405E"/>
                    </a:solidFill>
                  </a:rPr>
                  <a:t>对数几率回归的损失函数采用交叉熵损失</a:t>
                </a:r>
                <a:endParaRPr lang="en-US" altLang="zh-CN" dirty="0">
                  <a:solidFill>
                    <a:srgbClr val="09405E"/>
                  </a:solidFill>
                </a:endParaRPr>
              </a:p>
              <a:p>
                <a:pPr lvl="1">
                  <a:lnSpc>
                    <a:spcPct val="100000"/>
                  </a:lnSpc>
                </a:pPr>
                <a:endParaRPr lang="en-US" altLang="zh-CN" dirty="0">
                  <a:solidFill>
                    <a:srgbClr val="09405E"/>
                  </a:solidFill>
                </a:endParaRPr>
              </a:p>
              <a:p>
                <a:pPr lvl="1">
                  <a:lnSpc>
                    <a:spcPct val="100000"/>
                  </a:lnSpc>
                </a:pPr>
                <a:endParaRPr lang="en-US" altLang="zh-CN" dirty="0">
                  <a:solidFill>
                    <a:srgbClr val="09405E"/>
                  </a:solidFill>
                </a:endParaRPr>
              </a:p>
              <a:p>
                <a:pPr>
                  <a:lnSpc>
                    <a:spcPct val="100000"/>
                  </a:lnSpc>
                </a:pPr>
                <a:r>
                  <a:rPr lang="zh-CN" altLang="en-US" dirty="0">
                    <a:solidFill>
                      <a:srgbClr val="09405E"/>
                    </a:solidFill>
                  </a:rPr>
                  <a:t>其中</a:t>
                </a:r>
                <a14:m>
                  <m:oMath xmlns:m="http://schemas.openxmlformats.org/officeDocument/2006/math">
                    <m:r>
                      <a:rPr lang="en-US" altLang="zh-CN" i="1">
                        <a:solidFill>
                          <a:srgbClr val="09405E"/>
                        </a:solidFill>
                        <a:latin typeface="Cambria Math" charset="0"/>
                      </a:rPr>
                      <m:t>𝑦</m:t>
                    </m:r>
                    <m:r>
                      <a:rPr lang="en-US" altLang="zh-CN" i="1">
                        <a:solidFill>
                          <a:srgbClr val="09405E"/>
                        </a:solidFill>
                        <a:latin typeface="Cambria Math" charset="0"/>
                      </a:rPr>
                      <m:t> </m:t>
                    </m:r>
                  </m:oMath>
                </a14:m>
                <a:r>
                  <a:rPr lang="zh-CN" altLang="en-US" dirty="0">
                    <a:solidFill>
                      <a:srgbClr val="09405E"/>
                    </a:solidFill>
                  </a:rPr>
                  <a:t>为真值，</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b="1" i="1">
                            <a:solidFill>
                              <a:srgbClr val="09405E"/>
                            </a:solidFill>
                            <a:latin typeface="Cambria Math" charset="0"/>
                            <a:ea typeface="微软雅黑" pitchFamily="34" charset="-122"/>
                          </a:rPr>
                          <m:t>𝒙</m:t>
                        </m:r>
                      </m:e>
                    </m:d>
                  </m:oMath>
                </a14:m>
                <a:r>
                  <a:rPr kumimoji="1" lang="en-US" altLang="zh-CN" dirty="0">
                    <a:solidFill>
                      <a:srgbClr val="09405E"/>
                    </a:solidFill>
                    <a:ea typeface="Cambria Math" charset="0"/>
                    <a:cs typeface="Cambria Math" charset="0"/>
                  </a:rPr>
                  <a:t> </a:t>
                </a:r>
                <a14:m>
                  <m:oMath xmlns:m="http://schemas.openxmlformats.org/officeDocument/2006/math">
                    <m:r>
                      <a:rPr kumimoji="1" lang="en-US" altLang="zh-CN"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𝜎</m:t>
                    </m:r>
                    <m:d>
                      <m:dPr>
                        <m:ctrlPr>
                          <a:rPr kumimoji="1" lang="mr-IN" altLang="zh-CN" i="1">
                            <a:solidFill>
                              <a:srgbClr val="09405E"/>
                            </a:solidFill>
                            <a:latin typeface="Cambria Math" panose="02040503050406030204" pitchFamily="18" charset="0"/>
                            <a:ea typeface="Cambria Math" charset="0"/>
                            <a:cs typeface="Cambria Math" charset="0"/>
                          </a:rPr>
                        </m:ctrlPr>
                      </m:dPr>
                      <m:e>
                        <m:sSup>
                          <m:sSupPr>
                            <m:ctrlPr>
                              <a:rPr kumimoji="1" lang="en-US" altLang="zh-CN" i="1">
                                <a:solidFill>
                                  <a:srgbClr val="09405E"/>
                                </a:solidFill>
                                <a:latin typeface="Cambria Math" panose="02040503050406030204" pitchFamily="18" charset="0"/>
                                <a:ea typeface="微软雅黑" pitchFamily="34" charset="-122"/>
                              </a:rPr>
                            </m:ctrlPr>
                          </m:sSupPr>
                          <m:e>
                            <m:r>
                              <a:rPr kumimoji="1" lang="en-US" altLang="zh-CN" b="1" i="1">
                                <a:solidFill>
                                  <a:srgbClr val="09405E"/>
                                </a:solidFill>
                                <a:latin typeface="Cambria Math" charset="0"/>
                                <a:ea typeface="微软雅黑" pitchFamily="34" charset="-122"/>
                              </a:rPr>
                              <m:t>𝒘</m:t>
                            </m:r>
                          </m:e>
                          <m:sup>
                            <m:r>
                              <m:rPr>
                                <m:sty m:val="p"/>
                              </m:rPr>
                              <a:rPr kumimoji="1" lang="en-US" altLang="zh-CN" i="0">
                                <a:solidFill>
                                  <a:srgbClr val="09405E"/>
                                </a:solidFill>
                                <a:latin typeface="Cambria Math" charset="0"/>
                                <a:ea typeface="微软雅黑" pitchFamily="34" charset="-122"/>
                              </a:rPr>
                              <m:t>T</m:t>
                            </m:r>
                          </m:sup>
                        </m:sSup>
                        <m:r>
                          <a:rPr kumimoji="1" lang="en-US" altLang="zh-CN" b="1" i="1">
                            <a:solidFill>
                              <a:srgbClr val="09405E"/>
                            </a:solidFill>
                            <a:latin typeface="Cambria Math" charset="0"/>
                            <a:ea typeface="微软雅黑" pitchFamily="34" charset="-122"/>
                          </a:rPr>
                          <m:t>𝒙</m:t>
                        </m:r>
                        <m:r>
                          <m:rPr>
                            <m:nor/>
                          </m:rPr>
                          <a:rPr lang="zh-CN" altLang="en-US" dirty="0">
                            <a:solidFill>
                              <a:srgbClr val="09405E"/>
                            </a:solidFill>
                          </a:rPr>
                          <m:t> </m:t>
                        </m:r>
                      </m:e>
                    </m:d>
                  </m:oMath>
                </a14:m>
                <a:r>
                  <a:rPr lang="zh-CN" altLang="en-US" dirty="0">
                    <a:solidFill>
                      <a:srgbClr val="09405E"/>
                    </a:solidFill>
                  </a:rPr>
                  <a:t>为预测值为</a:t>
                </a:r>
                <a:r>
                  <a:rPr lang="en-US" altLang="zh-CN" dirty="0">
                    <a:solidFill>
                      <a:srgbClr val="09405E"/>
                    </a:solidFill>
                  </a:rPr>
                  <a:t>1</a:t>
                </a:r>
                <a:r>
                  <a:rPr lang="zh-CN" altLang="en-US" dirty="0">
                    <a:solidFill>
                      <a:srgbClr val="09405E"/>
                    </a:solidFill>
                  </a:rPr>
                  <a:t>的概率。</a:t>
                </a:r>
                <a:endParaRPr lang="en-US" altLang="zh-CN" dirty="0">
                  <a:solidFill>
                    <a:srgbClr val="09405E"/>
                  </a:solidFill>
                </a:endParaRPr>
              </a:p>
              <a:p>
                <a:pPr>
                  <a:lnSpc>
                    <a:spcPct val="100000"/>
                  </a:lnSpc>
                </a:pPr>
                <a:endParaRPr lang="en-US" altLang="zh-CN" dirty="0">
                  <a:solidFill>
                    <a:srgbClr val="09405E"/>
                  </a:solidFill>
                </a:endParaRPr>
              </a:p>
              <a:p>
                <a:pPr>
                  <a:lnSpc>
                    <a:spcPct val="100000"/>
                  </a:lnSpc>
                </a:pPr>
                <a:r>
                  <a:rPr lang="zh-CN" altLang="en-US" dirty="0">
                    <a:solidFill>
                      <a:srgbClr val="09405E"/>
                    </a:solidFill>
                  </a:rPr>
                  <a:t>同其他机器学习模型一样，对数几率回归的目标函数也包括两项：训练集上的损失和正则项</a:t>
                </a:r>
                <a:endParaRPr lang="en-US" altLang="zh-CN" dirty="0">
                  <a:solidFill>
                    <a:srgbClr val="09405E"/>
                  </a:solidFill>
                </a:endParaRPr>
              </a:p>
              <a:p>
                <a:pPr>
                  <a:lnSpc>
                    <a:spcPct val="100000"/>
                  </a:lnSpc>
                </a:pPr>
                <a:endParaRPr lang="en-US" altLang="zh-CN" dirty="0">
                  <a:solidFill>
                    <a:srgbClr val="09405E"/>
                  </a:solidFill>
                </a:endParaRPr>
              </a:p>
              <a:p>
                <a:pPr>
                  <a:lnSpc>
                    <a:spcPct val="100000"/>
                  </a:lnSpc>
                </a:pPr>
                <a:endParaRPr lang="en-US" altLang="zh-CN" dirty="0">
                  <a:solidFill>
                    <a:srgbClr val="09405E"/>
                  </a:solidFill>
                </a:endParaRPr>
              </a:p>
              <a:p>
                <a:pPr>
                  <a:lnSpc>
                    <a:spcPct val="100000"/>
                  </a:lnSpc>
                </a:pPr>
                <a:endParaRPr lang="en-US" altLang="zh-CN" dirty="0">
                  <a:solidFill>
                    <a:srgbClr val="09405E"/>
                  </a:solidFill>
                </a:endParaRPr>
              </a:p>
              <a:p>
                <a:pPr>
                  <a:lnSpc>
                    <a:spcPct val="100000"/>
                  </a:lnSpc>
                </a:pPr>
                <a:endParaRPr lang="en-US" altLang="zh-CN" dirty="0">
                  <a:solidFill>
                    <a:srgbClr val="09405E"/>
                  </a:solidFill>
                </a:endParaRPr>
              </a:p>
              <a:p>
                <a:pPr>
                  <a:lnSpc>
                    <a:spcPct val="100000"/>
                  </a:lnSpc>
                </a:pPr>
                <a:r>
                  <a:rPr lang="zh-CN" altLang="en-US" dirty="0">
                    <a:solidFill>
                      <a:srgbClr val="09405E"/>
                    </a:solidFill>
                  </a:rPr>
                  <a:t>类似回归任务，正则项</a:t>
                </a:r>
                <a14:m>
                  <m:oMath xmlns:m="http://schemas.openxmlformats.org/officeDocument/2006/math">
                    <m:r>
                      <a:rPr lang="en-US" altLang="zh-CN" i="1">
                        <a:solidFill>
                          <a:srgbClr val="09405E"/>
                        </a:solidFill>
                        <a:latin typeface="Cambria Math" charset="0"/>
                        <a:ea typeface="Cambria Math" charset="0"/>
                        <a:cs typeface="Cambria Math" charset="0"/>
                      </a:rPr>
                      <m:t>𝑅</m:t>
                    </m:r>
                    <m:r>
                      <a:rPr lang="en-US" altLang="zh-CN" i="1">
                        <a:solidFill>
                          <a:srgbClr val="09405E"/>
                        </a:solidFill>
                        <a:latin typeface="Cambria Math" charset="0"/>
                        <a:ea typeface="Cambria Math" charset="0"/>
                        <a:cs typeface="Cambria Math" charset="0"/>
                      </a:rPr>
                      <m:t>(</m:t>
                    </m:r>
                    <m:r>
                      <a:rPr kumimoji="1" lang="en-US" altLang="zh-CN" b="1">
                        <a:solidFill>
                          <a:srgbClr val="09405E"/>
                        </a:solidFill>
                        <a:latin typeface="Cambria Math" charset="0"/>
                        <a:ea typeface="Cambria Math" charset="0"/>
                        <a:cs typeface="Cambria Math" charset="0"/>
                      </a:rPr>
                      <m:t>𝐰</m:t>
                    </m:r>
                    <m:r>
                      <a:rPr lang="en-US" altLang="zh-CN" i="1">
                        <a:solidFill>
                          <a:srgbClr val="09405E"/>
                        </a:solidFill>
                        <a:latin typeface="Cambria Math" charset="0"/>
                        <a:ea typeface="Cambria Math" charset="0"/>
                        <a:cs typeface="Cambria Math" charset="0"/>
                      </a:rPr>
                      <m:t>)</m:t>
                    </m:r>
                  </m:oMath>
                </a14:m>
                <a:r>
                  <a:rPr lang="zh-CN" altLang="en-US" dirty="0">
                    <a:solidFill>
                      <a:srgbClr val="09405E"/>
                    </a:solidFill>
                  </a:rPr>
                  <a:t>可为</a:t>
                </a:r>
                <a:r>
                  <a:rPr lang="en-US" altLang="zh-CN" dirty="0">
                    <a:solidFill>
                      <a:srgbClr val="09405E"/>
                    </a:solidFill>
                  </a:rPr>
                  <a:t>L1</a:t>
                </a:r>
                <a:r>
                  <a:rPr lang="zh-CN" altLang="en-US" dirty="0">
                    <a:solidFill>
                      <a:srgbClr val="09405E"/>
                    </a:solidFill>
                  </a:rPr>
                  <a:t>正则、</a:t>
                </a:r>
                <a:r>
                  <a:rPr lang="en-US" altLang="zh-CN" dirty="0">
                    <a:solidFill>
                      <a:srgbClr val="09405E"/>
                    </a:solidFill>
                  </a:rPr>
                  <a:t>L2</a:t>
                </a:r>
                <a:r>
                  <a:rPr lang="zh-CN" altLang="en-US" dirty="0">
                    <a:solidFill>
                      <a:srgbClr val="09405E"/>
                    </a:solidFill>
                  </a:rPr>
                  <a:t>正则、</a:t>
                </a:r>
                <a:r>
                  <a:rPr lang="en-US" altLang="zh-CN" dirty="0">
                    <a:solidFill>
                      <a:srgbClr val="09405E"/>
                    </a:solidFill>
                  </a:rPr>
                  <a:t> L1</a:t>
                </a:r>
                <a:r>
                  <a:rPr lang="zh-CN" altLang="en-US" dirty="0">
                    <a:solidFill>
                      <a:srgbClr val="09405E"/>
                    </a:solidFill>
                  </a:rPr>
                  <a:t>正则</a:t>
                </a:r>
                <a:r>
                  <a:rPr lang="en-US" altLang="zh-CN" dirty="0">
                    <a:solidFill>
                      <a:srgbClr val="09405E"/>
                    </a:solidFill>
                  </a:rPr>
                  <a:t>+L2</a:t>
                </a:r>
                <a:r>
                  <a:rPr lang="zh-CN" altLang="en-US" dirty="0">
                    <a:solidFill>
                      <a:srgbClr val="09405E"/>
                    </a:solidFill>
                  </a:rPr>
                  <a:t>正则</a:t>
                </a:r>
                <a:endParaRPr lang="en-US" altLang="zh-CN" dirty="0">
                  <a:solidFill>
                    <a:srgbClr val="09405E"/>
                  </a:solidFill>
                </a:endParaRPr>
              </a:p>
              <a:p>
                <a:pPr>
                  <a:lnSpc>
                    <a:spcPct val="100000"/>
                  </a:lnSpc>
                </a:pPr>
                <a:endParaRPr lang="en-US" altLang="zh-CN" dirty="0">
                  <a:solidFill>
                    <a:srgbClr val="09405E"/>
                  </a:solidFill>
                </a:endParaRPr>
              </a:p>
              <a:p>
                <a:pPr>
                  <a:lnSpc>
                    <a:spcPct val="100000"/>
                  </a:lnSpc>
                </a:pPr>
                <a:endParaRPr lang="en-US" altLang="zh-CN" dirty="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23613" cy="5237271"/>
              </a:xfrm>
              <a:blipFill>
                <a:blip r:embed="rId2"/>
                <a:stretch>
                  <a:fillRect l="-912" t="-1211" r="-456" b="-411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对数几率回归的目标函数</a:t>
            </a:r>
          </a:p>
        </p:txBody>
      </p:sp>
      <mc:AlternateContent xmlns:mc="http://schemas.openxmlformats.org/markup-compatibility/2006" xmlns:a14="http://schemas.microsoft.com/office/drawing/2010/main">
        <mc:Choice Requires="a14">
          <p:sp>
            <p:nvSpPr>
              <p:cNvPr id="4" name="矩形 3"/>
              <p:cNvSpPr/>
              <p:nvPr/>
            </p:nvSpPr>
            <p:spPr>
              <a:xfrm>
                <a:off x="1391920" y="1876037"/>
                <a:ext cx="774878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𝑦</m:t>
                          </m:r>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r>
                        <a:rPr lang="en-US" altLang="zh-CN" sz="2800" i="1">
                          <a:solidFill>
                            <a:srgbClr val="09405E"/>
                          </a:solidFill>
                          <a:latin typeface="Cambria Math" charset="0"/>
                        </a:rPr>
                        <m:t>=−</m:t>
                      </m:r>
                      <m:r>
                        <a:rPr lang="en-US" altLang="zh-CN" sz="2800" i="1">
                          <a:solidFill>
                            <a:srgbClr val="09405E"/>
                          </a:solidFill>
                          <a:latin typeface="Cambria Math" charset="0"/>
                        </a:rPr>
                        <m:t>𝑦</m:t>
                      </m:r>
                      <m:func>
                        <m:funcPr>
                          <m:ctrlPr>
                            <a:rPr kumimoji="1" lang="en-US" altLang="zh-CN" sz="2800" i="1">
                              <a:solidFill>
                                <a:srgbClr val="09405E"/>
                              </a:solidFill>
                              <a:latin typeface="Cambria Math" panose="02040503050406030204" pitchFamily="18"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panose="02040503050406030204" pitchFamily="18"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r>
                        <a:rPr kumimoji="1" lang="en-US" altLang="zh-CN" sz="2800" i="1">
                          <a:solidFill>
                            <a:srgbClr val="09405E"/>
                          </a:solidFill>
                          <a:latin typeface="Cambria Math" charset="0"/>
                          <a:ea typeface="微软雅黑" pitchFamily="34" charset="-122"/>
                        </a:rPr>
                        <m:t>−(1−</m:t>
                      </m:r>
                      <m:r>
                        <a:rPr lang="en-US" altLang="zh-CN" sz="2800" i="1">
                          <a:solidFill>
                            <a:srgbClr val="09405E"/>
                          </a:solidFill>
                          <a:latin typeface="Cambria Math" charset="0"/>
                        </a:rPr>
                        <m:t>𝑦</m:t>
                      </m:r>
                      <m:r>
                        <a:rPr lang="en-US" altLang="zh-CN" sz="2800" i="1">
                          <a:solidFill>
                            <a:srgbClr val="09405E"/>
                          </a:solidFill>
                          <a:latin typeface="Cambria Math" charset="0"/>
                        </a:rPr>
                        <m:t>)</m:t>
                      </m:r>
                      <m:func>
                        <m:funcPr>
                          <m:ctrlPr>
                            <a:rPr kumimoji="1" lang="en-US" altLang="zh-CN" sz="2800" i="1">
                              <a:solidFill>
                                <a:srgbClr val="09405E"/>
                              </a:solidFill>
                              <a:latin typeface="Cambria Math" panose="02040503050406030204" pitchFamily="18" charset="0"/>
                              <a:ea typeface="微软雅黑" pitchFamily="34" charset="-122"/>
                            </a:rPr>
                          </m:ctrlPr>
                        </m:funcPr>
                        <m:fName>
                          <m:r>
                            <m:rPr>
                              <m:sty m:val="p"/>
                            </m:rPr>
                            <a:rPr kumimoji="1" lang="en-US" altLang="zh-CN" sz="2800">
                              <a:solidFill>
                                <a:srgbClr val="09405E"/>
                              </a:solidFill>
                              <a:latin typeface="Cambria Math" charset="0"/>
                              <a:ea typeface="微软雅黑" pitchFamily="34" charset="-122"/>
                            </a:rPr>
                            <m:t>ln</m:t>
                          </m:r>
                        </m:fName>
                        <m:e>
                          <m:d>
                            <m:dPr>
                              <m:ctrlPr>
                                <a:rPr lang="mr-IN" altLang="zh-CN" sz="2800" i="1">
                                  <a:solidFill>
                                    <a:srgbClr val="09405E"/>
                                  </a:solidFill>
                                  <a:latin typeface="Cambria Math" panose="02040503050406030204" pitchFamily="18" charset="0"/>
                                </a:rPr>
                              </m:ctrlPr>
                            </m:dPr>
                            <m:e>
                              <m:r>
                                <a:rPr lang="en-US" altLang="zh-CN" sz="2800" b="0" i="1" smtClean="0">
                                  <a:solidFill>
                                    <a:srgbClr val="09405E"/>
                                  </a:solidFill>
                                  <a:latin typeface="Cambria Math" charset="0"/>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e>
                          </m:d>
                        </m:e>
                      </m:func>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391920" y="1876037"/>
                <a:ext cx="7748788" cy="57868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716501" y="4311670"/>
                <a:ext cx="6683755"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𝐽</m:t>
                      </m:r>
                      <m:d>
                        <m:dPr>
                          <m:ctrlPr>
                            <a:rPr lang="en-US" altLang="zh-CN" sz="2800" i="1">
                              <a:solidFill>
                                <a:srgbClr val="09405E"/>
                              </a:solidFill>
                              <a:latin typeface="Cambria Math" panose="02040503050406030204" pitchFamily="18"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b="0" i="0"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𝜆</m:t>
                          </m:r>
                        </m:e>
                      </m:d>
                      <m:r>
                        <a:rPr lang="en-US" altLang="zh-CN" sz="2800" i="1">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𝐿</m:t>
                          </m:r>
                          <m:d>
                            <m:dPr>
                              <m:ctrlPr>
                                <a:rPr lang="en-US" altLang="zh-CN" sz="2800" i="1">
                                  <a:solidFill>
                                    <a:srgbClr val="09405E"/>
                                  </a:solidFill>
                                  <a:latin typeface="Cambria Math" panose="02040503050406030204" pitchFamily="18" charset="0"/>
                                </a:rPr>
                              </m:ctrlPr>
                            </m:dPr>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b="0" i="1" smtClean="0">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𝒘</m:t>
                                  </m:r>
                                </m:e>
                              </m:d>
                            </m:e>
                          </m:d>
                          <m:r>
                            <a:rPr lang="en-US" altLang="zh-CN" sz="2800" i="1">
                              <a:solidFill>
                                <a:srgbClr val="09405E"/>
                              </a:solidFill>
                              <a:latin typeface="Cambria Math" charset="0"/>
                            </a:rPr>
                            <m:t>+</m:t>
                          </m:r>
                          <m:r>
                            <a:rPr lang="en-US" altLang="zh-CN" sz="2800" i="1" smtClean="0">
                              <a:solidFill>
                                <a:srgbClr val="09405E"/>
                              </a:solidFill>
                              <a:latin typeface="Cambria Math" charset="0"/>
                              <a:ea typeface="Cambria Math" charset="0"/>
                              <a:cs typeface="Cambria Math" charset="0"/>
                            </a:rPr>
                            <m:t>𝜆</m:t>
                          </m:r>
                          <m:r>
                            <a:rPr lang="en-US" altLang="zh-CN" sz="2800" b="0" i="1" smtClean="0">
                              <a:solidFill>
                                <a:srgbClr val="09405E"/>
                              </a:solidFill>
                              <a:latin typeface="Cambria Math" charset="0"/>
                              <a:ea typeface="Cambria Math" charset="0"/>
                              <a:cs typeface="Cambria Math" charset="0"/>
                            </a:rPr>
                            <m:t>𝑅</m:t>
                          </m:r>
                          <m:r>
                            <a:rPr lang="en-US" altLang="zh-CN" sz="2800" b="0" i="1" smtClean="0">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𝒘</m:t>
                          </m:r>
                          <m:r>
                            <a:rPr lang="en-US" altLang="zh-CN" sz="2800" b="0" i="1" smtClean="0">
                              <a:solidFill>
                                <a:srgbClr val="09405E"/>
                              </a:solidFill>
                              <a:latin typeface="Cambria Math" charset="0"/>
                              <a:ea typeface="Cambria Math" charset="0"/>
                              <a:cs typeface="Cambria Math" charset="0"/>
                            </a:rPr>
                            <m:t>)</m:t>
                          </m:r>
                          <m:r>
                            <a:rPr kumimoji="1" lang="mr-IN" altLang="zh-CN" sz="2800" i="1" smtClean="0">
                              <a:solidFill>
                                <a:srgbClr val="09405E"/>
                              </a:solidFill>
                              <a:latin typeface="Cambria Math" charset="0"/>
                            </a:rPr>
                            <m:t> </m:t>
                          </m:r>
                        </m:e>
                      </m:nary>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716501" y="4311670"/>
                <a:ext cx="6683755" cy="1303883"/>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4546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561763" cy="5237271"/>
              </a:xfrm>
            </p:spPr>
            <p:txBody>
              <a:bodyPr/>
              <a:lstStyle/>
              <a:p>
                <a:pPr>
                  <a:lnSpc>
                    <a:spcPct val="100000"/>
                  </a:lnSpc>
                </a:pPr>
                <a:r>
                  <a:rPr lang="zh-CN" altLang="en-US" dirty="0">
                    <a:solidFill>
                      <a:srgbClr val="09405E"/>
                    </a:solidFill>
                  </a:rPr>
                  <a:t>线性回归：目标函数可以不加正则项（</a:t>
                </a:r>
                <a:r>
                  <a:rPr lang="en-US" altLang="zh-CN" dirty="0">
                    <a:solidFill>
                      <a:srgbClr val="09405E"/>
                    </a:solidFill>
                  </a:rPr>
                  <a:t>OLS</a:t>
                </a:r>
                <a:r>
                  <a:rPr lang="zh-CN" altLang="en-US" dirty="0">
                    <a:solidFill>
                      <a:srgbClr val="09405E"/>
                    </a:solidFill>
                  </a:rPr>
                  <a:t>）</a:t>
                </a:r>
                <a:endParaRPr lang="en-US" altLang="zh-CN" dirty="0">
                  <a:solidFill>
                    <a:srgbClr val="09405E"/>
                  </a:solidFill>
                </a:endParaRPr>
              </a:p>
              <a:p>
                <a:pPr>
                  <a:lnSpc>
                    <a:spcPct val="100000"/>
                  </a:lnSpc>
                </a:pPr>
                <a:r>
                  <a:rPr lang="zh-CN" altLang="en-US" dirty="0">
                    <a:solidFill>
                      <a:srgbClr val="09405E"/>
                    </a:solidFill>
                  </a:rPr>
                  <a:t>但对数几率回归：必须加正则</a:t>
                </a:r>
                <a:endParaRPr lang="en-US" altLang="zh-CN" dirty="0">
                  <a:solidFill>
                    <a:srgbClr val="09405E"/>
                  </a:solidFill>
                </a:endParaRPr>
              </a:p>
              <a:p>
                <a:pPr lvl="1">
                  <a:lnSpc>
                    <a:spcPct val="100000"/>
                  </a:lnSpc>
                </a:pPr>
                <a:r>
                  <a:rPr lang="zh-CN" altLang="en-US" dirty="0">
                    <a:solidFill>
                      <a:srgbClr val="09405E"/>
                    </a:solidFill>
                  </a:rPr>
                  <a:t> 当训练完全可分时，为了使交叉熵损失和最小（</a:t>
                </a:r>
                <a:r>
                  <a:rPr lang="en-US" altLang="zh-CN" dirty="0">
                    <a:solidFill>
                      <a:srgbClr val="09405E"/>
                    </a:solidFill>
                  </a:rPr>
                  <a:t>0</a:t>
                </a:r>
                <a:r>
                  <a:rPr lang="zh-CN" altLang="en-US" dirty="0">
                    <a:solidFill>
                      <a:srgbClr val="09405E"/>
                    </a:solidFill>
                  </a:rPr>
                  <a:t>），每个</a:t>
                </a:r>
                <a14:m>
                  <m:oMath xmlns:m="http://schemas.openxmlformats.org/officeDocument/2006/math">
                    <m:r>
                      <a:rPr lang="en-US" altLang="zh-CN" i="1">
                        <a:solidFill>
                          <a:srgbClr val="09405E"/>
                        </a:solidFill>
                        <a:latin typeface="Cambria Math" charset="0"/>
                      </a:rPr>
                      <m:t>𝐿</m:t>
                    </m:r>
                    <m:d>
                      <m:dPr>
                        <m:ctrlPr>
                          <a:rPr lang="en-US" altLang="zh-CN" i="1">
                            <a:solidFill>
                              <a:srgbClr val="09405E"/>
                            </a:solidFill>
                            <a:latin typeface="Cambria Math" panose="02040503050406030204" pitchFamily="18" charset="0"/>
                          </a:rPr>
                        </m:ctrlPr>
                      </m:dPr>
                      <m:e>
                        <m:sSub>
                          <m:sSubPr>
                            <m:ctrlPr>
                              <a:rPr kumimoji="1" lang="en-US" altLang="zh-CN" i="1">
                                <a:solidFill>
                                  <a:srgbClr val="09405E"/>
                                </a:solidFill>
                                <a:latin typeface="Cambria Math" panose="02040503050406030204" pitchFamily="18" charset="0"/>
                                <a:ea typeface="微软雅黑" pitchFamily="34" charset="-122"/>
                              </a:rPr>
                            </m:ctrlPr>
                          </m:sSubPr>
                          <m:e>
                            <m:r>
                              <a:rPr kumimoji="1" lang="en-US" altLang="zh-CN" i="1">
                                <a:solidFill>
                                  <a:srgbClr val="09405E"/>
                                </a:solidFill>
                                <a:latin typeface="Cambria Math" charset="0"/>
                                <a:ea typeface="微软雅黑" pitchFamily="34" charset="-122"/>
                              </a:rPr>
                              <m:t>𝑦</m:t>
                            </m:r>
                          </m:e>
                          <m:sub>
                            <m:r>
                              <a:rPr kumimoji="1" lang="en-US" altLang="zh-CN" i="1">
                                <a:solidFill>
                                  <a:srgbClr val="09405E"/>
                                </a:solidFill>
                                <a:latin typeface="Cambria Math" charset="0"/>
                                <a:ea typeface="微软雅黑" pitchFamily="34" charset="-122"/>
                              </a:rPr>
                              <m:t>𝑖</m:t>
                            </m:r>
                          </m:sub>
                        </m:sSub>
                        <m:r>
                          <a:rPr lang="en-US" altLang="zh-CN" i="1">
                            <a:solidFill>
                              <a:srgbClr val="09405E"/>
                            </a:solidFill>
                            <a:latin typeface="Cambria Math" charset="0"/>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sSub>
                              <m:sSubPr>
                                <m:ctrlPr>
                                  <a:rPr kumimoji="1" lang="en-US" altLang="zh-CN" i="1">
                                    <a:solidFill>
                                      <a:srgbClr val="09405E"/>
                                    </a:solidFill>
                                    <a:latin typeface="Cambria Math" panose="02040503050406030204" pitchFamily="18"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e>
                        </m:d>
                      </m:e>
                    </m:d>
                    <m:r>
                      <a:rPr kumimoji="1" lang="en-US" altLang="zh-CN" b="1"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0</m:t>
                    </m:r>
                  </m:oMath>
                </a14:m>
                <a:r>
                  <a:rPr lang="zh-CN" altLang="en-US" dirty="0">
                    <a:solidFill>
                      <a:srgbClr val="09405E"/>
                    </a:solidFill>
                  </a:rPr>
                  <a:t>，</a:t>
                </a:r>
                <a:r>
                  <a:rPr kumimoji="1" lang="en-US" altLang="zh-CN" dirty="0">
                    <a:ea typeface="Cambria Math" charset="0"/>
                    <a:cs typeface="Cambria Math" charset="0"/>
                  </a:rPr>
                  <a:t> </a:t>
                </a:r>
                <a14:m>
                  <m:oMath xmlns:m="http://schemas.openxmlformats.org/officeDocument/2006/math">
                    <m:r>
                      <a:rPr kumimoji="1" lang="en-US" altLang="zh-CN" i="1">
                        <a:latin typeface="Cambria Math" charset="0"/>
                        <a:ea typeface="Cambria Math" charset="0"/>
                        <a:cs typeface="Cambria Math" charset="0"/>
                      </a:rPr>
                      <m:t>𝜇</m:t>
                    </m:r>
                    <m:d>
                      <m:dPr>
                        <m:ctrlPr>
                          <a:rPr kumimoji="1" lang="en-US" altLang="zh-CN" i="1">
                            <a:latin typeface="Cambria Math" panose="02040503050406030204" pitchFamily="18" charset="0"/>
                            <a:ea typeface="Cambria Math" charset="0"/>
                            <a:cs typeface="Cambria Math" charset="0"/>
                          </a:rPr>
                        </m:ctrlPr>
                      </m:dPr>
                      <m:e>
                        <m:sSub>
                          <m:sSubPr>
                            <m:ctrlPr>
                              <a:rPr kumimoji="1" lang="en-US" altLang="zh-CN" i="1">
                                <a:latin typeface="Cambria Math" panose="02040503050406030204" pitchFamily="18" charset="0"/>
                                <a:ea typeface="微软雅黑" pitchFamily="34" charset="-122"/>
                              </a:rPr>
                            </m:ctrlPr>
                          </m:sSubPr>
                          <m:e>
                            <m:r>
                              <a:rPr kumimoji="1" lang="en-US" altLang="zh-CN" b="1" i="1">
                                <a:latin typeface="Cambria Math" charset="0"/>
                                <a:ea typeface="微软雅黑" pitchFamily="34" charset="-122"/>
                              </a:rPr>
                              <m:t>𝒙</m:t>
                            </m:r>
                          </m:e>
                          <m:sub>
                            <m:r>
                              <a:rPr kumimoji="1" lang="en-US" altLang="zh-CN" i="1">
                                <a:latin typeface="Cambria Math" charset="0"/>
                                <a:ea typeface="微软雅黑" pitchFamily="34" charset="-122"/>
                              </a:rPr>
                              <m:t>𝑖</m:t>
                            </m:r>
                          </m:sub>
                        </m:sSub>
                      </m:e>
                    </m:d>
                    <m:r>
                      <a:rPr kumimoji="1" lang="en-US" altLang="zh-CN" b="1" i="1">
                        <a:latin typeface="Cambria Math" charset="0"/>
                        <a:ea typeface="Cambria Math" charset="0"/>
                        <a:cs typeface="Cambria Math" charset="0"/>
                      </a:rPr>
                      <m:t>=</m:t>
                    </m:r>
                    <m:r>
                      <a:rPr kumimoji="1" lang="en-US" altLang="zh-CN" i="1">
                        <a:latin typeface="Cambria Math" charset="0"/>
                        <a:ea typeface="Cambria Math" charset="0"/>
                        <a:cs typeface="Cambria Math" charset="0"/>
                      </a:rPr>
                      <m:t>1/0 </m:t>
                    </m:r>
                  </m:oMath>
                </a14:m>
                <a:r>
                  <a:rPr lang="zh-CN" altLang="en-US" dirty="0">
                    <a:solidFill>
                      <a:srgbClr val="09405E"/>
                    </a:solidFill>
                  </a:rPr>
                  <a:t>。</a:t>
                </a:r>
                <a:endParaRPr lang="en-US" altLang="zh-CN" dirty="0">
                  <a:solidFill>
                    <a:srgbClr val="09405E"/>
                  </a:solidFill>
                </a:endParaRPr>
              </a:p>
              <a:p>
                <a:pPr lvl="1">
                  <a:lnSpc>
                    <a:spcPct val="100000"/>
                  </a:lnSpc>
                </a:pPr>
                <a:r>
                  <a:rPr lang="zh-CN" altLang="en-US" dirty="0">
                    <a:solidFill>
                      <a:srgbClr val="09405E"/>
                    </a:solidFill>
                  </a:rPr>
                  <a:t> 而</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sSub>
                          <m:sSubPr>
                            <m:ctrlPr>
                              <a:rPr kumimoji="1" lang="en-US" altLang="zh-CN" i="1">
                                <a:solidFill>
                                  <a:srgbClr val="09405E"/>
                                </a:solidFill>
                                <a:latin typeface="Cambria Math" panose="02040503050406030204" pitchFamily="18"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e>
                    </m:d>
                    <m:r>
                      <a:rPr kumimoji="1" lang="en-US" altLang="zh-CN"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𝜎</m:t>
                    </m:r>
                    <m:d>
                      <m:dPr>
                        <m:ctrlPr>
                          <a:rPr kumimoji="1" lang="mr-IN" altLang="zh-CN" i="1">
                            <a:solidFill>
                              <a:srgbClr val="09405E"/>
                            </a:solidFill>
                            <a:latin typeface="Cambria Math" panose="02040503050406030204" pitchFamily="18" charset="0"/>
                            <a:ea typeface="Cambria Math" charset="0"/>
                            <a:cs typeface="Cambria Math" charset="0"/>
                          </a:rPr>
                        </m:ctrlPr>
                      </m:dPr>
                      <m:e>
                        <m:sSup>
                          <m:sSupPr>
                            <m:ctrlPr>
                              <a:rPr kumimoji="1" lang="en-US" altLang="zh-CN" i="1">
                                <a:solidFill>
                                  <a:srgbClr val="09405E"/>
                                </a:solidFill>
                                <a:latin typeface="Cambria Math" panose="02040503050406030204" pitchFamily="18" charset="0"/>
                                <a:ea typeface="微软雅黑" pitchFamily="34" charset="-122"/>
                              </a:rPr>
                            </m:ctrlPr>
                          </m:sSupPr>
                          <m:e>
                            <m:r>
                              <a:rPr kumimoji="1" lang="en-US" altLang="zh-CN" b="1" i="1">
                                <a:solidFill>
                                  <a:srgbClr val="09405E"/>
                                </a:solidFill>
                                <a:latin typeface="Cambria Math" charset="0"/>
                                <a:ea typeface="微软雅黑" pitchFamily="34" charset="-122"/>
                              </a:rPr>
                              <m:t>𝒘</m:t>
                            </m:r>
                          </m:e>
                          <m:sup>
                            <m:r>
                              <m:rPr>
                                <m:sty m:val="p"/>
                              </m:rPr>
                              <a:rPr kumimoji="1" lang="en-US" altLang="zh-CN" i="0">
                                <a:solidFill>
                                  <a:srgbClr val="09405E"/>
                                </a:solidFill>
                                <a:latin typeface="Cambria Math" charset="0"/>
                                <a:ea typeface="微软雅黑" pitchFamily="34" charset="-122"/>
                              </a:rPr>
                              <m:t>T</m:t>
                            </m:r>
                          </m:sup>
                        </m:sSup>
                        <m:sSub>
                          <m:sSubPr>
                            <m:ctrlPr>
                              <a:rPr kumimoji="1" lang="en-US" altLang="zh-CN" i="1">
                                <a:solidFill>
                                  <a:srgbClr val="09405E"/>
                                </a:solidFill>
                                <a:latin typeface="Cambria Math" panose="02040503050406030204" pitchFamily="18"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e>
                    </m:d>
                  </m:oMath>
                </a14:m>
                <a:r>
                  <a:rPr kumimoji="1" lang="is-IS" altLang="zh-CN" b="1" dirty="0">
                    <a:solidFill>
                      <a:srgbClr val="09405E"/>
                    </a:solidFill>
                    <a:ea typeface="Cambria Math" charset="0"/>
                    <a:cs typeface="Cambria Math" charset="0"/>
                  </a:rPr>
                  <a:t> </a:t>
                </a:r>
                <a14:m>
                  <m:oMath xmlns:m="http://schemas.openxmlformats.org/officeDocument/2006/math">
                    <m:r>
                      <a:rPr kumimoji="1" lang="en-US" altLang="zh-CN" b="1" i="1">
                        <a:solidFill>
                          <a:srgbClr val="09405E"/>
                        </a:solidFill>
                        <a:latin typeface="Cambria Math" charset="0"/>
                        <a:ea typeface="Cambria Math" charset="0"/>
                        <a:cs typeface="Cambria Math" charset="0"/>
                      </a:rPr>
                      <m:t>=</m:t>
                    </m:r>
                    <m:r>
                      <a:rPr kumimoji="1" lang="en-US" altLang="zh-CN" i="1">
                        <a:solidFill>
                          <a:srgbClr val="09405E"/>
                        </a:solidFill>
                        <a:latin typeface="Cambria Math" charset="0"/>
                        <a:ea typeface="Cambria Math" charset="0"/>
                        <a:cs typeface="Cambria Math" charset="0"/>
                      </a:rPr>
                      <m:t>1/0</m:t>
                    </m:r>
                  </m:oMath>
                </a14:m>
                <a:r>
                  <a:rPr lang="zh-CN" altLang="en-US" dirty="0">
                    <a:solidFill>
                      <a:srgbClr val="09405E"/>
                    </a:solidFill>
                  </a:rPr>
                  <a:t>，要求</a:t>
                </a:r>
                <a14:m>
                  <m:oMath xmlns:m="http://schemas.openxmlformats.org/officeDocument/2006/math">
                    <m:sSup>
                      <m:sSupPr>
                        <m:ctrlPr>
                          <a:rPr kumimoji="1" lang="en-US" altLang="zh-CN" i="1">
                            <a:solidFill>
                              <a:srgbClr val="09405E"/>
                            </a:solidFill>
                            <a:latin typeface="Cambria Math" panose="02040503050406030204" pitchFamily="18" charset="0"/>
                            <a:ea typeface="微软雅黑" pitchFamily="34" charset="-122"/>
                          </a:rPr>
                        </m:ctrlPr>
                      </m:sSupPr>
                      <m:e>
                        <m:r>
                          <a:rPr kumimoji="1" lang="en-US" altLang="zh-CN" b="1" i="1">
                            <a:solidFill>
                              <a:srgbClr val="09405E"/>
                            </a:solidFill>
                            <a:latin typeface="Cambria Math" charset="0"/>
                            <a:ea typeface="微软雅黑" pitchFamily="34" charset="-122"/>
                          </a:rPr>
                          <m:t>𝒘</m:t>
                        </m:r>
                      </m:e>
                      <m:sup>
                        <m:r>
                          <m:rPr>
                            <m:sty m:val="p"/>
                          </m:rPr>
                          <a:rPr kumimoji="1" lang="en-US" altLang="zh-CN">
                            <a:solidFill>
                              <a:srgbClr val="09405E"/>
                            </a:solidFill>
                            <a:latin typeface="Cambria Math" charset="0"/>
                            <a:ea typeface="微软雅黑" pitchFamily="34" charset="-122"/>
                          </a:rPr>
                          <m:t>T</m:t>
                        </m:r>
                      </m:sup>
                    </m:sSup>
                    <m:sSub>
                      <m:sSubPr>
                        <m:ctrlPr>
                          <a:rPr kumimoji="1" lang="en-US" altLang="zh-CN" i="1">
                            <a:solidFill>
                              <a:srgbClr val="09405E"/>
                            </a:solidFill>
                            <a:latin typeface="Cambria Math" panose="02040503050406030204" pitchFamily="18"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r>
                      <a:rPr lang="en-US" altLang="zh-CN" i="1" dirty="0">
                        <a:solidFill>
                          <a:srgbClr val="09405E"/>
                        </a:solidFill>
                        <a:latin typeface="Cambria Math" charset="0"/>
                        <a:ea typeface="Cambria Math" charset="0"/>
                        <a:cs typeface="Cambria Math" charset="0"/>
                      </a:rPr>
                      <m:t>=</m:t>
                    </m:r>
                    <m:r>
                      <a:rPr lang="is-IS" altLang="zh-CN" i="1" dirty="0">
                        <a:solidFill>
                          <a:srgbClr val="09405E"/>
                        </a:solidFill>
                        <a:latin typeface="Cambria Math" charset="0"/>
                        <a:ea typeface="Cambria Math" charset="0"/>
                        <a:cs typeface="Cambria Math" charset="0"/>
                      </a:rPr>
                      <m:t>∞</m:t>
                    </m:r>
                    <m:r>
                      <a:rPr lang="en-US" altLang="zh-CN" i="1" dirty="0">
                        <a:solidFill>
                          <a:srgbClr val="09405E"/>
                        </a:solidFill>
                        <a:latin typeface="Cambria Math" charset="0"/>
                        <a:ea typeface="Cambria Math" charset="0"/>
                        <a:cs typeface="Cambria Math" charset="0"/>
                      </a:rPr>
                      <m:t>/−∞</m:t>
                    </m:r>
                  </m:oMath>
                </a14:m>
                <a:r>
                  <a:rPr lang="zh-CN" altLang="en-US" dirty="0">
                    <a:solidFill>
                      <a:srgbClr val="09405E"/>
                    </a:solidFill>
                  </a:rPr>
                  <a:t>，</a:t>
                </a:r>
                <a14:m>
                  <m:oMath xmlns:m="http://schemas.openxmlformats.org/officeDocument/2006/math">
                    <m:sSub>
                      <m:sSubPr>
                        <m:ctrlPr>
                          <a:rPr lang="en-US" altLang="zh-CN" i="1">
                            <a:solidFill>
                              <a:srgbClr val="09405E"/>
                            </a:solidFill>
                            <a:latin typeface="Cambria Math" panose="02040503050406030204" pitchFamily="18" charset="0"/>
                          </a:rPr>
                        </m:ctrlPr>
                      </m:sSubPr>
                      <m:e>
                        <m:r>
                          <a:rPr lang="en-US" altLang="zh-CN" i="1">
                            <a:solidFill>
                              <a:srgbClr val="09405E"/>
                            </a:solidFill>
                            <a:latin typeface="Cambria Math" charset="0"/>
                          </a:rPr>
                          <m:t>|</m:t>
                        </m:r>
                        <m:r>
                          <a:rPr lang="en-US" altLang="zh-CN" i="1">
                            <a:solidFill>
                              <a:srgbClr val="09405E"/>
                            </a:solidFill>
                            <a:latin typeface="Cambria Math" charset="0"/>
                          </a:rPr>
                          <m:t>𝑤</m:t>
                        </m:r>
                      </m:e>
                      <m:sub>
                        <m:r>
                          <a:rPr lang="en-US" altLang="zh-CN" i="1">
                            <a:solidFill>
                              <a:srgbClr val="09405E"/>
                            </a:solidFill>
                            <a:latin typeface="Cambria Math" charset="0"/>
                          </a:rPr>
                          <m:t>𝑗</m:t>
                        </m:r>
                      </m:sub>
                    </m:sSub>
                    <m:r>
                      <a:rPr lang="en-US" altLang="zh-CN" i="1">
                        <a:solidFill>
                          <a:srgbClr val="09405E"/>
                        </a:solidFill>
                        <a:latin typeface="Cambria Math" charset="0"/>
                      </a:rPr>
                      <m:t>|</m:t>
                    </m:r>
                    <m:r>
                      <a:rPr lang="en-US" altLang="zh-CN" i="1" dirty="0">
                        <a:solidFill>
                          <a:srgbClr val="09405E"/>
                        </a:solidFill>
                        <a:latin typeface="Cambria Math" charset="0"/>
                        <a:ea typeface="Cambria Math" charset="0"/>
                        <a:cs typeface="Cambria Math" charset="0"/>
                      </a:rPr>
                      <m:t>=</m:t>
                    </m:r>
                    <m:r>
                      <a:rPr lang="is-IS" altLang="zh-CN" i="1" dirty="0">
                        <a:solidFill>
                          <a:srgbClr val="09405E"/>
                        </a:solidFill>
                        <a:latin typeface="Cambria Math" charset="0"/>
                        <a:ea typeface="Cambria Math" charset="0"/>
                        <a:cs typeface="Cambria Math" charset="0"/>
                      </a:rPr>
                      <m:t>∞</m:t>
                    </m:r>
                  </m:oMath>
                </a14:m>
                <a:r>
                  <a:rPr lang="zh-CN" altLang="en-US" dirty="0">
                    <a:solidFill>
                      <a:srgbClr val="09405E"/>
                    </a:solidFill>
                  </a:rPr>
                  <a:t>。</a:t>
                </a:r>
                <a:endParaRPr lang="en-US" altLang="zh-CN" dirty="0">
                  <a:solidFill>
                    <a:srgbClr val="09405E"/>
                  </a:solidFill>
                </a:endParaRPr>
              </a:p>
              <a:p>
                <a:pPr lvl="1">
                  <a:lnSpc>
                    <a:spcPct val="100000"/>
                  </a:lnSpc>
                </a:pPr>
                <a:r>
                  <a:rPr lang="zh-CN" altLang="en-US" dirty="0">
                    <a:solidFill>
                      <a:srgbClr val="09405E"/>
                    </a:solidFill>
                  </a:rPr>
                  <a:t> 因此必须加正则，找到与训练数据拟合好的最简单模型。</a:t>
                </a:r>
                <a:endParaRPr lang="en-US" altLang="zh-CN" dirty="0">
                  <a:solidFill>
                    <a:srgbClr val="09405E"/>
                  </a:solidFill>
                </a:endParaRPr>
              </a:p>
              <a:p>
                <a:pPr>
                  <a:lnSpc>
                    <a:spcPct val="100000"/>
                  </a:lnSpc>
                </a:pPr>
                <a:endParaRPr lang="en-US" altLang="zh-CN" dirty="0">
                  <a:solidFill>
                    <a:srgbClr val="09405E"/>
                  </a:solidFill>
                </a:endParaRPr>
              </a:p>
              <a:p>
                <a:pPr>
                  <a:lnSpc>
                    <a:spcPct val="100000"/>
                  </a:lnSpc>
                </a:pP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2"/>
                <a:stretch>
                  <a:fillRect l="-896"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对数几率回归中正则的必要性</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700" y="3956155"/>
            <a:ext cx="4312305" cy="2901845"/>
          </a:xfrm>
          <a:prstGeom prst="rect">
            <a:avLst/>
          </a:prstGeom>
        </p:spPr>
      </p:pic>
      <p:sp>
        <p:nvSpPr>
          <p:cNvPr id="5" name="椭圆 4"/>
          <p:cNvSpPr/>
          <p:nvPr/>
        </p:nvSpPr>
        <p:spPr bwMode="auto">
          <a:xfrm>
            <a:off x="10499272" y="3956155"/>
            <a:ext cx="1318733" cy="52059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 name="椭圆 5"/>
          <p:cNvSpPr/>
          <p:nvPr/>
        </p:nvSpPr>
        <p:spPr bwMode="auto">
          <a:xfrm>
            <a:off x="7756072" y="6179445"/>
            <a:ext cx="1318733" cy="52059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90490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endParaRPr kumimoji="1" lang="en-US" altLang="zh-CN" dirty="0">
                  <a:solidFill>
                    <a:srgbClr val="09405E"/>
                  </a:solidFill>
                </a:endParaRPr>
              </a:p>
              <a:p>
                <a:endParaRPr kumimoji="1" lang="en-US" altLang="zh-CN" dirty="0">
                  <a:solidFill>
                    <a:srgbClr val="09405E"/>
                  </a:solidFill>
                </a:endParaRPr>
              </a:p>
              <a:p>
                <a:endParaRPr kumimoji="1" lang="en-US" altLang="zh-CN" dirty="0">
                  <a:solidFill>
                    <a:srgbClr val="09405E"/>
                  </a:solidFill>
                </a:endParaRPr>
              </a:p>
              <a:p>
                <a:r>
                  <a:rPr lang="zh-CN" altLang="en-US" dirty="0">
                    <a:solidFill>
                      <a:srgbClr val="09405E"/>
                    </a:solidFill>
                  </a:rPr>
                  <a:t>实现的目标函数为</a:t>
                </a:r>
                <a:endParaRPr lang="en-US" altLang="zh-CN" dirty="0">
                  <a:solidFill>
                    <a:srgbClr val="09405E"/>
                  </a:solidFill>
                </a:endParaRPr>
              </a:p>
              <a:p>
                <a:endParaRPr kumimoji="1" lang="en-US" altLang="zh-CN" dirty="0">
                  <a:solidFill>
                    <a:srgbClr val="09405E"/>
                  </a:solidFill>
                </a:endParaRPr>
              </a:p>
              <a:p>
                <a:endParaRPr kumimoji="1" lang="en-US" altLang="zh-CN" dirty="0">
                  <a:solidFill>
                    <a:srgbClr val="09405E"/>
                  </a:solidFill>
                </a:endParaRPr>
              </a:p>
              <a:p>
                <a:endParaRPr kumimoji="1" lang="en-US" altLang="zh-CN" dirty="0">
                  <a:solidFill>
                    <a:srgbClr val="09405E"/>
                  </a:solidFill>
                </a:endParaRPr>
              </a:p>
              <a:p>
                <a:r>
                  <a:rPr kumimoji="1" lang="zh-CN" altLang="en-US" dirty="0">
                    <a:solidFill>
                      <a:srgbClr val="09405E"/>
                    </a:solidFill>
                  </a:rPr>
                  <a:t>其中超参数</a:t>
                </a:r>
                <a14:m>
                  <m:oMath xmlns:m="http://schemas.openxmlformats.org/officeDocument/2006/math">
                    <m:r>
                      <a:rPr kumimoji="1" lang="en-US" altLang="zh-CN" i="1">
                        <a:solidFill>
                          <a:srgbClr val="09405E"/>
                        </a:solidFill>
                        <a:latin typeface="Cambria Math" charset="0"/>
                        <a:ea typeface="Cambria Math" charset="0"/>
                        <a:cs typeface="Cambria Math" charset="0"/>
                      </a:rPr>
                      <m:t>𝐶</m:t>
                    </m:r>
                  </m:oMath>
                </a14:m>
                <a:r>
                  <a:rPr kumimoji="1" lang="zh-CN" altLang="en-US" dirty="0">
                    <a:solidFill>
                      <a:srgbClr val="09405E"/>
                    </a:solidFill>
                  </a:rPr>
                  <a:t>起到正则作用，</a:t>
                </a:r>
                <a:r>
                  <a:rPr kumimoji="1" lang="en-US" altLang="zh-CN" dirty="0">
                    <a:solidFill>
                      <a:srgbClr val="09405E"/>
                    </a:solidFill>
                    <a:ea typeface="Cambria Math" charset="0"/>
                    <a:cs typeface="Cambria Math" charset="0"/>
                  </a:rPr>
                  <a:t> </a:t>
                </a:r>
                <a14:m>
                  <m:oMath xmlns:m="http://schemas.openxmlformats.org/officeDocument/2006/math">
                    <m:r>
                      <a:rPr kumimoji="1" lang="en-US" altLang="zh-CN" i="1">
                        <a:solidFill>
                          <a:srgbClr val="09405E"/>
                        </a:solidFill>
                        <a:latin typeface="Cambria Math" charset="0"/>
                        <a:ea typeface="Cambria Math" charset="0"/>
                        <a:cs typeface="Cambria Math" charset="0"/>
                      </a:rPr>
                      <m:t>𝐶</m:t>
                    </m:r>
                  </m:oMath>
                </a14:m>
                <a:r>
                  <a:rPr kumimoji="1" lang="zh-CN" altLang="en-US" dirty="0">
                    <a:solidFill>
                      <a:srgbClr val="09405E"/>
                    </a:solidFill>
                  </a:rPr>
                  <a:t>越大，正则越少。</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139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err="1"/>
              <a:t>Sklearn</a:t>
            </a:r>
            <a:r>
              <a:rPr kumimoji="1" lang="zh-CN" altLang="en-US" dirty="0"/>
              <a:t>中的对数几率回归</a:t>
            </a:r>
          </a:p>
        </p:txBody>
      </p:sp>
      <p:sp>
        <p:nvSpPr>
          <p:cNvPr id="4" name="矩形 3"/>
          <p:cNvSpPr/>
          <p:nvPr/>
        </p:nvSpPr>
        <p:spPr>
          <a:xfrm>
            <a:off x="630056" y="1147763"/>
            <a:ext cx="10931888" cy="1569660"/>
          </a:xfrm>
          <a:prstGeom prst="rect">
            <a:avLst/>
          </a:prstGeom>
        </p:spPr>
        <p:txBody>
          <a:bodyPr wrap="square">
            <a:spAutoFit/>
          </a:bodyPr>
          <a:lstStyle/>
          <a:p>
            <a:r>
              <a:rPr lang="en-US" altLang="zh-CN" sz="2400" i="1" dirty="0">
                <a:solidFill>
                  <a:srgbClr val="09405E"/>
                </a:solidFill>
                <a:latin typeface="Helvetica" charset="0"/>
              </a:rPr>
              <a:t>Class </a:t>
            </a:r>
            <a:r>
              <a:rPr lang="en-US" altLang="zh-CN" sz="2400" dirty="0" err="1">
                <a:solidFill>
                  <a:srgbClr val="09405E"/>
                </a:solidFill>
              </a:rPr>
              <a:t>sklearn.linear_model.LogisticRegression</a:t>
            </a:r>
            <a:r>
              <a:rPr lang="en-US" altLang="zh-CN" sz="2400" dirty="0">
                <a:solidFill>
                  <a:srgbClr val="09405E"/>
                </a:solidFill>
                <a:latin typeface="Helvetica" charset="0"/>
              </a:rPr>
              <a:t>(</a:t>
            </a:r>
            <a:r>
              <a:rPr lang="en-US" altLang="zh-CN" sz="2400" i="1" dirty="0">
                <a:solidFill>
                  <a:srgbClr val="C00000"/>
                </a:solidFill>
                <a:latin typeface="Helvetica" charset="0"/>
              </a:rPr>
              <a:t>penalty</a:t>
            </a:r>
            <a:r>
              <a:rPr lang="en-US" altLang="zh-CN" sz="2400" i="1" dirty="0">
                <a:solidFill>
                  <a:srgbClr val="09405E"/>
                </a:solidFill>
                <a:latin typeface="Helvetica" charset="0"/>
              </a:rPr>
              <a:t>=’l2’</a:t>
            </a:r>
            <a:r>
              <a:rPr lang="en-US" altLang="zh-CN" sz="2400" dirty="0">
                <a:solidFill>
                  <a:srgbClr val="09405E"/>
                </a:solidFill>
                <a:latin typeface="Helvetica" charset="0"/>
              </a:rPr>
              <a:t>, </a:t>
            </a:r>
            <a:r>
              <a:rPr lang="en-US" altLang="zh-CN" sz="2400" i="1" dirty="0">
                <a:solidFill>
                  <a:srgbClr val="09405E"/>
                </a:solidFill>
                <a:latin typeface="Helvetica" charset="0"/>
              </a:rPr>
              <a:t>dual=False</a:t>
            </a:r>
            <a:r>
              <a:rPr lang="en-US" altLang="zh-CN" sz="2400" dirty="0">
                <a:solidFill>
                  <a:srgbClr val="09405E"/>
                </a:solidFill>
                <a:latin typeface="Helvetica" charset="0"/>
              </a:rPr>
              <a:t>, </a:t>
            </a:r>
            <a:r>
              <a:rPr lang="en-US" altLang="zh-CN" sz="2400" i="1" dirty="0" err="1">
                <a:solidFill>
                  <a:srgbClr val="09405E"/>
                </a:solidFill>
                <a:latin typeface="Helvetica" charset="0"/>
              </a:rPr>
              <a:t>tol</a:t>
            </a:r>
            <a:r>
              <a:rPr lang="en-US" altLang="zh-CN" sz="2400" i="1" dirty="0">
                <a:solidFill>
                  <a:srgbClr val="09405E"/>
                </a:solidFill>
                <a:latin typeface="Helvetica" charset="0"/>
              </a:rPr>
              <a:t>=0.0001</a:t>
            </a:r>
            <a:r>
              <a:rPr lang="en-US" altLang="zh-CN" sz="2400" dirty="0">
                <a:solidFill>
                  <a:srgbClr val="09405E"/>
                </a:solidFill>
                <a:latin typeface="Helvetica" charset="0"/>
              </a:rPr>
              <a:t>, </a:t>
            </a:r>
            <a:r>
              <a:rPr lang="en-US" altLang="zh-CN" sz="2400" i="1" dirty="0">
                <a:solidFill>
                  <a:srgbClr val="C00000"/>
                </a:solidFill>
                <a:latin typeface="Helvetica" charset="0"/>
              </a:rPr>
              <a:t>C</a:t>
            </a:r>
            <a:r>
              <a:rPr lang="en-US" altLang="zh-CN" sz="2400" i="1" dirty="0">
                <a:solidFill>
                  <a:srgbClr val="09405E"/>
                </a:solidFill>
                <a:latin typeface="Helvetica" charset="0"/>
              </a:rPr>
              <a:t>=1.0</a:t>
            </a:r>
            <a:r>
              <a:rPr lang="en-US" altLang="zh-CN" sz="2400" dirty="0">
                <a:solidFill>
                  <a:srgbClr val="09405E"/>
                </a:solidFill>
                <a:latin typeface="Helvetica" charset="0"/>
              </a:rPr>
              <a:t>, </a:t>
            </a:r>
            <a:r>
              <a:rPr lang="en-US" altLang="zh-CN" sz="2400" i="1" dirty="0" err="1">
                <a:solidFill>
                  <a:srgbClr val="09405E"/>
                </a:solidFill>
                <a:latin typeface="Helvetica" charset="0"/>
              </a:rPr>
              <a:t>fit_intercept</a:t>
            </a:r>
            <a:r>
              <a:rPr lang="en-US" altLang="zh-CN" sz="2400" i="1" dirty="0">
                <a:solidFill>
                  <a:srgbClr val="09405E"/>
                </a:solidFill>
                <a:latin typeface="Helvetica" charset="0"/>
              </a:rPr>
              <a:t>=True</a:t>
            </a:r>
            <a:r>
              <a:rPr lang="en-US" altLang="zh-CN" sz="2400" dirty="0">
                <a:solidFill>
                  <a:srgbClr val="09405E"/>
                </a:solidFill>
                <a:latin typeface="Helvetica" charset="0"/>
              </a:rPr>
              <a:t>, </a:t>
            </a:r>
            <a:r>
              <a:rPr lang="en-US" altLang="zh-CN" sz="2400" i="1" dirty="0" err="1">
                <a:solidFill>
                  <a:srgbClr val="09405E"/>
                </a:solidFill>
                <a:latin typeface="Helvetica" charset="0"/>
              </a:rPr>
              <a:t>intercept_scaling</a:t>
            </a:r>
            <a:r>
              <a:rPr lang="en-US" altLang="zh-CN" sz="2400" i="1" dirty="0">
                <a:solidFill>
                  <a:srgbClr val="09405E"/>
                </a:solidFill>
                <a:latin typeface="Helvetica" charset="0"/>
              </a:rPr>
              <a:t>=1</a:t>
            </a:r>
            <a:r>
              <a:rPr lang="en-US" altLang="zh-CN" sz="2400" dirty="0">
                <a:solidFill>
                  <a:srgbClr val="09405E"/>
                </a:solidFill>
                <a:latin typeface="Helvetica" charset="0"/>
              </a:rPr>
              <a:t>, </a:t>
            </a:r>
            <a:r>
              <a:rPr lang="en-US" altLang="zh-CN" sz="2400" i="1" dirty="0" err="1">
                <a:solidFill>
                  <a:srgbClr val="09405E"/>
                </a:solidFill>
                <a:latin typeface="Helvetica" charset="0"/>
              </a:rPr>
              <a:t>class_weight</a:t>
            </a:r>
            <a:r>
              <a:rPr lang="en-US" altLang="zh-CN" sz="2400" i="1" dirty="0">
                <a:solidFill>
                  <a:srgbClr val="09405E"/>
                </a:solidFill>
                <a:latin typeface="Helvetica" charset="0"/>
              </a:rPr>
              <a:t>=None</a:t>
            </a:r>
            <a:r>
              <a:rPr lang="en-US" altLang="zh-CN" sz="2400" dirty="0">
                <a:solidFill>
                  <a:srgbClr val="09405E"/>
                </a:solidFill>
                <a:latin typeface="Helvetica" charset="0"/>
              </a:rPr>
              <a:t>, </a:t>
            </a:r>
            <a:r>
              <a:rPr lang="en-US" altLang="zh-CN" sz="2400" i="1" dirty="0" err="1">
                <a:solidFill>
                  <a:srgbClr val="09405E"/>
                </a:solidFill>
                <a:latin typeface="Helvetica" charset="0"/>
              </a:rPr>
              <a:t>random_state</a:t>
            </a:r>
            <a:r>
              <a:rPr lang="en-US" altLang="zh-CN" sz="2400" i="1" dirty="0">
                <a:solidFill>
                  <a:srgbClr val="09405E"/>
                </a:solidFill>
                <a:latin typeface="Helvetica" charset="0"/>
              </a:rPr>
              <a:t>=None</a:t>
            </a:r>
            <a:r>
              <a:rPr lang="en-US" altLang="zh-CN" sz="2400" dirty="0">
                <a:solidFill>
                  <a:srgbClr val="09405E"/>
                </a:solidFill>
                <a:latin typeface="Helvetica" charset="0"/>
              </a:rPr>
              <a:t>, </a:t>
            </a:r>
            <a:r>
              <a:rPr lang="en-US" altLang="zh-CN" sz="2400" i="1" dirty="0">
                <a:solidFill>
                  <a:srgbClr val="09405E"/>
                </a:solidFill>
                <a:latin typeface="Helvetica" charset="0"/>
              </a:rPr>
              <a:t>solver=’</a:t>
            </a:r>
            <a:r>
              <a:rPr lang="en-US" altLang="zh-CN" sz="2400" i="1" dirty="0" err="1">
                <a:solidFill>
                  <a:srgbClr val="09405E"/>
                </a:solidFill>
                <a:latin typeface="Helvetica" charset="0"/>
              </a:rPr>
              <a:t>liblinear</a:t>
            </a:r>
            <a:r>
              <a:rPr lang="en-US" altLang="zh-CN" sz="2400" i="1" dirty="0">
                <a:solidFill>
                  <a:srgbClr val="09405E"/>
                </a:solidFill>
                <a:latin typeface="Helvetica" charset="0"/>
              </a:rPr>
              <a:t>’</a:t>
            </a:r>
            <a:r>
              <a:rPr lang="en-US" altLang="zh-CN" sz="2400" dirty="0">
                <a:solidFill>
                  <a:srgbClr val="09405E"/>
                </a:solidFill>
                <a:latin typeface="Helvetica" charset="0"/>
              </a:rPr>
              <a:t>, </a:t>
            </a:r>
            <a:r>
              <a:rPr lang="en-US" altLang="zh-CN" sz="2400" i="1" dirty="0" err="1">
                <a:solidFill>
                  <a:srgbClr val="09405E"/>
                </a:solidFill>
                <a:latin typeface="Helvetica" charset="0"/>
              </a:rPr>
              <a:t>max_iter</a:t>
            </a:r>
            <a:r>
              <a:rPr lang="en-US" altLang="zh-CN" sz="2400" i="1" dirty="0">
                <a:solidFill>
                  <a:srgbClr val="09405E"/>
                </a:solidFill>
                <a:latin typeface="Helvetica" charset="0"/>
              </a:rPr>
              <a:t>=100</a:t>
            </a:r>
            <a:r>
              <a:rPr lang="en-US" altLang="zh-CN" sz="2400" dirty="0">
                <a:solidFill>
                  <a:srgbClr val="09405E"/>
                </a:solidFill>
                <a:latin typeface="Helvetica" charset="0"/>
              </a:rPr>
              <a:t>, </a:t>
            </a:r>
            <a:r>
              <a:rPr lang="en-US" altLang="zh-CN" sz="2400" i="1" dirty="0" err="1">
                <a:solidFill>
                  <a:srgbClr val="09405E"/>
                </a:solidFill>
                <a:latin typeface="Helvetica" charset="0"/>
              </a:rPr>
              <a:t>multi_class</a:t>
            </a:r>
            <a:r>
              <a:rPr lang="en-US" altLang="zh-CN" sz="2400" i="1" dirty="0">
                <a:solidFill>
                  <a:srgbClr val="09405E"/>
                </a:solidFill>
                <a:latin typeface="Helvetica" charset="0"/>
              </a:rPr>
              <a:t>=’</a:t>
            </a:r>
            <a:r>
              <a:rPr lang="en-US" altLang="zh-CN" sz="2400" i="1" dirty="0" err="1">
                <a:solidFill>
                  <a:srgbClr val="09405E"/>
                </a:solidFill>
                <a:latin typeface="Helvetica" charset="0"/>
              </a:rPr>
              <a:t>ovr</a:t>
            </a:r>
            <a:r>
              <a:rPr lang="en-US" altLang="zh-CN" sz="2400" i="1" dirty="0">
                <a:solidFill>
                  <a:srgbClr val="09405E"/>
                </a:solidFill>
                <a:latin typeface="Helvetica" charset="0"/>
              </a:rPr>
              <a:t>’</a:t>
            </a:r>
            <a:r>
              <a:rPr lang="en-US" altLang="zh-CN" sz="2400" dirty="0">
                <a:solidFill>
                  <a:srgbClr val="09405E"/>
                </a:solidFill>
                <a:latin typeface="Helvetica" charset="0"/>
              </a:rPr>
              <a:t>, </a:t>
            </a:r>
            <a:r>
              <a:rPr lang="en-US" altLang="zh-CN" sz="2400" i="1" dirty="0">
                <a:solidFill>
                  <a:srgbClr val="09405E"/>
                </a:solidFill>
                <a:latin typeface="Helvetica" charset="0"/>
              </a:rPr>
              <a:t>verbose=0</a:t>
            </a:r>
            <a:r>
              <a:rPr lang="en-US" altLang="zh-CN" sz="2400" dirty="0">
                <a:solidFill>
                  <a:srgbClr val="09405E"/>
                </a:solidFill>
                <a:latin typeface="Helvetica" charset="0"/>
              </a:rPr>
              <a:t>, </a:t>
            </a:r>
            <a:r>
              <a:rPr lang="en-US" altLang="zh-CN" sz="2400" i="1" dirty="0" err="1">
                <a:solidFill>
                  <a:srgbClr val="09405E"/>
                </a:solidFill>
                <a:latin typeface="Helvetica" charset="0"/>
              </a:rPr>
              <a:t>warm_start</a:t>
            </a:r>
            <a:r>
              <a:rPr lang="en-US" altLang="zh-CN" sz="2400" i="1" dirty="0">
                <a:solidFill>
                  <a:srgbClr val="09405E"/>
                </a:solidFill>
                <a:latin typeface="Helvetica" charset="0"/>
              </a:rPr>
              <a:t>=False</a:t>
            </a:r>
            <a:r>
              <a:rPr lang="en-US" altLang="zh-CN" sz="2400" dirty="0">
                <a:solidFill>
                  <a:srgbClr val="09405E"/>
                </a:solidFill>
                <a:latin typeface="Helvetica" charset="0"/>
              </a:rPr>
              <a:t>, </a:t>
            </a:r>
            <a:r>
              <a:rPr lang="en-US" altLang="zh-CN" sz="2400" i="1" dirty="0" err="1">
                <a:solidFill>
                  <a:srgbClr val="09405E"/>
                </a:solidFill>
                <a:latin typeface="Helvetica" charset="0"/>
              </a:rPr>
              <a:t>n_jobs</a:t>
            </a:r>
            <a:r>
              <a:rPr lang="en-US" altLang="zh-CN" sz="2400" i="1" dirty="0">
                <a:solidFill>
                  <a:srgbClr val="09405E"/>
                </a:solidFill>
                <a:latin typeface="Helvetica" charset="0"/>
              </a:rPr>
              <a:t>=1</a:t>
            </a:r>
            <a:r>
              <a:rPr lang="en-US" altLang="zh-CN" sz="2400" dirty="0">
                <a:solidFill>
                  <a:srgbClr val="09405E"/>
                </a:solidFill>
                <a:latin typeface="Helvetica" charset="0"/>
              </a:rPr>
              <a:t>)</a:t>
            </a:r>
            <a:endParaRPr lang="zh-CN" altLang="en-US" sz="2400" dirty="0">
              <a:solidFill>
                <a:srgbClr val="09405E"/>
              </a:solidFill>
            </a:endParaRPr>
          </a:p>
        </p:txBody>
      </p:sp>
      <mc:AlternateContent xmlns:mc="http://schemas.openxmlformats.org/markup-compatibility/2006" xmlns:a14="http://schemas.microsoft.com/office/drawing/2010/main">
        <mc:Choice Requires="a14">
          <p:sp>
            <p:nvSpPr>
              <p:cNvPr id="5" name="矩形 4"/>
              <p:cNvSpPr/>
              <p:nvPr/>
            </p:nvSpPr>
            <p:spPr>
              <a:xfrm>
                <a:off x="1673796" y="3766398"/>
                <a:ext cx="6683755"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𝐽</m:t>
                      </m:r>
                      <m:d>
                        <m:dPr>
                          <m:ctrlPr>
                            <a:rPr lang="en-US" altLang="zh-CN" sz="2800" i="1">
                              <a:solidFill>
                                <a:srgbClr val="09405E"/>
                              </a:solidFill>
                              <a:latin typeface="Cambria Math" panose="02040503050406030204" pitchFamily="18"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b="0" i="0"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𝐶</m:t>
                          </m:r>
                        </m:e>
                      </m:d>
                      <m:r>
                        <a:rPr lang="en-US" altLang="zh-CN" sz="2800" i="1">
                          <a:solidFill>
                            <a:srgbClr val="09405E"/>
                          </a:solidFill>
                          <a:latin typeface="Cambria Math" charset="0"/>
                        </a:rPr>
                        <m:t>=</m:t>
                      </m:r>
                      <m:r>
                        <a:rPr lang="en-US" altLang="zh-CN" sz="2800" b="0" i="1" smtClean="0">
                          <a:solidFill>
                            <a:srgbClr val="C00000"/>
                          </a:solidFill>
                          <a:latin typeface="Cambria Math" charset="0"/>
                        </a:rPr>
                        <m:t>𝐶</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𝐿</m:t>
                          </m:r>
                          <m:d>
                            <m:dPr>
                              <m:ctrlPr>
                                <a:rPr lang="en-US" altLang="zh-CN" sz="2800" i="1">
                                  <a:solidFill>
                                    <a:srgbClr val="09405E"/>
                                  </a:solidFill>
                                  <a:latin typeface="Cambria Math" panose="02040503050406030204" pitchFamily="18" charset="0"/>
                                </a:rPr>
                              </m:ctrlPr>
                            </m:dPr>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b="0" i="1" smtClean="0">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𝒘</m:t>
                                  </m:r>
                                </m:e>
                              </m:d>
                            </m:e>
                          </m:d>
                          <m:r>
                            <a:rPr lang="en-US" altLang="zh-CN" sz="2800" i="1">
                              <a:solidFill>
                                <a:srgbClr val="09405E"/>
                              </a:solidFill>
                              <a:latin typeface="Cambria Math" charset="0"/>
                            </a:rPr>
                            <m:t>+</m:t>
                          </m:r>
                          <m:r>
                            <a:rPr lang="en-US" altLang="zh-CN" sz="2800" b="0" i="1" smtClean="0">
                              <a:solidFill>
                                <a:srgbClr val="C00000"/>
                              </a:solidFill>
                              <a:latin typeface="Cambria Math" charset="0"/>
                              <a:ea typeface="Cambria Math" charset="0"/>
                              <a:cs typeface="Cambria Math" charset="0"/>
                            </a:rPr>
                            <m:t>𝑅</m:t>
                          </m:r>
                          <m:r>
                            <a:rPr lang="en-US" altLang="zh-CN" sz="2800" b="0" i="1" smtClean="0">
                              <a:solidFill>
                                <a:srgbClr val="C00000"/>
                              </a:solidFill>
                              <a:latin typeface="Cambria Math" charset="0"/>
                              <a:ea typeface="Cambria Math" charset="0"/>
                              <a:cs typeface="Cambria Math" charset="0"/>
                            </a:rPr>
                            <m:t>(</m:t>
                          </m:r>
                          <m:r>
                            <a:rPr kumimoji="1" lang="en-US" altLang="zh-CN" sz="2800" b="1" i="1">
                              <a:solidFill>
                                <a:srgbClr val="C00000"/>
                              </a:solidFill>
                              <a:latin typeface="Cambria Math" charset="0"/>
                              <a:ea typeface="Cambria Math" charset="0"/>
                              <a:cs typeface="Cambria Math" charset="0"/>
                            </a:rPr>
                            <m:t>𝒘</m:t>
                          </m:r>
                          <m:r>
                            <a:rPr lang="en-US" altLang="zh-CN" sz="2800" b="0" i="1" smtClean="0">
                              <a:solidFill>
                                <a:srgbClr val="C00000"/>
                              </a:solidFill>
                              <a:latin typeface="Cambria Math" charset="0"/>
                              <a:ea typeface="Cambria Math" charset="0"/>
                              <a:cs typeface="Cambria Math" charset="0"/>
                            </a:rPr>
                            <m:t>)</m:t>
                          </m:r>
                          <m:r>
                            <a:rPr kumimoji="1" lang="mr-IN" altLang="zh-CN" sz="2800" i="1" smtClean="0">
                              <a:solidFill>
                                <a:srgbClr val="09405E"/>
                              </a:solidFill>
                              <a:latin typeface="Cambria Math" charset="0"/>
                            </a:rPr>
                            <m:t> </m:t>
                          </m:r>
                        </m:e>
                      </m:nary>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673796" y="3766398"/>
                <a:ext cx="6683755" cy="130388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4425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948690"/>
            <a:ext cx="5653805" cy="712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162"/>
                </a:solidFill>
                <a:latin typeface="微软雅黑" panose="020B0503020204020204" pitchFamily="34" charset="-122"/>
                <a:ea typeface="微软雅黑" panose="020B0503020204020204" pitchFamily="34" charset="-122"/>
              </a:rPr>
              <a:t>对数几率回归的优化求解</a:t>
            </a:r>
            <a:endParaRPr kumimoji="1" lang="en-US" altLang="zh-CN" sz="2800" dirty="0">
              <a:solidFill>
                <a:srgbClr val="094162"/>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多类分类的对数几率回归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分类任务中的样本不均衡问题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分类模型的评价指标</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中的对数几率回归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8526834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对数几率回归的梯度下降求解</a:t>
            </a:r>
          </a:p>
        </p:txBody>
      </p:sp>
      <p:sp>
        <p:nvSpPr>
          <p:cNvPr id="3" name="内容占位符 2"/>
          <p:cNvSpPr>
            <a:spLocks noGrp="1"/>
          </p:cNvSpPr>
          <p:nvPr>
            <p:ph sz="quarter" idx="10"/>
          </p:nvPr>
        </p:nvSpPr>
        <p:spPr>
          <a:xfrm>
            <a:off x="630237" y="1147763"/>
            <a:ext cx="11180763" cy="5237271"/>
          </a:xfrm>
        </p:spPr>
        <p:txBody>
          <a:bodyPr/>
          <a:lstStyle/>
          <a:p>
            <a:pPr>
              <a:lnSpc>
                <a:spcPct val="100000"/>
              </a:lnSpc>
            </a:pPr>
            <a:r>
              <a:rPr kumimoji="1" lang="zh-CN" altLang="en-US" dirty="0"/>
              <a:t> 对数几率回归模型没有解析解，迭代求解</a:t>
            </a:r>
            <a:endParaRPr kumimoji="1" lang="en-US" altLang="zh-CN" dirty="0"/>
          </a:p>
          <a:p>
            <a:pPr lvl="1">
              <a:lnSpc>
                <a:spcPct val="100000"/>
              </a:lnSpc>
            </a:pPr>
            <a:r>
              <a:rPr lang="zh-CN" altLang="en-US" dirty="0"/>
              <a:t> 一阶：梯度下降、随机梯度下降（</a:t>
            </a:r>
            <a:r>
              <a:rPr lang="en-US" altLang="zh-CN" dirty="0"/>
              <a:t>SGD</a:t>
            </a:r>
            <a:r>
              <a:rPr lang="zh-CN" altLang="en-US" dirty="0"/>
              <a:t>）、随机平均梯度法（</a:t>
            </a:r>
            <a:r>
              <a:rPr lang="en-US" altLang="zh-CN" dirty="0"/>
              <a:t>SAG</a:t>
            </a:r>
            <a:r>
              <a:rPr lang="zh-CN" altLang="en-US" dirty="0"/>
              <a:t>）、随机平均梯度法改进版（</a:t>
            </a:r>
            <a:r>
              <a:rPr lang="en-US" altLang="zh-CN" dirty="0"/>
              <a:t>SAGA</a:t>
            </a:r>
            <a:r>
              <a:rPr lang="zh-CN" altLang="en-US" dirty="0"/>
              <a:t>）、共轭梯度、坐标轴下降</a:t>
            </a:r>
            <a:endParaRPr lang="en-US" altLang="zh-CN" dirty="0"/>
          </a:p>
          <a:p>
            <a:pPr lvl="1">
              <a:lnSpc>
                <a:spcPct val="100000"/>
              </a:lnSpc>
            </a:pPr>
            <a:r>
              <a:rPr lang="zh-CN" altLang="en-US" dirty="0"/>
              <a:t> 二阶：牛顿法及拟牛顿法（</a:t>
            </a:r>
            <a:r>
              <a:rPr lang="en-US" altLang="zh-CN" dirty="0"/>
              <a:t>BFGS</a:t>
            </a:r>
            <a:r>
              <a:rPr lang="zh-CN" altLang="en-US" dirty="0"/>
              <a:t>、</a:t>
            </a:r>
            <a:r>
              <a:rPr lang="en-US" altLang="zh-CN" dirty="0"/>
              <a:t>L-BFGS</a:t>
            </a:r>
            <a:r>
              <a:rPr lang="zh-CN" altLang="en-US" dirty="0"/>
              <a:t>）</a:t>
            </a:r>
            <a:endParaRPr kumimoji="1" lang="en-US" altLang="zh-CN" dirty="0"/>
          </a:p>
          <a:p>
            <a:pPr>
              <a:lnSpc>
                <a:spcPct val="100000"/>
              </a:lnSpc>
            </a:pPr>
            <a:endParaRPr kumimoji="1" lang="en-US" altLang="zh-CN" dirty="0"/>
          </a:p>
          <a:p>
            <a:pPr>
              <a:lnSpc>
                <a:spcPct val="100000"/>
              </a:lnSpc>
            </a:pPr>
            <a:r>
              <a:rPr kumimoji="1" lang="zh-CN" altLang="en-US" dirty="0"/>
              <a:t>目标函数：</a:t>
            </a: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r>
              <a:rPr kumimoji="1" lang="zh-CN" altLang="en-US" dirty="0"/>
              <a:t>正则项处理同线性回归。</a:t>
            </a:r>
            <a:endParaRPr kumimoji="1" lang="en-US" altLang="zh-CN" dirty="0"/>
          </a:p>
          <a:p>
            <a:pPr lvl="1">
              <a:lnSpc>
                <a:spcPct val="100000"/>
              </a:lnSpc>
            </a:pPr>
            <a:r>
              <a:rPr kumimoji="1" lang="zh-CN" altLang="en-US" dirty="0"/>
              <a:t> </a:t>
            </a:r>
            <a:r>
              <a:rPr lang="en-US" altLang="zh-CN" dirty="0"/>
              <a:t>L2</a:t>
            </a:r>
            <a:r>
              <a:rPr lang="zh-CN" altLang="en-US" dirty="0"/>
              <a:t>正则函数连续，可采用梯度下降法</a:t>
            </a:r>
            <a:r>
              <a:rPr lang="en-US" altLang="zh-CN" dirty="0"/>
              <a:t>/</a:t>
            </a:r>
            <a:r>
              <a:rPr lang="zh-CN" altLang="en-US" dirty="0"/>
              <a:t>牛顿法等优化方法</a:t>
            </a:r>
            <a:endParaRPr lang="en-US" altLang="zh-CN" dirty="0"/>
          </a:p>
          <a:p>
            <a:pPr lvl="1">
              <a:lnSpc>
                <a:spcPct val="100000"/>
              </a:lnSpc>
            </a:pPr>
            <a:r>
              <a:rPr lang="zh-CN" altLang="en-US" dirty="0"/>
              <a:t> 由于</a:t>
            </a:r>
            <a:r>
              <a:rPr lang="en-US" altLang="zh-CN" dirty="0"/>
              <a:t>L1</a:t>
            </a:r>
            <a:r>
              <a:rPr lang="zh-CN" altLang="en-US" dirty="0"/>
              <a:t>正则函数不连续，所以梯度下降法</a:t>
            </a:r>
            <a:r>
              <a:rPr lang="en-US" altLang="zh-CN" dirty="0"/>
              <a:t>/</a:t>
            </a:r>
            <a:r>
              <a:rPr lang="zh-CN" altLang="en-US" dirty="0"/>
              <a:t>牛顿法不适用。类似</a:t>
            </a:r>
            <a:r>
              <a:rPr lang="en-US" altLang="zh-CN" dirty="0"/>
              <a:t>Lasso</a:t>
            </a:r>
            <a:r>
              <a:rPr lang="zh-CN" altLang="en-US" dirty="0"/>
              <a:t>求解，可采用坐标轴下降法</a:t>
            </a:r>
            <a:endParaRPr lang="en-US" altLang="zh-CN" dirty="0"/>
          </a:p>
        </p:txBody>
      </p:sp>
      <mc:AlternateContent xmlns:mc="http://schemas.openxmlformats.org/markup-compatibility/2006" xmlns:a14="http://schemas.microsoft.com/office/drawing/2010/main">
        <mc:Choice Requires="a14">
          <p:sp>
            <p:nvSpPr>
              <p:cNvPr id="4" name="矩形 3"/>
              <p:cNvSpPr/>
              <p:nvPr/>
            </p:nvSpPr>
            <p:spPr>
              <a:xfrm>
                <a:off x="2280821" y="3284538"/>
                <a:ext cx="6683755"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𝐽</m:t>
                      </m:r>
                      <m:d>
                        <m:dPr>
                          <m:ctrlPr>
                            <a:rPr lang="en-US" altLang="zh-CN" sz="2800" i="1">
                              <a:solidFill>
                                <a:srgbClr val="09405E"/>
                              </a:solidFill>
                              <a:latin typeface="Cambria Math" panose="02040503050406030204" pitchFamily="18"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b="0" i="0"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𝜆</m:t>
                          </m:r>
                        </m:e>
                      </m:d>
                      <m:r>
                        <a:rPr lang="en-US" altLang="zh-CN" sz="2800" i="1">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r>
                            <a:rPr lang="en-US" altLang="zh-CN" sz="2800" i="1">
                              <a:solidFill>
                                <a:srgbClr val="09405E"/>
                              </a:solidFill>
                              <a:latin typeface="Cambria Math" charset="0"/>
                            </a:rPr>
                            <m:t>𝐿</m:t>
                          </m:r>
                          <m:d>
                            <m:dPr>
                              <m:ctrlPr>
                                <a:rPr lang="en-US" altLang="zh-CN" sz="2800" i="1">
                                  <a:solidFill>
                                    <a:srgbClr val="09405E"/>
                                  </a:solidFill>
                                  <a:latin typeface="Cambria Math" panose="02040503050406030204" pitchFamily="18" charset="0"/>
                                </a:rPr>
                              </m:ctrlPr>
                            </m:dPr>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b="0" i="1" smtClean="0">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𝒘</m:t>
                                  </m:r>
                                </m:e>
                              </m:d>
                            </m:e>
                          </m:d>
                          <m:r>
                            <a:rPr lang="en-US" altLang="zh-CN" sz="2800" i="1">
                              <a:solidFill>
                                <a:srgbClr val="09405E"/>
                              </a:solidFill>
                              <a:latin typeface="Cambria Math" charset="0"/>
                            </a:rPr>
                            <m:t>+</m:t>
                          </m:r>
                          <m:r>
                            <a:rPr lang="en-US" altLang="zh-CN" sz="2800" i="1" smtClean="0">
                              <a:solidFill>
                                <a:srgbClr val="09405E"/>
                              </a:solidFill>
                              <a:latin typeface="Cambria Math" charset="0"/>
                              <a:ea typeface="Cambria Math" charset="0"/>
                              <a:cs typeface="Cambria Math" charset="0"/>
                            </a:rPr>
                            <m:t>𝜆</m:t>
                          </m:r>
                          <m:r>
                            <a:rPr lang="en-US" altLang="zh-CN" sz="2800" b="0" i="1" smtClean="0">
                              <a:solidFill>
                                <a:srgbClr val="09405E"/>
                              </a:solidFill>
                              <a:latin typeface="Cambria Math" charset="0"/>
                              <a:ea typeface="Cambria Math" charset="0"/>
                              <a:cs typeface="Cambria Math" charset="0"/>
                            </a:rPr>
                            <m:t>𝑅</m:t>
                          </m:r>
                          <m:r>
                            <a:rPr lang="en-US" altLang="zh-CN" sz="2800" b="0" i="1" smtClean="0">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𝒘</m:t>
                          </m:r>
                          <m:r>
                            <a:rPr lang="en-US" altLang="zh-CN" sz="2800" b="0" i="1" smtClean="0">
                              <a:solidFill>
                                <a:srgbClr val="09405E"/>
                              </a:solidFill>
                              <a:latin typeface="Cambria Math" charset="0"/>
                              <a:ea typeface="Cambria Math" charset="0"/>
                              <a:cs typeface="Cambria Math" charset="0"/>
                            </a:rPr>
                            <m:t>)</m:t>
                          </m:r>
                          <m:r>
                            <a:rPr kumimoji="1" lang="mr-IN" altLang="zh-CN" sz="2800" i="1" smtClean="0">
                              <a:solidFill>
                                <a:srgbClr val="09405E"/>
                              </a:solidFill>
                              <a:latin typeface="Cambria Math" charset="0"/>
                            </a:rPr>
                            <m:t> </m:t>
                          </m:r>
                        </m:e>
                      </m:nary>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280821" y="3284538"/>
                <a:ext cx="6683755" cy="1303883"/>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7770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719767" y="891939"/>
            <a:ext cx="10752465" cy="5237271"/>
          </a:xfrm>
        </p:spPr>
        <p:txBody>
          <a:bodyPr/>
          <a:lstStyle/>
          <a:p>
            <a:pPr>
              <a:lnSpc>
                <a:spcPct val="100000"/>
              </a:lnSpc>
            </a:pPr>
            <a:r>
              <a:rPr kumimoji="1" lang="zh-CN" altLang="en-US" dirty="0">
                <a:solidFill>
                  <a:srgbClr val="09405E"/>
                </a:solidFill>
                <a:latin typeface="微软雅黑" pitchFamily="34" charset="-122"/>
                <a:ea typeface="微软雅黑" pitchFamily="34" charset="-122"/>
              </a:rPr>
              <a:t>我们先来看训练集上的损失函数和部分</a:t>
            </a:r>
            <a:endParaRPr lang="en-US" altLang="zh-CN" i="1" dirty="0">
              <a:solidFill>
                <a:srgbClr val="09405E"/>
              </a:solidFill>
              <a:latin typeface="Cambria Math" charset="0"/>
            </a:endParaRPr>
          </a:p>
          <a:p>
            <a:pPr lvl="1">
              <a:lnSpc>
                <a:spcPct val="100000"/>
              </a:lnSpc>
            </a:pPr>
            <a:endParaRPr kumimoji="1" lang="en-US" altLang="zh-CN" dirty="0">
              <a:solidFill>
                <a:srgbClr val="09405E"/>
              </a:solidFill>
            </a:endParaRPr>
          </a:p>
          <a:p>
            <a:pPr lvl="1">
              <a:lnSpc>
                <a:spcPct val="100000"/>
              </a:lnSpc>
            </a:pPr>
            <a:endParaRPr kumimoji="1" lang="en-US" altLang="zh-CN" dirty="0">
              <a:solidFill>
                <a:srgbClr val="09405E"/>
              </a:solidFill>
            </a:endParaRPr>
          </a:p>
          <a:p>
            <a:pPr>
              <a:lnSpc>
                <a:spcPct val="100000"/>
              </a:lnSpc>
            </a:pPr>
            <a:r>
              <a:rPr kumimoji="1" lang="zh-CN" altLang="en-US" dirty="0">
                <a:solidFill>
                  <a:srgbClr val="09405E"/>
                </a:solidFill>
              </a:rPr>
              <a:t>则梯度</a:t>
            </a:r>
            <a:endParaRPr kumimoji="1" lang="en-US" altLang="zh-CN" dirty="0">
              <a:solidFill>
                <a:srgbClr val="09405E"/>
              </a:solidFill>
            </a:endParaRPr>
          </a:p>
          <a:p>
            <a:pPr>
              <a:lnSpc>
                <a:spcPct val="100000"/>
              </a:lnSpc>
            </a:pPr>
            <a:endParaRPr kumimoji="1" lang="en-US" altLang="zh-CN" dirty="0">
              <a:solidFill>
                <a:srgbClr val="09405E"/>
              </a:solidFill>
            </a:endParaRPr>
          </a:p>
        </p:txBody>
      </p:sp>
      <p:sp>
        <p:nvSpPr>
          <p:cNvPr id="3" name="标题 2"/>
          <p:cNvSpPr>
            <a:spLocks noGrp="1"/>
          </p:cNvSpPr>
          <p:nvPr>
            <p:ph type="title"/>
          </p:nvPr>
        </p:nvSpPr>
        <p:spPr/>
        <p:txBody>
          <a:bodyPr/>
          <a:lstStyle/>
          <a:p>
            <a:r>
              <a:rPr kumimoji="1" lang="zh-CN" altLang="en-US" dirty="0"/>
              <a:t>梯度</a:t>
            </a:r>
          </a:p>
        </p:txBody>
      </p:sp>
      <mc:AlternateContent xmlns:mc="http://schemas.openxmlformats.org/markup-compatibility/2006" xmlns:a14="http://schemas.microsoft.com/office/drawing/2010/main">
        <mc:Choice Requires="a14">
          <p:sp>
            <p:nvSpPr>
              <p:cNvPr id="5" name="矩形 4"/>
              <p:cNvSpPr/>
              <p:nvPr/>
            </p:nvSpPr>
            <p:spPr>
              <a:xfrm>
                <a:off x="406215" y="2608949"/>
                <a:ext cx="9556206"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9405E"/>
                              </a:solidFill>
                              <a:latin typeface="Cambria Math" panose="02040503050406030204" pitchFamily="18" charset="0"/>
                            </a:rPr>
                          </m:ctrlPr>
                        </m:sSubPr>
                        <m:e>
                          <m:r>
                            <a:rPr lang="en-US" altLang="zh-CN" sz="2400" b="0" i="1" smtClean="0">
                              <a:solidFill>
                                <a:srgbClr val="09405E"/>
                              </a:solidFill>
                              <a:latin typeface="Cambria Math" charset="0"/>
                            </a:rPr>
                            <m:t>𝑔</m:t>
                          </m:r>
                        </m:e>
                        <m:sub>
                          <m:r>
                            <a:rPr lang="en-US" altLang="zh-CN" sz="2400" i="1">
                              <a:solidFill>
                                <a:srgbClr val="09405E"/>
                              </a:solidFill>
                              <a:latin typeface="Cambria Math" charset="0"/>
                            </a:rPr>
                            <m:t>1</m:t>
                          </m:r>
                        </m:sub>
                      </m:sSub>
                      <m:d>
                        <m:dPr>
                          <m:ctrlPr>
                            <a:rPr lang="en-US" altLang="zh-CN" sz="2400" i="1">
                              <a:solidFill>
                                <a:srgbClr val="09405E"/>
                              </a:solidFill>
                              <a:latin typeface="Cambria Math" panose="02040503050406030204" pitchFamily="18" charset="0"/>
                            </a:rPr>
                          </m:ctrlPr>
                        </m:dPr>
                        <m:e>
                          <m:r>
                            <a:rPr kumimoji="1" lang="en-US" altLang="zh-CN" sz="2400" b="1" i="1">
                              <a:solidFill>
                                <a:srgbClr val="09405E"/>
                              </a:solidFill>
                              <a:latin typeface="Cambria Math" charset="0"/>
                              <a:ea typeface="Cambria Math" charset="0"/>
                              <a:cs typeface="Cambria Math" charset="0"/>
                            </a:rPr>
                            <m:t>𝒘</m:t>
                          </m:r>
                        </m:e>
                      </m:d>
                      <m:r>
                        <a:rPr kumimoji="1" lang="en-US" altLang="zh-CN" sz="2400" b="0" i="1" smtClean="0">
                          <a:solidFill>
                            <a:srgbClr val="09405E"/>
                          </a:solidFill>
                          <a:latin typeface="Cambria Math" charset="0"/>
                          <a:ea typeface="Cambria Math" charset="0"/>
                          <a:cs typeface="Cambria Math" charset="0"/>
                        </a:rPr>
                        <m:t>=</m:t>
                      </m:r>
                      <m:f>
                        <m:fPr>
                          <m:ctrlPr>
                            <a:rPr kumimoji="1" lang="en-US" altLang="zh-CN" sz="2400" i="1" smtClean="0">
                              <a:solidFill>
                                <a:srgbClr val="09405E"/>
                              </a:solidFill>
                              <a:latin typeface="Cambria Math" panose="02040503050406030204" pitchFamily="18" charset="0"/>
                            </a:rPr>
                          </m:ctrlPr>
                        </m:fPr>
                        <m:num>
                          <m:r>
                            <a:rPr kumimoji="1" lang="en-US" altLang="zh-CN" sz="2400" i="1">
                              <a:solidFill>
                                <a:srgbClr val="09405E"/>
                              </a:solidFill>
                              <a:latin typeface="Cambria Math" charset="0"/>
                            </a:rPr>
                            <m:t>𝜕</m:t>
                          </m:r>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𝐽</m:t>
                              </m:r>
                            </m:e>
                            <m:sub>
                              <m:r>
                                <a:rPr lang="en-US" altLang="zh-CN" sz="2400" i="1">
                                  <a:solidFill>
                                    <a:srgbClr val="09405E"/>
                                  </a:solidFill>
                                  <a:latin typeface="Cambria Math" charset="0"/>
                                </a:rPr>
                                <m:t>1</m:t>
                              </m:r>
                            </m:sub>
                          </m:sSub>
                          <m:d>
                            <m:dPr>
                              <m:ctrlPr>
                                <a:rPr lang="en-US" altLang="zh-CN" sz="2400" i="1">
                                  <a:solidFill>
                                    <a:srgbClr val="09405E"/>
                                  </a:solidFill>
                                  <a:latin typeface="Cambria Math" panose="02040503050406030204" pitchFamily="18" charset="0"/>
                                </a:rPr>
                              </m:ctrlPr>
                            </m:dPr>
                            <m:e>
                              <m:r>
                                <a:rPr kumimoji="1" lang="en-US" altLang="zh-CN" sz="2400" b="1" i="1">
                                  <a:solidFill>
                                    <a:srgbClr val="09405E"/>
                                  </a:solidFill>
                                  <a:latin typeface="Cambria Math" charset="0"/>
                                  <a:ea typeface="Cambria Math" charset="0"/>
                                  <a:cs typeface="Cambria Math" charset="0"/>
                                </a:rPr>
                                <m:t>𝒘</m:t>
                              </m:r>
                            </m:e>
                          </m:d>
                        </m:num>
                        <m:den>
                          <m:r>
                            <a:rPr kumimoji="1" lang="en-US" altLang="zh-CN" sz="2400" i="1">
                              <a:solidFill>
                                <a:srgbClr val="09405E"/>
                              </a:solidFill>
                              <a:latin typeface="Cambria Math" charset="0"/>
                            </a:rPr>
                            <m:t>𝜕</m:t>
                          </m:r>
                          <m:r>
                            <a:rPr kumimoji="1" lang="en-US" altLang="zh-CN" sz="2400" b="1" i="1">
                              <a:solidFill>
                                <a:srgbClr val="09405E"/>
                              </a:solidFill>
                              <a:latin typeface="Cambria Math" charset="0"/>
                              <a:ea typeface="Cambria Math" charset="0"/>
                              <a:cs typeface="Cambria Math" charset="0"/>
                            </a:rPr>
                            <m:t>𝒘</m:t>
                          </m:r>
                        </m:den>
                      </m:f>
                      <m:r>
                        <a:rPr kumimoji="1" lang="en-US" altLang="zh-CN" sz="2400" b="0" i="1" smtClean="0">
                          <a:solidFill>
                            <a:srgbClr val="09405E"/>
                          </a:solidFill>
                          <a:latin typeface="Cambria Math" charset="0"/>
                        </a:rPr>
                        <m:t>=−</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mr-IN" altLang="zh-CN" sz="2400" i="1">
                                  <a:solidFill>
                                    <a:srgbClr val="09405E"/>
                                  </a:solidFill>
                                  <a:latin typeface="Cambria Math" panose="02040503050406030204" pitchFamily="18"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f>
                                <m:fPr>
                                  <m:ctrlPr>
                                    <a:rPr kumimoji="1" lang="bg-BG" altLang="zh-CN" sz="2400" i="1" smtClean="0">
                                      <a:solidFill>
                                        <a:srgbClr val="09405E"/>
                                      </a:solidFill>
                                      <a:latin typeface="Cambria Math" panose="02040503050406030204" pitchFamily="18" charset="0"/>
                                      <a:ea typeface="微软雅黑" pitchFamily="34" charset="-122"/>
                                    </a:rPr>
                                  </m:ctrlPr>
                                </m:fPr>
                                <m:num>
                                  <m:r>
                                    <a:rPr kumimoji="1" lang="en-US" altLang="zh-CN" sz="2400" b="0" i="1" smtClean="0">
                                      <a:solidFill>
                                        <a:srgbClr val="09405E"/>
                                      </a:solidFill>
                                      <a:latin typeface="Cambria Math" charset="0"/>
                                      <a:ea typeface="微软雅黑" pitchFamily="34" charset="-122"/>
                                    </a:rPr>
                                    <m:t>1</m:t>
                                  </m:r>
                                </m:num>
                                <m:den>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en>
                              </m:f>
                              <m:r>
                                <a:rPr kumimoji="1" lang="en-US" altLang="zh-CN" sz="2400" b="0" i="1" smtClean="0">
                                  <a:solidFill>
                                    <a:srgbClr val="09405E"/>
                                  </a:solidFill>
                                  <a:latin typeface="Cambria Math" charset="0"/>
                                  <a:ea typeface="微软雅黑" pitchFamily="34" charset="-122"/>
                                </a:rPr>
                                <m:t>−</m:t>
                              </m:r>
                              <m:r>
                                <a:rPr kumimoji="1" lang="en-US" altLang="zh-CN" sz="2400" i="1">
                                  <a:solidFill>
                                    <a:srgbClr val="09405E"/>
                                  </a:solidFill>
                                  <a:latin typeface="Cambria Math" charset="0"/>
                                  <a:ea typeface="微软雅黑" pitchFamily="34" charset="-122"/>
                                </a:rPr>
                                <m:t>(1−</m:t>
                              </m:r>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rPr>
                                <m:t>)</m:t>
                              </m:r>
                              <m:f>
                                <m:fPr>
                                  <m:ctrlPr>
                                    <a:rPr lang="bg-BG" altLang="zh-CN" sz="2400" i="1" smtClean="0">
                                      <a:solidFill>
                                        <a:srgbClr val="09405E"/>
                                      </a:solidFill>
                                      <a:latin typeface="Cambria Math" panose="02040503050406030204" pitchFamily="18" charset="0"/>
                                    </a:rPr>
                                  </m:ctrlPr>
                                </m:fPr>
                                <m:num>
                                  <m:r>
                                    <a:rPr lang="en-US" altLang="zh-CN" sz="2400" b="0" i="1" smtClean="0">
                                      <a:solidFill>
                                        <a:srgbClr val="09405E"/>
                                      </a:solidFill>
                                      <a:latin typeface="Cambria Math" charset="0"/>
                                    </a:rPr>
                                    <m:t>1</m:t>
                                  </m:r>
                                </m:num>
                                <m:den>
                                  <m:r>
                                    <a:rPr lang="en-US" altLang="zh-CN" sz="2400" i="1">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en>
                              </m:f>
                            </m:e>
                          </m:d>
                          <m:f>
                            <m:fPr>
                              <m:ctrlPr>
                                <a:rPr kumimoji="1" lang="en-US" altLang="zh-CN" sz="2400" i="1" smtClean="0">
                                  <a:solidFill>
                                    <a:srgbClr val="09405E"/>
                                  </a:solidFill>
                                  <a:latin typeface="Cambria Math" panose="02040503050406030204" pitchFamily="18" charset="0"/>
                                  <a:ea typeface="微软雅黑" pitchFamily="34" charset="-122"/>
                                </a:rPr>
                              </m:ctrlPr>
                            </m:fPr>
                            <m:num>
                              <m:r>
                                <a:rPr kumimoji="1" lang="en-US" altLang="zh-CN" sz="2400" i="1" smtClean="0">
                                  <a:solidFill>
                                    <a:srgbClr val="09405E"/>
                                  </a:solidFill>
                                  <a:latin typeface="Cambria Math" charset="0"/>
                                  <a:ea typeface="微软雅黑" pitchFamily="34" charset="-122"/>
                                </a:rPr>
                                <m:t>𝜕</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num>
                            <m:den>
                              <m:r>
                                <a:rPr kumimoji="1" lang="en-US" altLang="zh-CN" sz="2400" i="1" smtClean="0">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Cambria Math" charset="0"/>
                                  <a:cs typeface="Cambria Math" charset="0"/>
                                </a:rPr>
                                <m:t>𝒘</m:t>
                              </m:r>
                            </m:den>
                          </m:f>
                        </m:e>
                      </m:nary>
                    </m:oMath>
                  </m:oMathPara>
                </a14:m>
                <a:endParaRPr lang="zh-CN" altLang="en-US" sz="24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406215" y="2608949"/>
                <a:ext cx="9556206" cy="113082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41406" y="3720721"/>
                <a:ext cx="10239726"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09405E"/>
                          </a:solidFill>
                          <a:latin typeface="Cambria Math" charset="0"/>
                        </a:rPr>
                        <m:t>=−</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mr-IN" altLang="zh-CN" sz="2400" i="1">
                                  <a:solidFill>
                                    <a:srgbClr val="09405E"/>
                                  </a:solidFill>
                                  <a:latin typeface="Cambria Math" panose="02040503050406030204" pitchFamily="18"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f>
                                <m:fPr>
                                  <m:ctrlPr>
                                    <a:rPr kumimoji="1" lang="bg-BG" altLang="zh-CN" sz="2400" i="1" smtClean="0">
                                      <a:solidFill>
                                        <a:srgbClr val="09405E"/>
                                      </a:solidFill>
                                      <a:latin typeface="Cambria Math" panose="02040503050406030204" pitchFamily="18" charset="0"/>
                                      <a:ea typeface="微软雅黑" pitchFamily="34" charset="-122"/>
                                    </a:rPr>
                                  </m:ctrlPr>
                                </m:fPr>
                                <m:num>
                                  <m:r>
                                    <a:rPr kumimoji="1" lang="en-US" altLang="zh-CN" sz="2400" b="0" i="1" smtClean="0">
                                      <a:solidFill>
                                        <a:srgbClr val="09405E"/>
                                      </a:solidFill>
                                      <a:latin typeface="Cambria Math" charset="0"/>
                                      <a:ea typeface="微软雅黑" pitchFamily="34" charset="-122"/>
                                    </a:rPr>
                                    <m:t>1</m:t>
                                  </m:r>
                                </m:num>
                                <m:den>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en>
                              </m:f>
                              <m:r>
                                <a:rPr kumimoji="1" lang="en-US" altLang="zh-CN" sz="2400" b="0" i="1" smtClean="0">
                                  <a:solidFill>
                                    <a:srgbClr val="09405E"/>
                                  </a:solidFill>
                                  <a:latin typeface="Cambria Math" charset="0"/>
                                  <a:ea typeface="微软雅黑" pitchFamily="34" charset="-122"/>
                                </a:rPr>
                                <m:t>−</m:t>
                              </m:r>
                              <m:r>
                                <a:rPr kumimoji="1" lang="en-US" altLang="zh-CN" sz="2400" i="1">
                                  <a:solidFill>
                                    <a:srgbClr val="09405E"/>
                                  </a:solidFill>
                                  <a:latin typeface="Cambria Math" charset="0"/>
                                  <a:ea typeface="微软雅黑" pitchFamily="34" charset="-122"/>
                                </a:rPr>
                                <m:t>(1−</m:t>
                              </m:r>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rPr>
                                <m:t>)</m:t>
                              </m:r>
                              <m:f>
                                <m:fPr>
                                  <m:ctrlPr>
                                    <a:rPr lang="bg-BG" altLang="zh-CN" sz="2400" i="1" smtClean="0">
                                      <a:solidFill>
                                        <a:srgbClr val="09405E"/>
                                      </a:solidFill>
                                      <a:latin typeface="Cambria Math" panose="02040503050406030204" pitchFamily="18" charset="0"/>
                                    </a:rPr>
                                  </m:ctrlPr>
                                </m:fPr>
                                <m:num>
                                  <m:r>
                                    <a:rPr lang="en-US" altLang="zh-CN" sz="2400" b="0" i="1" smtClean="0">
                                      <a:solidFill>
                                        <a:srgbClr val="09405E"/>
                                      </a:solidFill>
                                      <a:latin typeface="Cambria Math" charset="0"/>
                                    </a:rPr>
                                    <m:t>1</m:t>
                                  </m:r>
                                </m:num>
                                <m:den>
                                  <m:r>
                                    <a:rPr lang="en-US" altLang="zh-CN" sz="2400" i="1">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en>
                              </m:f>
                            </m:e>
                          </m:d>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d>
                            <m:dPr>
                              <m:ctrlPr>
                                <a:rPr lang="is-IS" altLang="zh-CN" sz="2400" i="1" dirty="0" smtClean="0">
                                  <a:solidFill>
                                    <a:srgbClr val="09405E"/>
                                  </a:solidFill>
                                  <a:latin typeface="Cambria Math" panose="02040503050406030204" pitchFamily="18" charset="0"/>
                                </a:rPr>
                              </m:ctrlPr>
                            </m:dPr>
                            <m:e>
                              <m:r>
                                <a:rPr lang="en-US" altLang="zh-CN" sz="2400" b="0" i="1" dirty="0" smtClean="0">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f>
                            <m:fPr>
                              <m:ctrlPr>
                                <a:rPr kumimoji="1" lang="en-US" altLang="zh-CN" sz="2400" i="1" smtClean="0">
                                  <a:solidFill>
                                    <a:srgbClr val="09405E"/>
                                  </a:solidFill>
                                  <a:latin typeface="Cambria Math" panose="02040503050406030204" pitchFamily="18" charset="0"/>
                                  <a:ea typeface="微软雅黑" pitchFamily="34" charset="-122"/>
                                </a:rPr>
                              </m:ctrlPr>
                            </m:fPr>
                            <m:num>
                              <m:r>
                                <a:rPr kumimoji="1" lang="en-US" altLang="zh-CN" sz="2400" i="1" smtClean="0">
                                  <a:solidFill>
                                    <a:srgbClr val="09405E"/>
                                  </a:solidFill>
                                  <a:latin typeface="Cambria Math" charset="0"/>
                                  <a:ea typeface="微软雅黑" pitchFamily="34" charset="-122"/>
                                </a:rPr>
                                <m:t>𝜕</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p>
                                    <m:sSupPr>
                                      <m:ctrlPr>
                                        <a:rPr kumimoji="1" lang="en-US" altLang="zh-CN" sz="2400" i="1">
                                          <a:solidFill>
                                            <a:srgbClr val="09405E"/>
                                          </a:solidFill>
                                          <a:latin typeface="Cambria Math" panose="02040503050406030204" pitchFamily="18" charset="0"/>
                                          <a:ea typeface="微软雅黑" pitchFamily="34" charset="-122"/>
                                        </a:rPr>
                                      </m:ctrlPr>
                                    </m:sSupPr>
                                    <m:e>
                                      <m:r>
                                        <a:rPr kumimoji="1" lang="en-US" altLang="zh-CN" sz="2400" b="1" i="1">
                                          <a:solidFill>
                                            <a:srgbClr val="09405E"/>
                                          </a:solidFill>
                                          <a:latin typeface="Cambria Math" charset="0"/>
                                          <a:ea typeface="微软雅黑" pitchFamily="34" charset="-122"/>
                                        </a:rPr>
                                        <m:t>𝒘</m:t>
                                      </m:r>
                                    </m:e>
                                    <m:sup>
                                      <m:r>
                                        <m:rPr>
                                          <m:sty m:val="p"/>
                                        </m:rPr>
                                        <a:rPr kumimoji="1" lang="en-US" altLang="zh-CN" sz="2400">
                                          <a:solidFill>
                                            <a:srgbClr val="09405E"/>
                                          </a:solidFill>
                                          <a:latin typeface="Cambria Math" charset="0"/>
                                          <a:ea typeface="微软雅黑" pitchFamily="34" charset="-122"/>
                                        </a:rPr>
                                        <m:t>T</m:t>
                                      </m:r>
                                    </m:sup>
                                  </m:sSup>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e>
                              </m:d>
                            </m:num>
                            <m:den>
                              <m:r>
                                <a:rPr kumimoji="1" lang="en-US" altLang="zh-CN" sz="2400" i="1" smtClean="0">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Cambria Math" charset="0"/>
                                  <a:cs typeface="Cambria Math" charset="0"/>
                                </a:rPr>
                                <m:t>𝒘</m:t>
                              </m:r>
                            </m:den>
                          </m:f>
                        </m:e>
                      </m:nary>
                    </m:oMath>
                  </m:oMathPara>
                </a14:m>
                <a:endParaRPr lang="zh-CN" altLang="en-US" sz="24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741406" y="3720721"/>
                <a:ext cx="10239726"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9418901" y="4713687"/>
                <a:ext cx="2665345" cy="2076594"/>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r>
                            <a:rPr lang="en-US" altLang="zh-CN" b="1" i="1">
                              <a:solidFill>
                                <a:srgbClr val="09405E"/>
                              </a:solidFill>
                              <a:latin typeface="Cambria Math" charset="0"/>
                            </a:rPr>
                            <m:t>𝒙</m:t>
                          </m:r>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微软雅黑" pitchFamily="34" charset="-122"/>
                            </a:rPr>
                            <m:t>𝒘</m:t>
                          </m:r>
                        </m:e>
                      </m:d>
                      <m:r>
                        <a:rPr kumimoji="1" lang="en-US" altLang="zh-CN" b="1"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𝜎</m:t>
                      </m:r>
                      <m:d>
                        <m:dPr>
                          <m:ctrlPr>
                            <a:rPr lang="en-US" altLang="zh-CN" i="1">
                              <a:solidFill>
                                <a:srgbClr val="09405E"/>
                              </a:solidFill>
                              <a:latin typeface="Cambria Math" panose="02040503050406030204" pitchFamily="18" charset="0"/>
                              <a:ea typeface="Cambria Math" charset="0"/>
                              <a:cs typeface="Cambria Math" charset="0"/>
                            </a:rPr>
                          </m:ctrlPr>
                        </m:dPr>
                        <m:e>
                          <m:sSup>
                            <m:sSupPr>
                              <m:ctrlPr>
                                <a:rPr kumimoji="1" lang="en-US" altLang="zh-CN" i="1">
                                  <a:solidFill>
                                    <a:srgbClr val="09405E"/>
                                  </a:solidFill>
                                  <a:latin typeface="Cambria Math" panose="02040503050406030204" pitchFamily="18" charset="0"/>
                                  <a:ea typeface="微软雅黑" pitchFamily="34" charset="-122"/>
                                </a:rPr>
                              </m:ctrlPr>
                            </m:sSupPr>
                            <m:e>
                              <m:r>
                                <a:rPr kumimoji="1" lang="en-US" altLang="zh-CN" b="1" i="1">
                                  <a:solidFill>
                                    <a:srgbClr val="09405E"/>
                                  </a:solidFill>
                                  <a:latin typeface="Cambria Math" charset="0"/>
                                  <a:ea typeface="微软雅黑" pitchFamily="34" charset="-122"/>
                                </a:rPr>
                                <m:t>𝒘</m:t>
                              </m:r>
                            </m:e>
                            <m:sup>
                              <m:r>
                                <m:rPr>
                                  <m:sty m:val="p"/>
                                </m:rPr>
                                <a:rPr kumimoji="1" lang="en-US" altLang="zh-CN" i="0">
                                  <a:solidFill>
                                    <a:srgbClr val="09405E"/>
                                  </a:solidFill>
                                  <a:latin typeface="Cambria Math" charset="0"/>
                                  <a:ea typeface="微软雅黑" pitchFamily="34" charset="-122"/>
                                </a:rPr>
                                <m:t>T</m:t>
                              </m:r>
                            </m:sup>
                          </m:sSup>
                          <m:r>
                            <a:rPr lang="en-US" altLang="zh-CN" b="1" i="1">
                              <a:solidFill>
                                <a:srgbClr val="09405E"/>
                              </a:solidFill>
                              <a:latin typeface="Cambria Math" charset="0"/>
                            </a:rPr>
                            <m:t>𝒙</m:t>
                          </m:r>
                        </m:e>
                      </m:d>
                    </m:oMath>
                  </m:oMathPara>
                </a14:m>
                <a:endParaRPr lang="en-US" altLang="zh-CN" dirty="0">
                  <a:solidFill>
                    <a:srgbClr val="09405E"/>
                  </a:solidFill>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altLang="zh-CN" i="1">
                          <a:solidFill>
                            <a:srgbClr val="09405E"/>
                          </a:solidFill>
                          <a:latin typeface="Cambria Math" charset="0"/>
                          <a:ea typeface="Cambria Math" charset="0"/>
                          <a:cs typeface="Cambria Math" charset="0"/>
                        </a:rPr>
                        <m:t>𝜎</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𝑧</m:t>
                      </m:r>
                      <m:r>
                        <a:rPr lang="en-US" altLang="zh-CN" i="1">
                          <a:solidFill>
                            <a:srgbClr val="09405E"/>
                          </a:solidFill>
                          <a:latin typeface="Cambria Math" charset="0"/>
                          <a:ea typeface="Cambria Math" charset="0"/>
                          <a:cs typeface="Cambria Math" charset="0"/>
                        </a:rPr>
                        <m:t>)=</m:t>
                      </m:r>
                      <m:f>
                        <m:fPr>
                          <m:ctrlPr>
                            <a:rPr lang="mr-IN" altLang="zh-CN" i="1">
                              <a:solidFill>
                                <a:srgbClr val="09405E"/>
                              </a:solidFill>
                              <a:latin typeface="Cambria Math" panose="02040503050406030204" pitchFamily="18" charset="0"/>
                              <a:ea typeface="Cambria Math" charset="0"/>
                              <a:cs typeface="Cambria Math" charset="0"/>
                            </a:rPr>
                          </m:ctrlPr>
                        </m:fPr>
                        <m:num>
                          <m:r>
                            <a:rPr lang="en-US" altLang="zh-CN" i="1">
                              <a:solidFill>
                                <a:srgbClr val="09405E"/>
                              </a:solidFill>
                              <a:latin typeface="Cambria Math" charset="0"/>
                              <a:ea typeface="Cambria Math" charset="0"/>
                              <a:cs typeface="Cambria Math" charset="0"/>
                            </a:rPr>
                            <m:t>1</m:t>
                          </m:r>
                        </m:num>
                        <m:den>
                          <m:r>
                            <a:rPr lang="en-US" altLang="zh-CN" i="1">
                              <a:solidFill>
                                <a:srgbClr val="09405E"/>
                              </a:solidFill>
                              <a:latin typeface="Cambria Math" charset="0"/>
                              <a:ea typeface="微软雅黑" pitchFamily="34" charset="-122"/>
                            </a:rPr>
                            <m:t>1+</m:t>
                          </m:r>
                          <m:sSup>
                            <m:sSupPr>
                              <m:ctrlPr>
                                <a:rPr lang="en-US" altLang="zh-CN" i="1">
                                  <a:solidFill>
                                    <a:srgbClr val="09405E"/>
                                  </a:solidFill>
                                  <a:latin typeface="Cambria Math" panose="02040503050406030204" pitchFamily="18" charset="0"/>
                                  <a:ea typeface="微软雅黑" pitchFamily="34" charset="-122"/>
                                </a:rPr>
                              </m:ctrlPr>
                            </m:sSupPr>
                            <m:e>
                              <m:r>
                                <a:rPr lang="en-US" altLang="zh-CN" i="1">
                                  <a:solidFill>
                                    <a:srgbClr val="09405E"/>
                                  </a:solidFill>
                                  <a:latin typeface="Cambria Math" charset="0"/>
                                  <a:ea typeface="微软雅黑" pitchFamily="34" charset="-122"/>
                                </a:rPr>
                                <m:t>𝑒</m:t>
                              </m:r>
                            </m:e>
                            <m:sup>
                              <m:r>
                                <a:rPr lang="en-US" altLang="zh-CN" i="1">
                                  <a:solidFill>
                                    <a:srgbClr val="09405E"/>
                                  </a:solidFill>
                                  <a:latin typeface="Cambria Math" charset="0"/>
                                  <a:ea typeface="微软雅黑" pitchFamily="34" charset="-122"/>
                                </a:rPr>
                                <m:t>−</m:t>
                              </m:r>
                              <m:r>
                                <a:rPr lang="en-US" altLang="zh-CN" i="1">
                                  <a:solidFill>
                                    <a:srgbClr val="09405E"/>
                                  </a:solidFill>
                                  <a:latin typeface="Cambria Math" charset="0"/>
                                  <a:ea typeface="微软雅黑" pitchFamily="34" charset="-122"/>
                                </a:rPr>
                                <m:t>𝑧</m:t>
                              </m:r>
                            </m:sup>
                          </m:sSup>
                        </m:den>
                      </m:f>
                    </m:oMath>
                  </m:oMathPara>
                </a14:m>
                <a:endParaRPr lang="en-US" altLang="zh-CN" dirty="0">
                  <a:solidFill>
                    <a:srgbClr val="09405E"/>
                  </a:solidFill>
                </a:endParaRPr>
              </a:p>
              <a:p>
                <a:pPr/>
                <a14:m>
                  <m:oMathPara xmlns:m="http://schemas.openxmlformats.org/officeDocument/2006/math">
                    <m:oMathParaPr>
                      <m:jc m:val="centerGroup"/>
                    </m:oMathParaPr>
                    <m:oMath xmlns:m="http://schemas.openxmlformats.org/officeDocument/2006/math">
                      <m:f>
                        <m:fPr>
                          <m:ctrlPr>
                            <a:rPr lang="mr-IN" altLang="zh-CN" i="1">
                              <a:solidFill>
                                <a:srgbClr val="09405E"/>
                              </a:solidFill>
                              <a:latin typeface="Cambria Math" panose="02040503050406030204" pitchFamily="18" charset="0"/>
                              <a:ea typeface="Cambria Math" charset="0"/>
                              <a:cs typeface="Cambria Math" charset="0"/>
                            </a:rPr>
                          </m:ctrlPr>
                        </m:fPr>
                        <m:num>
                          <m:r>
                            <a:rPr lang="en-US" altLang="zh-CN" i="1">
                              <a:solidFill>
                                <a:srgbClr val="09405E"/>
                              </a:solidFill>
                              <a:latin typeface="Cambria Math" charset="0"/>
                              <a:ea typeface="Cambria Math" charset="0"/>
                              <a:cs typeface="Cambria Math" charset="0"/>
                            </a:rPr>
                            <m:t>𝑑</m:t>
                          </m:r>
                          <m:r>
                            <a:rPr lang="en-US" altLang="zh-CN" i="1">
                              <a:solidFill>
                                <a:srgbClr val="09405E"/>
                              </a:solidFill>
                              <a:latin typeface="Cambria Math" charset="0"/>
                              <a:ea typeface="Cambria Math" charset="0"/>
                              <a:cs typeface="Cambria Math" charset="0"/>
                            </a:rPr>
                            <m:t>𝜎</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𝑧</m:t>
                          </m:r>
                          <m:r>
                            <a:rPr lang="en-US" altLang="zh-CN" i="1">
                              <a:solidFill>
                                <a:srgbClr val="09405E"/>
                              </a:solidFill>
                              <a:latin typeface="Cambria Math" charset="0"/>
                              <a:ea typeface="Cambria Math" charset="0"/>
                              <a:cs typeface="Cambria Math" charset="0"/>
                            </a:rPr>
                            <m:t>) </m:t>
                          </m:r>
                        </m:num>
                        <m:den>
                          <m:r>
                            <a:rPr lang="en-US" altLang="zh-CN" i="1">
                              <a:solidFill>
                                <a:srgbClr val="09405E"/>
                              </a:solidFill>
                              <a:latin typeface="Cambria Math" charset="0"/>
                              <a:ea typeface="微软雅黑" pitchFamily="34" charset="-122"/>
                            </a:rPr>
                            <m:t>𝑑𝑧</m:t>
                          </m:r>
                        </m:den>
                      </m:f>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𝜎</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𝑧</m:t>
                      </m:r>
                      <m:r>
                        <a:rPr lang="en-US" altLang="zh-CN" i="1">
                          <a:solidFill>
                            <a:srgbClr val="09405E"/>
                          </a:solidFill>
                          <a:latin typeface="Cambria Math" charset="0"/>
                          <a:ea typeface="Cambria Math" charset="0"/>
                          <a:cs typeface="Cambria Math" charset="0"/>
                        </a:rPr>
                        <m:t>)</m:t>
                      </m:r>
                      <m:d>
                        <m:dPr>
                          <m:ctrlPr>
                            <a:rPr lang="is-IS" altLang="zh-CN" i="1">
                              <a:solidFill>
                                <a:srgbClr val="09405E"/>
                              </a:solidFill>
                              <a:latin typeface="Cambria Math" panose="02040503050406030204" pitchFamily="18" charset="0"/>
                              <a:ea typeface="Cambria Math" charset="0"/>
                              <a:cs typeface="Cambria Math" charset="0"/>
                            </a:rPr>
                          </m:ctrlPr>
                        </m:dPr>
                        <m:e>
                          <m:r>
                            <a:rPr lang="en-US" altLang="zh-CN" i="1">
                              <a:solidFill>
                                <a:srgbClr val="09405E"/>
                              </a:solidFill>
                              <a:latin typeface="Cambria Math" charset="0"/>
                              <a:ea typeface="Cambria Math" charset="0"/>
                              <a:cs typeface="Cambria Math" charset="0"/>
                            </a:rPr>
                            <m:t>1−</m:t>
                          </m:r>
                          <m:r>
                            <a:rPr lang="en-US" altLang="zh-CN" i="1">
                              <a:solidFill>
                                <a:srgbClr val="09405E"/>
                              </a:solidFill>
                              <a:latin typeface="Cambria Math" charset="0"/>
                              <a:ea typeface="Cambria Math" charset="0"/>
                              <a:cs typeface="Cambria Math" charset="0"/>
                            </a:rPr>
                            <m:t>𝜎</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𝑧</m:t>
                          </m:r>
                          <m:r>
                            <a:rPr lang="en-US" altLang="zh-CN" i="1">
                              <a:solidFill>
                                <a:srgbClr val="09405E"/>
                              </a:solidFill>
                              <a:latin typeface="Cambria Math" charset="0"/>
                              <a:ea typeface="Cambria Math" charset="0"/>
                              <a:cs typeface="Cambria Math" charset="0"/>
                            </a:rPr>
                            <m:t>)</m:t>
                          </m:r>
                        </m:e>
                      </m:d>
                    </m:oMath>
                  </m:oMathPara>
                </a14:m>
                <a:endParaRPr lang="en-US" altLang="zh-CN" dirty="0">
                  <a:solidFill>
                    <a:srgbClr val="09405E"/>
                  </a:solidFill>
                </a:endParaRPr>
              </a:p>
              <a:p>
                <a:pPr/>
                <a14:m>
                  <m:oMathPara xmlns:m="http://schemas.openxmlformats.org/officeDocument/2006/math">
                    <m:oMathParaPr>
                      <m:jc m:val="centerGroup"/>
                    </m:oMathParaPr>
                    <m:oMath xmlns:m="http://schemas.openxmlformats.org/officeDocument/2006/math">
                      <m:f>
                        <m:fPr>
                          <m:ctrlPr>
                            <a:rPr lang="mr-IN" altLang="zh-CN" i="1">
                              <a:solidFill>
                                <a:srgbClr val="09405E"/>
                              </a:solidFill>
                              <a:latin typeface="Cambria Math" panose="02040503050406030204" pitchFamily="18" charset="0"/>
                              <a:ea typeface="Cambria Math" charset="0"/>
                              <a:cs typeface="Cambria Math" charset="0"/>
                            </a:rPr>
                          </m:ctrlPr>
                        </m:fPr>
                        <m:num>
                          <m:r>
                            <a:rPr lang="mr-IN" altLang="zh-CN" i="1">
                              <a:solidFill>
                                <a:srgbClr val="09405E"/>
                              </a:solidFill>
                              <a:latin typeface="Cambria Math" charset="0"/>
                              <a:ea typeface="Cambria Math" charset="0"/>
                              <a:cs typeface="Cambria Math" charset="0"/>
                            </a:rPr>
                            <m:t>𝜕</m:t>
                          </m:r>
                          <m:d>
                            <m:dPr>
                              <m:ctrlPr>
                                <a:rPr lang="en-US" altLang="zh-CN" i="1">
                                  <a:solidFill>
                                    <a:srgbClr val="09405E"/>
                                  </a:solidFill>
                                  <a:latin typeface="Cambria Math" panose="02040503050406030204" pitchFamily="18" charset="0"/>
                                  <a:ea typeface="Cambria Math" charset="0"/>
                                  <a:cs typeface="Cambria Math" charset="0"/>
                                </a:rPr>
                              </m:ctrlPr>
                            </m:dPr>
                            <m:e>
                              <m:sSup>
                                <m:sSupPr>
                                  <m:ctrlPr>
                                    <a:rPr lang="en-US" altLang="zh-CN" i="1">
                                      <a:solidFill>
                                        <a:srgbClr val="09405E"/>
                                      </a:solidFill>
                                      <a:latin typeface="Cambria Math" panose="02040503050406030204" pitchFamily="18" charset="0"/>
                                    </a:rPr>
                                  </m:ctrlPr>
                                </m:sSupPr>
                                <m:e>
                                  <m:r>
                                    <a:rPr lang="en-US" altLang="zh-CN" b="1" i="1" smtClean="0">
                                      <a:solidFill>
                                        <a:srgbClr val="09405E"/>
                                      </a:solidFill>
                                      <a:latin typeface="Cambria Math" charset="0"/>
                                    </a:rPr>
                                    <m:t>𝒘</m:t>
                                  </m:r>
                                </m:e>
                                <m:sup>
                                  <m:r>
                                    <m:rPr>
                                      <m:sty m:val="p"/>
                                    </m:rPr>
                                    <a:rPr lang="en-US" altLang="zh-CN">
                                      <a:solidFill>
                                        <a:srgbClr val="09405E"/>
                                      </a:solidFill>
                                      <a:latin typeface="Cambria Math" charset="0"/>
                                    </a:rPr>
                                    <m:t>T</m:t>
                                  </m:r>
                                </m:sup>
                              </m:sSup>
                              <m:r>
                                <a:rPr lang="en-US" altLang="zh-CN" b="1" i="1" smtClean="0">
                                  <a:solidFill>
                                    <a:srgbClr val="09405E"/>
                                  </a:solidFill>
                                  <a:latin typeface="Cambria Math" charset="0"/>
                                </a:rPr>
                                <m:t>𝒙</m:t>
                              </m:r>
                            </m:e>
                          </m:d>
                        </m:num>
                        <m:den>
                          <m:r>
                            <a:rPr lang="mr-IN" altLang="zh-CN" i="1">
                              <a:solidFill>
                                <a:srgbClr val="09405E"/>
                              </a:solidFill>
                              <a:latin typeface="Cambria Math" charset="0"/>
                              <a:ea typeface="Cambria Math" charset="0"/>
                              <a:cs typeface="Cambria Math" charset="0"/>
                            </a:rPr>
                            <m:t>𝜕</m:t>
                          </m:r>
                          <m:r>
                            <a:rPr kumimoji="1" lang="en-US" altLang="zh-CN" b="1" i="1" smtClean="0">
                              <a:solidFill>
                                <a:srgbClr val="09405E"/>
                              </a:solidFill>
                              <a:latin typeface="Cambria Math" charset="0"/>
                              <a:ea typeface="Cambria Math" charset="0"/>
                              <a:cs typeface="Cambria Math" charset="0"/>
                            </a:rPr>
                            <m:t>𝒘</m:t>
                          </m:r>
                        </m:den>
                      </m:f>
                      <m:r>
                        <a:rPr kumimoji="1" lang="en-US" altLang="zh-CN" i="1">
                          <a:solidFill>
                            <a:srgbClr val="09405E"/>
                          </a:solidFill>
                          <a:latin typeface="Cambria Math" charset="0"/>
                          <a:ea typeface="Cambria Math" charset="0"/>
                          <a:cs typeface="Cambria Math" charset="0"/>
                        </a:rPr>
                        <m:t>=</m:t>
                      </m:r>
                      <m:r>
                        <a:rPr lang="en-US" altLang="zh-CN" b="1" i="1">
                          <a:solidFill>
                            <a:srgbClr val="09405E"/>
                          </a:solidFill>
                          <a:latin typeface="Cambria Math" charset="0"/>
                        </a:rPr>
                        <m:t>𝒙</m:t>
                      </m:r>
                    </m:oMath>
                  </m:oMathPara>
                </a14:m>
                <a:endParaRPr lang="en-US" altLang="zh-CN"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9418901" y="4713687"/>
                <a:ext cx="2665345" cy="2076594"/>
              </a:xfrm>
              <a:prstGeom prst="rect">
                <a:avLst/>
              </a:prstGeom>
              <a:blipFill rotWithShape="0">
                <a:blip r:embed="rId4"/>
                <a:stretch>
                  <a:fillRect/>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741406" y="4963384"/>
                <a:ext cx="6561220"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09405E"/>
                          </a:solidFill>
                          <a:latin typeface="Cambria Math" charset="0"/>
                        </a:rPr>
                        <m:t>=−</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mr-IN" altLang="zh-CN" sz="2400" i="1">
                                  <a:solidFill>
                                    <a:srgbClr val="09405E"/>
                                  </a:solidFill>
                                  <a:latin typeface="Cambria Math" panose="02040503050406030204" pitchFamily="18"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d>
                                <m:dPr>
                                  <m:ctrlPr>
                                    <a:rPr lang="is-IS" altLang="zh-CN" sz="2400" i="1" dirty="0">
                                      <a:solidFill>
                                        <a:srgbClr val="09405E"/>
                                      </a:solidFill>
                                      <a:latin typeface="Cambria Math" panose="02040503050406030204" pitchFamily="18" charset="0"/>
                                    </a:rPr>
                                  </m:ctrlPr>
                                </m:dPr>
                                <m:e>
                                  <m:r>
                                    <a:rPr lang="en-US" altLang="zh-CN" sz="2400" i="1" dirty="0">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r>
                                <a:rPr kumimoji="1" lang="en-US" altLang="zh-CN" sz="2400" b="0" i="1" smtClean="0">
                                  <a:solidFill>
                                    <a:srgbClr val="09405E"/>
                                  </a:solidFill>
                                  <a:latin typeface="Cambria Math" charset="0"/>
                                  <a:ea typeface="微软雅黑" pitchFamily="34" charset="-122"/>
                                </a:rPr>
                                <m:t>−</m:t>
                              </m:r>
                              <m:r>
                                <a:rPr kumimoji="1" lang="en-US" altLang="zh-CN" sz="2400" i="1">
                                  <a:solidFill>
                                    <a:srgbClr val="09405E"/>
                                  </a:solidFill>
                                  <a:latin typeface="Cambria Math" charset="0"/>
                                  <a:ea typeface="微软雅黑" pitchFamily="34" charset="-122"/>
                                </a:rPr>
                                <m:t>(1−</m:t>
                              </m:r>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rPr>
                                <m:t>)</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e>
                      </m:nary>
                    </m:oMath>
                  </m:oMathPara>
                </a14:m>
                <a:endParaRPr lang="zh-CN" altLang="en-US" sz="2400" dirty="0">
                  <a:solidFill>
                    <a:srgbClr val="09405E"/>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741406" y="4963384"/>
                <a:ext cx="6561220" cy="113082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41406" y="6308435"/>
                <a:ext cx="1942583"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09405E"/>
                          </a:solidFill>
                          <a:latin typeface="Cambria Math" charset="0"/>
                          <a:ea typeface="微软雅黑" pitchFamily="34" charset="-122"/>
                        </a:rPr>
                        <m:t>=</m:t>
                      </m:r>
                      <m:sSup>
                        <m:sSupPr>
                          <m:ctrlPr>
                            <a:rPr kumimoji="1" lang="en-US" altLang="zh-CN" sz="2400" i="1">
                              <a:solidFill>
                                <a:srgbClr val="09405E"/>
                              </a:solidFill>
                              <a:latin typeface="Cambria Math" panose="02040503050406030204" pitchFamily="18" charset="0"/>
                              <a:ea typeface="微软雅黑" pitchFamily="34" charset="-122"/>
                            </a:rPr>
                          </m:ctrlPr>
                        </m:sSupPr>
                        <m:e>
                          <m:r>
                            <a:rPr kumimoji="1" lang="en-US" altLang="zh-CN" sz="2400" b="1" i="1">
                              <a:solidFill>
                                <a:srgbClr val="09405E"/>
                              </a:solidFill>
                              <a:latin typeface="Cambria Math" charset="0"/>
                              <a:ea typeface="微软雅黑" pitchFamily="34" charset="-122"/>
                            </a:rPr>
                            <m:t>𝑿</m:t>
                          </m:r>
                        </m:e>
                        <m:sup>
                          <m:r>
                            <m:rPr>
                              <m:sty m:val="p"/>
                            </m:rPr>
                            <a:rPr kumimoji="1" lang="en-US" altLang="zh-CN" sz="2400" i="0">
                              <a:solidFill>
                                <a:srgbClr val="09405E"/>
                              </a:solidFill>
                              <a:latin typeface="Cambria Math" charset="0"/>
                              <a:ea typeface="微软雅黑" pitchFamily="34" charset="-122"/>
                            </a:rPr>
                            <m:t>T</m:t>
                          </m:r>
                        </m:sup>
                      </m:sSup>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Cambria Math" charset="0"/>
                          <a:cs typeface="Cambria Math" charset="0"/>
                        </a:rPr>
                        <m:t>𝝁</m:t>
                      </m:r>
                      <m:r>
                        <a:rPr kumimoji="1" lang="en-US" altLang="zh-CN" sz="2400" i="1">
                          <a:solidFill>
                            <a:srgbClr val="09405E"/>
                          </a:solidFill>
                          <a:latin typeface="Cambria Math" charset="0"/>
                          <a:ea typeface="Cambria Math" charset="0"/>
                          <a:cs typeface="Cambria Math" charset="0"/>
                        </a:rPr>
                        <m:t>−</m:t>
                      </m:r>
                      <m:r>
                        <a:rPr kumimoji="1" lang="en-US" altLang="zh-CN" sz="2400" b="1" i="1">
                          <a:solidFill>
                            <a:srgbClr val="09405E"/>
                          </a:solidFill>
                          <a:latin typeface="Cambria Math" charset="0"/>
                          <a:ea typeface="Cambria Math" charset="0"/>
                          <a:cs typeface="Cambria Math" charset="0"/>
                        </a:rPr>
                        <m:t>𝒚</m:t>
                      </m:r>
                      <m:r>
                        <a:rPr kumimoji="1" lang="en-US" altLang="zh-CN" sz="2400" i="1">
                          <a:solidFill>
                            <a:srgbClr val="09405E"/>
                          </a:solidFill>
                          <a:latin typeface="Cambria Math" charset="0"/>
                          <a:ea typeface="微软雅黑" pitchFamily="34" charset="-122"/>
                        </a:rPr>
                        <m:t>)</m:t>
                      </m:r>
                    </m:oMath>
                  </m:oMathPara>
                </a14:m>
                <a:endParaRPr lang="zh-CN" altLang="en-US" sz="2400" dirty="0">
                  <a:solidFill>
                    <a:srgbClr val="09405E"/>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741406" y="6308435"/>
                <a:ext cx="1942583" cy="468205"/>
              </a:xfrm>
              <a:prstGeom prst="rect">
                <a:avLst/>
              </a:prstGeom>
              <a:blipFill rotWithShape="0">
                <a:blip r:embed="rId6"/>
                <a:stretch>
                  <a:fillRect r="-629" b="-16883"/>
                </a:stretch>
              </a:blipFill>
            </p:spPr>
            <p:txBody>
              <a:bodyPr/>
              <a:lstStyle/>
              <a:p>
                <a:r>
                  <a:rPr lang="zh-CN" altLang="en-US">
                    <a:noFill/>
                  </a:rPr>
                  <a:t> </a:t>
                </a:r>
              </a:p>
            </p:txBody>
          </p:sp>
        </mc:Fallback>
      </mc:AlternateContent>
      <p:sp>
        <p:nvSpPr>
          <p:cNvPr id="13" name="文本框 12"/>
          <p:cNvSpPr txBox="1"/>
          <p:nvPr/>
        </p:nvSpPr>
        <p:spPr>
          <a:xfrm>
            <a:off x="4908018" y="6280928"/>
            <a:ext cx="2862320"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400" dirty="0">
                <a:solidFill>
                  <a:srgbClr val="C00000"/>
                </a:solidFill>
                <a:latin typeface="微软雅黑" pitchFamily="34" charset="-122"/>
                <a:ea typeface="微软雅黑" pitchFamily="34" charset="-122"/>
              </a:rPr>
              <a:t>形式同线性回归模型</a:t>
            </a:r>
            <a:endParaRPr kumimoji="0" lang="zh-CN" altLang="en-US" sz="2400"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endParaRPr>
          </a:p>
        </p:txBody>
      </p:sp>
      <mc:AlternateContent xmlns:mc="http://schemas.openxmlformats.org/markup-compatibility/2006" xmlns:a14="http://schemas.microsoft.com/office/drawing/2010/main">
        <mc:Choice Requires="a14">
          <p:sp>
            <p:nvSpPr>
              <p:cNvPr id="14" name="矩形 13"/>
              <p:cNvSpPr/>
              <p:nvPr/>
            </p:nvSpPr>
            <p:spPr>
              <a:xfrm>
                <a:off x="1740148" y="1213362"/>
                <a:ext cx="7811434"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𝐽</m:t>
                          </m:r>
                        </m:e>
                        <m:sub>
                          <m:r>
                            <a:rPr lang="en-US" altLang="zh-CN" sz="2400" i="1">
                              <a:solidFill>
                                <a:srgbClr val="09405E"/>
                              </a:solidFill>
                              <a:latin typeface="Cambria Math" charset="0"/>
                            </a:rPr>
                            <m:t>1</m:t>
                          </m:r>
                        </m:sub>
                      </m:sSub>
                      <m:d>
                        <m:dPr>
                          <m:ctrlPr>
                            <a:rPr lang="en-US" altLang="zh-CN" sz="2400" i="1">
                              <a:solidFill>
                                <a:srgbClr val="09405E"/>
                              </a:solidFill>
                              <a:latin typeface="Cambria Math" panose="02040503050406030204" pitchFamily="18" charset="0"/>
                            </a:rPr>
                          </m:ctrlPr>
                        </m:dPr>
                        <m:e>
                          <m:r>
                            <a:rPr kumimoji="1" lang="en-US" altLang="zh-CN" sz="2400" b="1" i="1">
                              <a:solidFill>
                                <a:srgbClr val="09405E"/>
                              </a:solidFill>
                              <a:latin typeface="Cambria Math" charset="0"/>
                              <a:ea typeface="Cambria Math" charset="0"/>
                              <a:cs typeface="Cambria Math" charset="0"/>
                            </a:rPr>
                            <m:t>𝒘</m:t>
                          </m:r>
                        </m:e>
                      </m:d>
                      <m:r>
                        <a:rPr kumimoji="1" lang="en-US" altLang="zh-CN" sz="2400" i="1">
                          <a:solidFill>
                            <a:srgbClr val="09405E"/>
                          </a:solidFill>
                          <a:latin typeface="Cambria Math" charset="0"/>
                          <a:ea typeface="Cambria Math" charset="0"/>
                          <a:cs typeface="Cambria Math" charset="0"/>
                        </a:rPr>
                        <m:t>=</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mr-IN" altLang="zh-CN" sz="2400" i="1">
                                  <a:solidFill>
                                    <a:srgbClr val="09405E"/>
                                  </a:solidFill>
                                  <a:latin typeface="Cambria Math" panose="02040503050406030204" pitchFamily="18" charset="0"/>
                                </a:rPr>
                              </m:ctrlPr>
                            </m:dPr>
                            <m:e>
                              <m:r>
                                <a:rPr lang="en-US" altLang="zh-CN" sz="2400" i="1">
                                  <a:solidFill>
                                    <a:srgbClr val="09405E"/>
                                  </a:solidFill>
                                  <a:latin typeface="Cambria Math" charset="0"/>
                                </a:rPr>
                                <m:t>−</m:t>
                              </m:r>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func>
                                <m:funcPr>
                                  <m:ctrlPr>
                                    <a:rPr kumimoji="1" lang="en-US" altLang="zh-CN" sz="2400" i="1">
                                      <a:solidFill>
                                        <a:srgbClr val="09405E"/>
                                      </a:solidFill>
                                      <a:latin typeface="Cambria Math" panose="02040503050406030204" pitchFamily="18" charset="0"/>
                                      <a:ea typeface="微软雅黑" pitchFamily="34" charset="-122"/>
                                    </a:rPr>
                                  </m:ctrlPr>
                                </m:funcPr>
                                <m:fName>
                                  <m:r>
                                    <m:rPr>
                                      <m:sty m:val="p"/>
                                    </m:rPr>
                                    <a:rPr kumimoji="1" lang="en-US" altLang="zh-CN" sz="2400">
                                      <a:solidFill>
                                        <a:srgbClr val="09405E"/>
                                      </a:solidFill>
                                      <a:latin typeface="Cambria Math" charset="0"/>
                                      <a:ea typeface="微软雅黑" pitchFamily="34" charset="-122"/>
                                    </a:rPr>
                                    <m:t>ln</m:t>
                                  </m:r>
                                </m:fName>
                                <m:e>
                                  <m:d>
                                    <m:dPr>
                                      <m:ctrlPr>
                                        <a:rPr lang="mr-IN" altLang="zh-CN" sz="2400" i="1">
                                          <a:solidFill>
                                            <a:srgbClr val="09405E"/>
                                          </a:solidFill>
                                          <a:latin typeface="Cambria Math" panose="02040503050406030204" pitchFamily="18" charset="0"/>
                                        </a:rPr>
                                      </m:ctrlPr>
                                    </m:dPr>
                                    <m:e>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e>
                              </m:func>
                              <m:r>
                                <a:rPr kumimoji="1" lang="en-US" altLang="zh-CN" sz="2400" i="1">
                                  <a:solidFill>
                                    <a:srgbClr val="09405E"/>
                                  </a:solidFill>
                                  <a:latin typeface="Cambria Math" charset="0"/>
                                  <a:ea typeface="微软雅黑" pitchFamily="34" charset="-122"/>
                                </a:rPr>
                                <m:t>−(1−</m:t>
                              </m:r>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i="1">
                                      <a:solidFill>
                                        <a:srgbClr val="09405E"/>
                                      </a:solidFill>
                                      <a:latin typeface="Cambria Math" charset="0"/>
                                      <a:ea typeface="微软雅黑" pitchFamily="34" charset="-122"/>
                                    </a:rPr>
                                    <m:t>𝑦</m:t>
                                  </m:r>
                                </m:e>
                                <m:sub>
                                  <m:r>
                                    <a:rPr kumimoji="1" lang="en-US" altLang="zh-CN" sz="2400" i="1">
                                      <a:solidFill>
                                        <a:srgbClr val="09405E"/>
                                      </a:solidFill>
                                      <a:latin typeface="Cambria Math" charset="0"/>
                                      <a:ea typeface="微软雅黑" pitchFamily="34" charset="-122"/>
                                    </a:rPr>
                                    <m:t>𝑖</m:t>
                                  </m:r>
                                </m:sub>
                              </m:sSub>
                              <m:r>
                                <a:rPr lang="en-US" altLang="zh-CN" sz="2400" i="1">
                                  <a:solidFill>
                                    <a:srgbClr val="09405E"/>
                                  </a:solidFill>
                                  <a:latin typeface="Cambria Math" charset="0"/>
                                </a:rPr>
                                <m:t>)</m:t>
                              </m:r>
                              <m:func>
                                <m:funcPr>
                                  <m:ctrlPr>
                                    <a:rPr kumimoji="1" lang="en-US" altLang="zh-CN" sz="2400" i="1">
                                      <a:solidFill>
                                        <a:srgbClr val="09405E"/>
                                      </a:solidFill>
                                      <a:latin typeface="Cambria Math" panose="02040503050406030204" pitchFamily="18" charset="0"/>
                                      <a:ea typeface="微软雅黑" pitchFamily="34" charset="-122"/>
                                    </a:rPr>
                                  </m:ctrlPr>
                                </m:funcPr>
                                <m:fName>
                                  <m:r>
                                    <m:rPr>
                                      <m:sty m:val="p"/>
                                    </m:rPr>
                                    <a:rPr kumimoji="1" lang="en-US" altLang="zh-CN" sz="2400">
                                      <a:solidFill>
                                        <a:srgbClr val="09405E"/>
                                      </a:solidFill>
                                      <a:latin typeface="Cambria Math" charset="0"/>
                                      <a:ea typeface="微软雅黑" pitchFamily="34" charset="-122"/>
                                    </a:rPr>
                                    <m:t>ln</m:t>
                                  </m:r>
                                </m:fName>
                                <m:e>
                                  <m:d>
                                    <m:dPr>
                                      <m:ctrlPr>
                                        <a:rPr lang="mr-IN" altLang="zh-CN" sz="2400" i="1">
                                          <a:solidFill>
                                            <a:srgbClr val="09405E"/>
                                          </a:solidFill>
                                          <a:latin typeface="Cambria Math" panose="02040503050406030204" pitchFamily="18" charset="0"/>
                                        </a:rPr>
                                      </m:ctrlPr>
                                    </m:dPr>
                                    <m:e>
                                      <m:r>
                                        <a:rPr lang="en-US" altLang="zh-CN" sz="2400" i="1">
                                          <a:solidFill>
                                            <a:srgbClr val="09405E"/>
                                          </a:solidFill>
                                          <a:latin typeface="Cambria Math" charset="0"/>
                                        </a:rPr>
                                        <m:t>1−</m:t>
                                      </m:r>
                                      <m:r>
                                        <a:rPr kumimoji="1" lang="en-US" altLang="zh-CN" sz="2400" i="1">
                                          <a:solidFill>
                                            <a:srgbClr val="09405E"/>
                                          </a:solidFill>
                                          <a:latin typeface="Cambria Math" charset="0"/>
                                          <a:ea typeface="Cambria Math" charset="0"/>
                                          <a:cs typeface="Cambria Math" charset="0"/>
                                        </a:rPr>
                                        <m:t>𝜇</m:t>
                                      </m:r>
                                      <m:d>
                                        <m:dPr>
                                          <m:ctrlPr>
                                            <a:rPr kumimoji="1" lang="en-U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a:solidFill>
                                                    <a:srgbClr val="09405E"/>
                                                  </a:solidFill>
                                                  <a:latin typeface="Cambria Math" panose="02040503050406030204" pitchFamily="18" charset="0"/>
                                                  <a:ea typeface="微软雅黑" pitchFamily="34" charset="-122"/>
                                                </a:rPr>
                                              </m:ctrlPr>
                                            </m:sSubPr>
                                            <m:e>
                                              <m:r>
                                                <a:rPr kumimoji="1" lang="en-US" altLang="zh-CN" sz="2400" b="1" i="1">
                                                  <a:solidFill>
                                                    <a:srgbClr val="09405E"/>
                                                  </a:solidFill>
                                                  <a:latin typeface="Cambria Math" charset="0"/>
                                                  <a:ea typeface="微软雅黑" pitchFamily="34" charset="-122"/>
                                                </a:rPr>
                                                <m:t>𝒙</m:t>
                                              </m:r>
                                            </m:e>
                                            <m:sub>
                                              <m:r>
                                                <a:rPr kumimoji="1" lang="en-US" altLang="zh-CN" sz="2400" i="1">
                                                  <a:solidFill>
                                                    <a:srgbClr val="09405E"/>
                                                  </a:solidFill>
                                                  <a:latin typeface="Cambria Math" charset="0"/>
                                                  <a:ea typeface="微软雅黑" pitchFamily="34" charset="-122"/>
                                                </a:rPr>
                                                <m:t>𝑖</m:t>
                                              </m:r>
                                            </m:sub>
                                          </m:sSub>
                                          <m:r>
                                            <a:rPr kumimoji="1" lang="en-US" altLang="zh-CN" sz="2400" i="1">
                                              <a:solidFill>
                                                <a:srgbClr val="09405E"/>
                                              </a:solidFill>
                                              <a:latin typeface="Cambria Math" charset="0"/>
                                              <a:ea typeface="微软雅黑" pitchFamily="34" charset="-122"/>
                                            </a:rPr>
                                            <m:t>,</m:t>
                                          </m:r>
                                          <m:r>
                                            <a:rPr kumimoji="1" lang="en-US" altLang="zh-CN" sz="2400" b="1" i="1">
                                              <a:solidFill>
                                                <a:srgbClr val="09405E"/>
                                              </a:solidFill>
                                              <a:latin typeface="Cambria Math" charset="0"/>
                                              <a:ea typeface="微软雅黑" pitchFamily="34" charset="-122"/>
                                            </a:rPr>
                                            <m:t>𝒘</m:t>
                                          </m:r>
                                        </m:e>
                                      </m:d>
                                    </m:e>
                                  </m:d>
                                </m:e>
                              </m:func>
                            </m:e>
                          </m:d>
                        </m:e>
                      </m:nary>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1740148" y="1213362"/>
                <a:ext cx="7811434" cy="1130822"/>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7896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434340"/>
            <a:ext cx="5653805"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对数几率回归</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对数几率回归的损失函数</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对数几率回归的优化求解</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多类分类任务的对数几率回归</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分类任务中的样本不均衡问题</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分类模型的评价指标</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对数几率回归案例分析</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3314409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kumimoji="1" lang="zh-CN" altLang="en-US" dirty="0"/>
                  <a:t>损失函数和的梯度为</a:t>
                </a:r>
                <a:r>
                  <a:rPr kumimoji="1" lang="zh-CN" altLang="en-US" sz="2000" dirty="0"/>
                  <a:t>（为书写简单，省略下标</a:t>
                </a:r>
                <a:r>
                  <a:rPr kumimoji="1" lang="en-US" altLang="zh-CN" sz="2000" dirty="0"/>
                  <a:t>1</a:t>
                </a:r>
                <a:r>
                  <a:rPr kumimoji="1" lang="zh-CN" altLang="en-US" sz="2000" dirty="0"/>
                  <a:t>）</a:t>
                </a:r>
                <a:r>
                  <a:rPr kumimoji="1" lang="zh-CN" altLang="en-US" dirty="0"/>
                  <a:t>：</a:t>
                </a:r>
                <a14:m>
                  <m:oMath xmlns:m="http://schemas.openxmlformats.org/officeDocument/2006/math">
                    <m:r>
                      <a:rPr lang="en-US" altLang="zh-CN" i="1">
                        <a:latin typeface="Cambria Math" charset="0"/>
                      </a:rPr>
                      <m:t>𝑔</m:t>
                    </m:r>
                    <m:d>
                      <m:dPr>
                        <m:ctrlPr>
                          <a:rPr lang="en-US" altLang="zh-CN" i="1">
                            <a:latin typeface="Cambria Math" panose="02040503050406030204" pitchFamily="18" charset="0"/>
                          </a:rPr>
                        </m:ctrlPr>
                      </m:dPr>
                      <m:e>
                        <m:r>
                          <a:rPr kumimoji="1" lang="en-US" altLang="zh-CN" b="1" i="1">
                            <a:latin typeface="Cambria Math" charset="0"/>
                            <a:ea typeface="Cambria Math" charset="0"/>
                            <a:cs typeface="Cambria Math" charset="0"/>
                          </a:rPr>
                          <m:t>𝒘</m:t>
                        </m:r>
                      </m:e>
                    </m:d>
                    <m:r>
                      <a:rPr kumimoji="1" lang="en-US" altLang="zh-CN" i="1">
                        <a:latin typeface="Cambria Math" charset="0"/>
                        <a:ea typeface="Cambria Math" charset="0"/>
                        <a:cs typeface="Cambria Math" charset="0"/>
                      </a:rPr>
                      <m:t>=</m:t>
                    </m:r>
                    <m:sSup>
                      <m:sSupPr>
                        <m:ctrlPr>
                          <a:rPr kumimoji="1" lang="en-US" altLang="zh-CN" i="1">
                            <a:latin typeface="Cambria Math" panose="02040503050406030204" pitchFamily="18" charset="0"/>
                            <a:ea typeface="微软雅黑" pitchFamily="34" charset="-122"/>
                          </a:rPr>
                        </m:ctrlPr>
                      </m:sSupPr>
                      <m:e>
                        <m:r>
                          <a:rPr kumimoji="1" lang="en-US" altLang="zh-CN" b="1" i="1">
                            <a:latin typeface="Cambria Math" charset="0"/>
                            <a:ea typeface="微软雅黑" pitchFamily="34" charset="-122"/>
                          </a:rPr>
                          <m:t>𝑿</m:t>
                        </m:r>
                      </m:e>
                      <m:sup>
                        <m:r>
                          <m:rPr>
                            <m:sty m:val="p"/>
                          </m:rPr>
                          <a:rPr kumimoji="1" lang="en-US" altLang="zh-CN">
                            <a:latin typeface="Cambria Math" charset="0"/>
                            <a:ea typeface="微软雅黑" pitchFamily="34" charset="-122"/>
                          </a:rPr>
                          <m:t>T</m:t>
                        </m:r>
                      </m:sup>
                    </m:sSup>
                    <m:r>
                      <a:rPr kumimoji="1" lang="en-US" altLang="zh-CN" i="1">
                        <a:latin typeface="Cambria Math" charset="0"/>
                        <a:ea typeface="微软雅黑" pitchFamily="34" charset="-122"/>
                      </a:rPr>
                      <m:t>(</m:t>
                    </m:r>
                    <m:r>
                      <a:rPr kumimoji="1" lang="en-US" altLang="zh-CN" b="1" i="1">
                        <a:latin typeface="Cambria Math" charset="0"/>
                        <a:ea typeface="Cambria Math" charset="0"/>
                        <a:cs typeface="Cambria Math" charset="0"/>
                      </a:rPr>
                      <m:t>𝝁</m:t>
                    </m:r>
                    <m:r>
                      <a:rPr kumimoji="1" lang="en-US" altLang="zh-CN" i="1">
                        <a:latin typeface="Cambria Math" charset="0"/>
                        <a:ea typeface="Cambria Math" charset="0"/>
                        <a:cs typeface="Cambria Math" charset="0"/>
                      </a:rPr>
                      <m:t>−</m:t>
                    </m:r>
                    <m:r>
                      <a:rPr kumimoji="1" lang="en-US" altLang="zh-CN" b="1" i="1">
                        <a:latin typeface="Cambria Math" charset="0"/>
                        <a:ea typeface="Cambria Math" charset="0"/>
                        <a:cs typeface="Cambria Math" charset="0"/>
                      </a:rPr>
                      <m:t>𝒚</m:t>
                    </m:r>
                    <m:r>
                      <a:rPr kumimoji="1" lang="en-US" altLang="zh-CN" i="1">
                        <a:latin typeface="Cambria Math" charset="0"/>
                        <a:ea typeface="微软雅黑" pitchFamily="34" charset="-122"/>
                      </a:rPr>
                      <m:t>)</m:t>
                    </m:r>
                  </m:oMath>
                </a14:m>
                <a:endParaRPr kumimoji="1" lang="en-US" altLang="zh-CN" dirty="0"/>
              </a:p>
              <a:p>
                <a:r>
                  <a:rPr kumimoji="1" lang="zh-CN" altLang="en-US" dirty="0"/>
                  <a:t>则</a:t>
                </a:r>
                <a:r>
                  <a:rPr kumimoji="1" lang="en-US" altLang="zh-CN" dirty="0"/>
                  <a:t>Hessian</a:t>
                </a:r>
                <a:r>
                  <a:rPr kumimoji="1" lang="zh-CN" altLang="en-US" dirty="0"/>
                  <a:t>矩阵为：</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14:m>
                  <m:oMath xmlns:m="http://schemas.openxmlformats.org/officeDocument/2006/math">
                    <m:r>
                      <a:rPr lang="en-US" altLang="zh-CN" b="1" i="1">
                        <a:latin typeface="Cambria Math" charset="0"/>
                      </a:rPr>
                      <m:t>𝑯</m:t>
                    </m:r>
                    <m:d>
                      <m:dPr>
                        <m:ctrlPr>
                          <a:rPr lang="en-US" altLang="zh-CN" i="1">
                            <a:latin typeface="Cambria Math" panose="02040503050406030204" pitchFamily="18" charset="0"/>
                          </a:rPr>
                        </m:ctrlPr>
                      </m:dPr>
                      <m:e>
                        <m:r>
                          <a:rPr kumimoji="1" lang="en-US" altLang="zh-CN" b="1" i="1">
                            <a:latin typeface="Cambria Math" charset="0"/>
                            <a:ea typeface="Cambria Math" charset="0"/>
                            <a:cs typeface="Cambria Math" charset="0"/>
                          </a:rPr>
                          <m:t>𝒘</m:t>
                        </m:r>
                      </m:e>
                    </m:d>
                  </m:oMath>
                </a14:m>
                <a:r>
                  <a:rPr kumimoji="1" lang="zh-CN" altLang="en-US" dirty="0"/>
                  <a:t>为正定矩阵，梯度下降能找到全局最小值。</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163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Hessian</a:t>
            </a:r>
            <a:r>
              <a:rPr kumimoji="1" lang="zh-CN" altLang="en-US" dirty="0"/>
              <a:t>矩阵</a:t>
            </a:r>
          </a:p>
        </p:txBody>
      </p:sp>
      <mc:AlternateContent xmlns:mc="http://schemas.openxmlformats.org/markup-compatibility/2006" xmlns:a14="http://schemas.microsoft.com/office/drawing/2010/main">
        <mc:Choice Requires="a14">
          <p:sp>
            <p:nvSpPr>
              <p:cNvPr id="4" name="矩形 3"/>
              <p:cNvSpPr/>
              <p:nvPr/>
            </p:nvSpPr>
            <p:spPr>
              <a:xfrm>
                <a:off x="874617" y="2473819"/>
                <a:ext cx="6896888" cy="981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9405E"/>
                          </a:solidFill>
                          <a:latin typeface="Cambria Math" charset="0"/>
                        </a:rPr>
                        <m:t>𝑯</m:t>
                      </m:r>
                      <m:d>
                        <m:dPr>
                          <m:ctrlPr>
                            <a:rPr lang="en-US" altLang="zh-CN" sz="2800" i="1">
                              <a:solidFill>
                                <a:srgbClr val="09405E"/>
                              </a:solidFill>
                              <a:latin typeface="Cambria Math" panose="02040503050406030204" pitchFamily="18" charset="0"/>
                            </a:rPr>
                          </m:ctrlPr>
                        </m:dPr>
                        <m:e>
                          <m:r>
                            <a:rPr kumimoji="1" lang="en-US" altLang="zh-CN" sz="2800" b="1" i="1">
                              <a:solidFill>
                                <a:srgbClr val="09405E"/>
                              </a:solidFill>
                              <a:latin typeface="Cambria Math" charset="0"/>
                              <a:ea typeface="Cambria Math" charset="0"/>
                              <a:cs typeface="Cambria Math" charset="0"/>
                            </a:rPr>
                            <m:t>𝒘</m:t>
                          </m:r>
                        </m:e>
                      </m:d>
                      <m:r>
                        <a:rPr lang="en-US" altLang="zh-CN" sz="2800" i="1">
                          <a:solidFill>
                            <a:srgbClr val="09405E"/>
                          </a:solidFill>
                          <a:latin typeface="Cambria Math" charset="0"/>
                        </a:rPr>
                        <m:t>=</m:t>
                      </m:r>
                      <m:f>
                        <m:fPr>
                          <m:ctrlPr>
                            <a:rPr lang="mr-IN" altLang="zh-CN" sz="2800" i="1" smtClean="0">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rPr>
                            <m:t>𝑔</m:t>
                          </m:r>
                          <m:d>
                            <m:dPr>
                              <m:ctrlPr>
                                <a:rPr lang="en-US" altLang="zh-CN" sz="2800" i="1">
                                  <a:solidFill>
                                    <a:srgbClr val="09405E"/>
                                  </a:solidFill>
                                  <a:latin typeface="Cambria Math" panose="02040503050406030204" pitchFamily="18" charset="0"/>
                                </a:rPr>
                              </m:ctrlPr>
                            </m:dPr>
                            <m:e>
                              <m:r>
                                <a:rPr kumimoji="1" lang="en-US" altLang="zh-CN" sz="2800" b="1" i="1">
                                  <a:solidFill>
                                    <a:srgbClr val="09405E"/>
                                  </a:solidFill>
                                  <a:latin typeface="Cambria Math" charset="0"/>
                                  <a:ea typeface="Cambria Math" charset="0"/>
                                  <a:cs typeface="Cambria Math" charset="0"/>
                                </a:rPr>
                                <m:t>𝒘</m:t>
                              </m:r>
                            </m:e>
                          </m:d>
                        </m:num>
                        <m:den>
                          <m:r>
                            <a:rPr lang="mr-IN" altLang="zh-CN" sz="2800" i="1" smtClean="0">
                              <a:solidFill>
                                <a:srgbClr val="09405E"/>
                              </a:solidFill>
                              <a:latin typeface="Cambria Math" charset="0"/>
                            </a:rPr>
                            <m:t>𝜕</m:t>
                          </m:r>
                          <m:sSup>
                            <m:sSupPr>
                              <m:ctrlPr>
                                <a:rPr lang="zh-CN" altLang="en-US" sz="2800" i="1">
                                  <a:solidFill>
                                    <a:srgbClr val="09405E"/>
                                  </a:solidFill>
                                  <a:latin typeface="Cambria Math" panose="02040503050406030204" pitchFamily="18" charset="0"/>
                                </a:rPr>
                              </m:ctrlPr>
                            </m:sSupPr>
                            <m:e>
                              <m:r>
                                <a:rPr kumimoji="1" lang="en-US" altLang="zh-CN" sz="2800" b="1" i="1">
                                  <a:solidFill>
                                    <a:srgbClr val="09405E"/>
                                  </a:solidFill>
                                  <a:latin typeface="Cambria Math" charset="0"/>
                                  <a:ea typeface="Cambria Math" charset="0"/>
                                  <a:cs typeface="Cambria Math" charset="0"/>
                                </a:rPr>
                                <m:t>𝒘</m:t>
                              </m:r>
                            </m:e>
                            <m:sup>
                              <m:r>
                                <m:rPr>
                                  <m:sty m:val="p"/>
                                </m:rPr>
                                <a:rPr lang="zh-CN" altLang="en-US" sz="2800">
                                  <a:solidFill>
                                    <a:srgbClr val="09405E"/>
                                  </a:solidFill>
                                  <a:latin typeface="Cambria Math" charset="0"/>
                                </a:rPr>
                                <m:t>T</m:t>
                              </m:r>
                            </m:sup>
                          </m:sSup>
                        </m:den>
                      </m:f>
                      <m:r>
                        <a:rPr lang="en-US" altLang="zh-CN" sz="2800" i="1">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r>
                            <a:rPr lang="mr-IN" altLang="zh-CN" sz="2800" b="0" i="1" smtClean="0">
                              <a:solidFill>
                                <a:srgbClr val="09405E"/>
                              </a:solidFill>
                              <a:latin typeface="Cambria Math" charset="0"/>
                              <a:ea typeface="Cambria Math" charset="0"/>
                              <a:cs typeface="Cambria Math" charset="0"/>
                            </a:rPr>
                            <m:t>𝜕</m:t>
                          </m:r>
                          <m:d>
                            <m:dPr>
                              <m:ctrlPr>
                                <a:rPr lang="is-IS" altLang="zh-CN" sz="2800" b="0" i="1" smtClean="0">
                                  <a:solidFill>
                                    <a:srgbClr val="09405E"/>
                                  </a:solidFill>
                                  <a:latin typeface="Cambria Math" panose="02040503050406030204" pitchFamily="18" charset="0"/>
                                  <a:ea typeface="Cambria Math" charset="0"/>
                                  <a:cs typeface="Cambria Math" charset="0"/>
                                </a:rPr>
                              </m:ctrlPr>
                            </m:dPr>
                            <m:e>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mr-IN" altLang="zh-CN" sz="2800" i="1">
                                          <a:solidFill>
                                            <a:srgbClr val="09405E"/>
                                          </a:solidFill>
                                          <a:latin typeface="Cambria Math" panose="02040503050406030204" pitchFamily="18" charset="0"/>
                                        </a:rPr>
                                      </m:ctrlPr>
                                    </m:dPr>
                                    <m:e>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微软雅黑" pitchFamily="34" charset="-122"/>
                                            </a:rPr>
                                            <m:t>𝒘</m:t>
                                          </m:r>
                                        </m:e>
                                      </m:d>
                                      <m:r>
                                        <a:rPr kumimoji="1" lang="en-US" altLang="zh-CN" sz="2800" b="1" i="1">
                                          <a:solidFill>
                                            <a:srgbClr val="09405E"/>
                                          </a:solidFill>
                                          <a:latin typeface="Cambria Math" charset="0"/>
                                          <a:ea typeface="微软雅黑" pitchFamily="34" charset="-122"/>
                                        </a:rPr>
                                        <m:t>−</m:t>
                                      </m:r>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i="1">
                                              <a:solidFill>
                                                <a:srgbClr val="09405E"/>
                                              </a:solidFill>
                                              <a:latin typeface="Cambria Math" charset="0"/>
                                              <a:ea typeface="微软雅黑" pitchFamily="34" charset="-122"/>
                                            </a:rPr>
                                            <m:t>𝑦</m:t>
                                          </m:r>
                                        </m:e>
                                        <m:sub>
                                          <m:r>
                                            <a:rPr kumimoji="1" lang="en-US" altLang="zh-CN" sz="2800" i="1">
                                              <a:solidFill>
                                                <a:srgbClr val="09405E"/>
                                              </a:solidFill>
                                              <a:latin typeface="Cambria Math" charset="0"/>
                                              <a:ea typeface="微软雅黑" pitchFamily="34" charset="-122"/>
                                            </a:rPr>
                                            <m:t>𝑖</m:t>
                                          </m:r>
                                        </m:sub>
                                      </m:sSub>
                                    </m:e>
                                  </m:d>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e>
                              </m:nary>
                            </m:e>
                          </m:d>
                        </m:num>
                        <m:den>
                          <m:r>
                            <a:rPr lang="mr-IN" altLang="zh-CN" sz="2800" i="1">
                              <a:solidFill>
                                <a:srgbClr val="09405E"/>
                              </a:solidFill>
                              <a:latin typeface="Cambria Math" charset="0"/>
                            </a:rPr>
                            <m:t>𝜕</m:t>
                          </m:r>
                          <m:sSup>
                            <m:sSupPr>
                              <m:ctrlPr>
                                <a:rPr lang="zh-CN" altLang="en-US" sz="2800" i="1">
                                  <a:solidFill>
                                    <a:srgbClr val="09405E"/>
                                  </a:solidFill>
                                  <a:latin typeface="Cambria Math" panose="02040503050406030204" pitchFamily="18" charset="0"/>
                                </a:rPr>
                              </m:ctrlPr>
                            </m:sSupPr>
                            <m:e>
                              <m:r>
                                <a:rPr kumimoji="1" lang="en-US" altLang="zh-CN" sz="2800" b="1" i="1">
                                  <a:solidFill>
                                    <a:srgbClr val="09405E"/>
                                  </a:solidFill>
                                  <a:latin typeface="Cambria Math" charset="0"/>
                                  <a:ea typeface="Cambria Math" charset="0"/>
                                  <a:cs typeface="Cambria Math" charset="0"/>
                                </a:rPr>
                                <m:t>𝒘</m:t>
                              </m:r>
                            </m:e>
                            <m:sup>
                              <m:r>
                                <m:rPr>
                                  <m:sty m:val="p"/>
                                </m:rPr>
                                <a:rPr lang="zh-CN" altLang="en-US" sz="2800">
                                  <a:solidFill>
                                    <a:srgbClr val="09405E"/>
                                  </a:solidFill>
                                  <a:latin typeface="Cambria Math" charset="0"/>
                                </a:rPr>
                                <m:t>T</m:t>
                              </m:r>
                            </m:sup>
                          </m:sSup>
                        </m:den>
                      </m:f>
                    </m:oMath>
                  </m:oMathPara>
                </a14:m>
                <a:endParaRPr kumimoji="1" lang="en-US" altLang="zh-CN" sz="2800" b="1" i="1" dirty="0">
                  <a:solidFill>
                    <a:srgbClr val="09405E"/>
                  </a:solidFill>
                  <a:latin typeface="Cambria Math" charset="0"/>
                  <a:ea typeface="Cambria Math" charset="0"/>
                  <a:cs typeface="Cambria Math"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874617" y="2473819"/>
                <a:ext cx="6896888" cy="981551"/>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8760253" y="3195972"/>
                <a:ext cx="1465273" cy="7260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borderBox>
                        <m:borderBoxPr>
                          <m:ctrlPr>
                            <a:rPr kumimoji="0" lang="mr-IN" altLang="zh-CN"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borderBoxPr>
                        <m:e>
                          <m:f>
                            <m:fPr>
                              <m:ctrlPr>
                                <a:rPr lang="mr-IN" altLang="zh-CN" i="1">
                                  <a:solidFill>
                                    <a:srgbClr val="09405E"/>
                                  </a:solidFill>
                                  <a:latin typeface="Cambria Math" panose="02040503050406030204" pitchFamily="18" charset="0"/>
                                </a:rPr>
                              </m:ctrlPr>
                            </m:fPr>
                            <m:num>
                              <m:r>
                                <a:rPr lang="mr-IN" altLang="zh-CN" i="1">
                                  <a:solidFill>
                                    <a:srgbClr val="09405E"/>
                                  </a:solidFill>
                                  <a:latin typeface="Cambria Math" charset="0"/>
                                </a:rPr>
                                <m:t>𝜕</m:t>
                              </m:r>
                              <m:r>
                                <a:rPr kumimoji="1" lang="en-US" altLang="zh-CN" i="1">
                                  <a:solidFill>
                                    <a:srgbClr val="09405E"/>
                                  </a:solidFill>
                                  <a:latin typeface="Cambria Math" charset="0"/>
                                  <a:ea typeface="Cambria Math" charset="0"/>
                                  <a:cs typeface="Cambria Math" charset="0"/>
                                </a:rPr>
                                <m:t>(</m:t>
                              </m:r>
                              <m:sSup>
                                <m:sSupPr>
                                  <m:ctrlPr>
                                    <a:rPr kumimoji="1" lang="en-US" altLang="zh-CN" i="1">
                                      <a:solidFill>
                                        <a:srgbClr val="09405E"/>
                                      </a:solidFill>
                                      <a:latin typeface="Cambria Math" panose="02040503050406030204" pitchFamily="18"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𝒂</m:t>
                                  </m:r>
                                </m:e>
                                <m:sup>
                                  <m:r>
                                    <a:rPr kumimoji="1" lang="en-US" altLang="zh-CN" i="1">
                                      <a:solidFill>
                                        <a:srgbClr val="09405E"/>
                                      </a:solidFill>
                                      <a:latin typeface="Cambria Math" charset="0"/>
                                      <a:ea typeface="Cambria Math" charset="0"/>
                                      <a:cs typeface="Cambria Math" charset="0"/>
                                    </a:rPr>
                                    <m:t>𝑇</m:t>
                                  </m:r>
                                </m:sup>
                              </m:sSup>
                              <m:r>
                                <a:rPr kumimoji="1" lang="en-US" altLang="zh-CN" b="1" i="1">
                                  <a:solidFill>
                                    <a:srgbClr val="09405E"/>
                                  </a:solidFill>
                                  <a:latin typeface="Cambria Math" charset="0"/>
                                  <a:ea typeface="Cambria Math" charset="0"/>
                                  <a:cs typeface="Cambria Math" charset="0"/>
                                </a:rPr>
                                <m:t>𝒚</m:t>
                              </m:r>
                              <m:r>
                                <a:rPr kumimoji="1" lang="en-US" altLang="zh-CN" i="1">
                                  <a:solidFill>
                                    <a:srgbClr val="09405E"/>
                                  </a:solidFill>
                                  <a:latin typeface="Cambria Math" charset="0"/>
                                  <a:ea typeface="Cambria Math" charset="0"/>
                                  <a:cs typeface="Cambria Math" charset="0"/>
                                </a:rPr>
                                <m:t>)</m:t>
                              </m:r>
                            </m:num>
                            <m:den>
                              <m:r>
                                <a:rPr lang="mr-IN" altLang="zh-CN" i="1">
                                  <a:solidFill>
                                    <a:srgbClr val="09405E"/>
                                  </a:solidFill>
                                  <a:latin typeface="Cambria Math" charset="0"/>
                                </a:rPr>
                                <m:t>𝜕</m:t>
                              </m:r>
                              <m:r>
                                <a:rPr kumimoji="1" lang="en-US" altLang="zh-CN" b="1" i="1">
                                  <a:solidFill>
                                    <a:srgbClr val="09405E"/>
                                  </a:solidFill>
                                  <a:latin typeface="Cambria Math" charset="0"/>
                                  <a:ea typeface="Cambria Math" charset="0"/>
                                  <a:cs typeface="Cambria Math" charset="0"/>
                                </a:rPr>
                                <m:t>𝒚</m:t>
                              </m:r>
                            </m:den>
                          </m:f>
                          <m:r>
                            <a:rPr kumimoji="1" lang="en-US" altLang="zh-CN" b="1" i="1">
                              <a:solidFill>
                                <a:srgbClr val="09405E"/>
                              </a:solidFill>
                              <a:latin typeface="Cambria Math" charset="0"/>
                              <a:ea typeface="Cambria Math" charset="0"/>
                              <a:cs typeface="Cambria Math" charset="0"/>
                            </a:rPr>
                            <m:t>=</m:t>
                          </m:r>
                          <m:sSup>
                            <m:sSupPr>
                              <m:ctrlPr>
                                <a:rPr kumimoji="1" lang="en-US" altLang="zh-CN" i="1">
                                  <a:solidFill>
                                    <a:srgbClr val="09405E"/>
                                  </a:solidFill>
                                  <a:latin typeface="Cambria Math" panose="02040503050406030204" pitchFamily="18"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𝒂</m:t>
                              </m:r>
                            </m:e>
                            <m:sup>
                              <m:r>
                                <m:rPr>
                                  <m:sty m:val="p"/>
                                </m:rPr>
                                <a:rPr kumimoji="1" lang="en-US" altLang="zh-CN" i="0">
                                  <a:solidFill>
                                    <a:srgbClr val="09405E"/>
                                  </a:solidFill>
                                  <a:latin typeface="Cambria Math" charset="0"/>
                                  <a:ea typeface="Cambria Math" charset="0"/>
                                  <a:cs typeface="Cambria Math" charset="0"/>
                                </a:rPr>
                                <m:t>T</m:t>
                              </m:r>
                            </m:sup>
                          </m:sSup>
                        </m:e>
                      </m:borderBox>
                    </m:oMath>
                  </m:oMathPara>
                </a14:m>
                <a:endParaRPr kumimoji="0" lang="zh-CN" altLang="en-US"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760253" y="3195972"/>
                <a:ext cx="1465273" cy="726096"/>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760253" y="4079571"/>
                <a:ext cx="2720680" cy="660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borderBox>
                        <m:borderBoxPr>
                          <m:ctrlPr>
                            <a:rPr kumimoji="0" lang="mr-IN" altLang="zh-CN"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borderBoxPr>
                        <m:e>
                          <m:f>
                            <m:fPr>
                              <m:ctrlPr>
                                <a:rPr lang="mr-IN" altLang="zh-CN" i="1">
                                  <a:solidFill>
                                    <a:srgbClr val="09405E"/>
                                  </a:solidFill>
                                  <a:latin typeface="Cambria Math" panose="02040503050406030204" pitchFamily="18" charset="0"/>
                                </a:rPr>
                              </m:ctrlPr>
                            </m:fPr>
                            <m:num>
                              <m:r>
                                <a:rPr lang="mr-IN" altLang="zh-CN" i="1">
                                  <a:solidFill>
                                    <a:srgbClr val="09405E"/>
                                  </a:solidFill>
                                  <a:latin typeface="Cambria Math" charset="0"/>
                                </a:rPr>
                                <m:t>𝜕</m:t>
                              </m:r>
                              <m:r>
                                <a:rPr kumimoji="1" lang="en-US" altLang="zh-CN" i="1">
                                  <a:solidFill>
                                    <a:srgbClr val="09405E"/>
                                  </a:solidFill>
                                  <a:latin typeface="Cambria Math" charset="0"/>
                                  <a:ea typeface="Cambria Math" charset="0"/>
                                  <a:cs typeface="Cambria Math" charset="0"/>
                                </a:rPr>
                                <m:t>𝜇</m:t>
                              </m:r>
                              <m:d>
                                <m:dPr>
                                  <m:ctrlPr>
                                    <a:rPr kumimoji="1" lang="en-US" altLang="zh-CN" i="1">
                                      <a:solidFill>
                                        <a:srgbClr val="09405E"/>
                                      </a:solidFill>
                                      <a:latin typeface="Cambria Math" panose="02040503050406030204" pitchFamily="18" charset="0"/>
                                      <a:ea typeface="Cambria Math" charset="0"/>
                                      <a:cs typeface="Cambria Math" charset="0"/>
                                    </a:rPr>
                                  </m:ctrlPr>
                                </m:dPr>
                                <m:e>
                                  <m:sSub>
                                    <m:sSubPr>
                                      <m:ctrlPr>
                                        <a:rPr kumimoji="1" lang="en-US" altLang="zh-CN" i="1">
                                          <a:solidFill>
                                            <a:srgbClr val="09405E"/>
                                          </a:solidFill>
                                          <a:latin typeface="Cambria Math" panose="02040503050406030204" pitchFamily="18" charset="0"/>
                                          <a:ea typeface="微软雅黑" pitchFamily="34" charset="-122"/>
                                        </a:rPr>
                                      </m:ctrlPr>
                                    </m:sSubPr>
                                    <m:e>
                                      <m:r>
                                        <a:rPr kumimoji="1" lang="en-US" altLang="zh-CN" b="1" i="1">
                                          <a:solidFill>
                                            <a:srgbClr val="09405E"/>
                                          </a:solidFill>
                                          <a:latin typeface="Cambria Math" charset="0"/>
                                          <a:ea typeface="微软雅黑" pitchFamily="34" charset="-122"/>
                                        </a:rPr>
                                        <m:t>𝒙</m:t>
                                      </m:r>
                                    </m:e>
                                    <m:sub>
                                      <m:r>
                                        <a:rPr kumimoji="1" lang="en-US" altLang="zh-CN" i="1">
                                          <a:solidFill>
                                            <a:srgbClr val="09405E"/>
                                          </a:solidFill>
                                          <a:latin typeface="Cambria Math" charset="0"/>
                                          <a:ea typeface="微软雅黑" pitchFamily="34" charset="-122"/>
                                        </a:rPr>
                                        <m:t>𝑖</m:t>
                                      </m:r>
                                    </m:sub>
                                  </m:sSub>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Cambria Math" charset="0"/>
                                      <a:cs typeface="Cambria Math" charset="0"/>
                                    </a:rPr>
                                    <m:t>𝒘</m:t>
                                  </m:r>
                                </m:e>
                              </m:d>
                            </m:num>
                            <m:den>
                              <m:r>
                                <a:rPr lang="mr-IN" altLang="zh-CN" i="1">
                                  <a:solidFill>
                                    <a:srgbClr val="09405E"/>
                                  </a:solidFill>
                                  <a:latin typeface="Cambria Math" charset="0"/>
                                </a:rPr>
                                <m:t>𝜕</m:t>
                              </m:r>
                              <m:sSup>
                                <m:sSupPr>
                                  <m:ctrlPr>
                                    <a:rPr lang="zh-CN" altLang="en-US" i="1">
                                      <a:solidFill>
                                        <a:srgbClr val="09405E"/>
                                      </a:solidFill>
                                      <a:latin typeface="Cambria Math" panose="02040503050406030204" pitchFamily="18" charset="0"/>
                                    </a:rPr>
                                  </m:ctrlPr>
                                </m:sSupPr>
                                <m:e>
                                  <m:r>
                                    <a:rPr kumimoji="1" lang="en-US" altLang="zh-CN" b="1" i="1">
                                      <a:solidFill>
                                        <a:srgbClr val="09405E"/>
                                      </a:solidFill>
                                      <a:latin typeface="Cambria Math" charset="0"/>
                                      <a:ea typeface="Cambria Math" charset="0"/>
                                      <a:cs typeface="Cambria Math" charset="0"/>
                                    </a:rPr>
                                    <m:t>𝒘</m:t>
                                  </m:r>
                                </m:e>
                                <m:sup>
                                  <m:r>
                                    <m:rPr>
                                      <m:sty m:val="p"/>
                                    </m:rPr>
                                    <a:rPr lang="zh-CN" altLang="en-US">
                                      <a:solidFill>
                                        <a:srgbClr val="09405E"/>
                                      </a:solidFill>
                                      <a:latin typeface="Cambria Math" charset="0"/>
                                    </a:rPr>
                                    <m:t>T</m:t>
                                  </m:r>
                                </m:sup>
                              </m:sSup>
                            </m:den>
                          </m:f>
                          <m:r>
                            <a:rPr kumimoji="1" lang="en-US" altLang="zh-CN" b="1" i="1">
                              <a:solidFill>
                                <a:srgbClr val="09405E"/>
                              </a:solidFill>
                              <a:latin typeface="Cambria Math" charset="0"/>
                              <a:ea typeface="Cambria Math" charset="0"/>
                              <a:cs typeface="Cambria Math" charset="0"/>
                            </a:rPr>
                            <m:t>=</m:t>
                          </m:r>
                          <m:sSubSup>
                            <m:sSubSupPr>
                              <m:ctrlPr>
                                <a:rPr lang="en-US" altLang="zh-CN" i="1">
                                  <a:solidFill>
                                    <a:srgbClr val="09405E"/>
                                  </a:solidFill>
                                  <a:latin typeface="Cambria Math" panose="02040503050406030204" pitchFamily="18" charset="0"/>
                                </a:rPr>
                              </m:ctrlPr>
                            </m:sSubSupPr>
                            <m:e>
                              <m:r>
                                <a:rPr kumimoji="1" lang="en-US" altLang="zh-CN" b="1" i="1">
                                  <a:solidFill>
                                    <a:srgbClr val="09405E"/>
                                  </a:solidFill>
                                  <a:latin typeface="Cambria Math" charset="0"/>
                                  <a:ea typeface="微软雅黑" pitchFamily="34" charset="-122"/>
                                </a:rPr>
                                <m:t>𝒙</m:t>
                              </m:r>
                            </m:e>
                            <m:sub>
                              <m:r>
                                <a:rPr lang="en-US" altLang="zh-CN" i="1">
                                  <a:solidFill>
                                    <a:srgbClr val="09405E"/>
                                  </a:solidFill>
                                  <a:latin typeface="Cambria Math" charset="0"/>
                                </a:rPr>
                                <m:t>𝑖</m:t>
                              </m:r>
                            </m:sub>
                            <m:sup>
                              <m:r>
                                <m:rPr>
                                  <m:sty m:val="p"/>
                                </m:rPr>
                                <a:rPr lang="en-US" altLang="zh-CN">
                                  <a:solidFill>
                                    <a:srgbClr val="09405E"/>
                                  </a:solidFill>
                                  <a:latin typeface="Cambria Math" charset="0"/>
                                </a:rPr>
                                <m:t>T</m:t>
                              </m:r>
                            </m:sup>
                          </m:sSubSup>
                          <m:sSub>
                            <m:sSubPr>
                              <m:ctrlPr>
                                <a:rPr kumimoji="1" lang="en-US" altLang="zh-CN" i="1">
                                  <a:solidFill>
                                    <a:srgbClr val="09405E"/>
                                  </a:solidFill>
                                  <a:latin typeface="Cambria Math" panose="02040503050406030204" pitchFamily="18" charset="0"/>
                                  <a:ea typeface="Cambria Math" charset="0"/>
                                  <a:cs typeface="Cambria Math" charset="0"/>
                                </a:rPr>
                              </m:ctrlPr>
                            </m:sSubPr>
                            <m:e>
                              <m:r>
                                <a:rPr kumimoji="1" lang="en-US" altLang="zh-CN" i="1">
                                  <a:solidFill>
                                    <a:srgbClr val="09405E"/>
                                  </a:solidFill>
                                  <a:latin typeface="Cambria Math" charset="0"/>
                                  <a:ea typeface="Cambria Math" charset="0"/>
                                  <a:cs typeface="Cambria Math" charset="0"/>
                                </a:rPr>
                                <m:t>𝜇</m:t>
                              </m:r>
                            </m:e>
                            <m:sub>
                              <m:r>
                                <a:rPr kumimoji="1" lang="en-US" altLang="zh-CN" i="1">
                                  <a:solidFill>
                                    <a:srgbClr val="09405E"/>
                                  </a:solidFill>
                                  <a:latin typeface="Cambria Math" charset="0"/>
                                  <a:ea typeface="Cambria Math" charset="0"/>
                                  <a:cs typeface="Cambria Math" charset="0"/>
                                </a:rPr>
                                <m:t>𝑖</m:t>
                              </m:r>
                            </m:sub>
                          </m:sSub>
                          <m:r>
                            <a:rPr kumimoji="1" lang="en-US" altLang="zh-CN" i="1">
                              <a:solidFill>
                                <a:srgbClr val="09405E"/>
                              </a:solidFill>
                              <a:latin typeface="Cambria Math" charset="0"/>
                              <a:ea typeface="Cambria Math" charset="0"/>
                              <a:cs typeface="Cambria Math" charset="0"/>
                            </a:rPr>
                            <m:t>(1−</m:t>
                          </m:r>
                          <m:sSub>
                            <m:sSubPr>
                              <m:ctrlPr>
                                <a:rPr kumimoji="1" lang="en-US" altLang="zh-CN" i="1">
                                  <a:solidFill>
                                    <a:srgbClr val="09405E"/>
                                  </a:solidFill>
                                  <a:latin typeface="Cambria Math" panose="02040503050406030204" pitchFamily="18" charset="0"/>
                                  <a:ea typeface="Cambria Math" charset="0"/>
                                  <a:cs typeface="Cambria Math" charset="0"/>
                                </a:rPr>
                              </m:ctrlPr>
                            </m:sSubPr>
                            <m:e>
                              <m:r>
                                <a:rPr kumimoji="1" lang="en-US" altLang="zh-CN" i="1">
                                  <a:solidFill>
                                    <a:srgbClr val="09405E"/>
                                  </a:solidFill>
                                  <a:latin typeface="Cambria Math" charset="0"/>
                                  <a:ea typeface="Cambria Math" charset="0"/>
                                  <a:cs typeface="Cambria Math" charset="0"/>
                                </a:rPr>
                                <m:t>𝜇</m:t>
                              </m:r>
                            </m:e>
                            <m:sub>
                              <m:r>
                                <a:rPr kumimoji="1" lang="en-US" altLang="zh-CN" i="1">
                                  <a:solidFill>
                                    <a:srgbClr val="09405E"/>
                                  </a:solidFill>
                                  <a:latin typeface="Cambria Math" charset="0"/>
                                  <a:ea typeface="Cambria Math" charset="0"/>
                                  <a:cs typeface="Cambria Math" charset="0"/>
                                </a:rPr>
                                <m:t>𝑖</m:t>
                              </m:r>
                            </m:sub>
                          </m:sSub>
                          <m:r>
                            <a:rPr kumimoji="1" lang="en-US" altLang="zh-CN" i="1">
                              <a:solidFill>
                                <a:srgbClr val="09405E"/>
                              </a:solidFill>
                              <a:latin typeface="Cambria Math" charset="0"/>
                              <a:ea typeface="Cambria Math" charset="0"/>
                              <a:cs typeface="Cambria Math" charset="0"/>
                            </a:rPr>
                            <m:t>)</m:t>
                          </m:r>
                          <m:r>
                            <a:rPr lang="en-US" altLang="zh-CN" i="1" smtClean="0">
                              <a:solidFill>
                                <a:srgbClr val="09405E"/>
                              </a:solidFill>
                              <a:latin typeface="Cambria Math" charset="0"/>
                            </a:rPr>
                            <m:t> </m:t>
                          </m:r>
                        </m:e>
                      </m:borderBox>
                    </m:oMath>
                  </m:oMathPara>
                </a14:m>
                <a:endParaRPr kumimoji="0" lang="zh-CN" altLang="en-US"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760253" y="4079571"/>
                <a:ext cx="2720680" cy="660245"/>
              </a:xfrm>
              <a:prstGeom prst="rect">
                <a:avLst/>
              </a:prstGeom>
              <a:blipFill rotWithShape="0">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8760253" y="5054822"/>
                <a:ext cx="2321661" cy="3802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borderBox>
                        <m:borderBoxPr>
                          <m:ctrlPr>
                            <a:rPr kumimoji="0" lang="mr-IN" altLang="zh-CN"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borderBoxPr>
                        <m:e>
                          <m:r>
                            <a:rPr lang="en-US" altLang="zh-CN" b="1" i="1" smtClean="0">
                              <a:solidFill>
                                <a:srgbClr val="09405E"/>
                              </a:solidFill>
                              <a:latin typeface="Cambria Math" charset="0"/>
                              <a:ea typeface="微软雅黑" pitchFamily="34" charset="-122"/>
                            </a:rPr>
                            <m:t>𝑺</m:t>
                          </m:r>
                          <m:r>
                            <a:rPr lang="en-US" altLang="zh-CN" b="0" i="1" smtClean="0">
                              <a:solidFill>
                                <a:srgbClr val="09405E"/>
                              </a:solidFill>
                              <a:latin typeface="Cambria Math" charset="0"/>
                              <a:ea typeface="微软雅黑" pitchFamily="34" charset="-122"/>
                            </a:rPr>
                            <m:t>≜</m:t>
                          </m:r>
                          <m:r>
                            <a:rPr lang="en-US" altLang="zh-CN" b="0" i="1" smtClean="0">
                              <a:solidFill>
                                <a:srgbClr val="09405E"/>
                              </a:solidFill>
                              <a:latin typeface="Cambria Math" charset="0"/>
                              <a:ea typeface="微软雅黑" pitchFamily="34" charset="-122"/>
                            </a:rPr>
                            <m:t>𝑑𝑖𝑎𝑔</m:t>
                          </m:r>
                          <m:d>
                            <m:dPr>
                              <m:ctrlPr>
                                <a:rPr lang="mr-IN" altLang="zh-CN" b="0" i="1" smtClean="0">
                                  <a:solidFill>
                                    <a:srgbClr val="09405E"/>
                                  </a:solidFill>
                                  <a:latin typeface="Cambria Math" panose="02040503050406030204" pitchFamily="18" charset="0"/>
                                  <a:ea typeface="微软雅黑" pitchFamily="34" charset="-122"/>
                                </a:rPr>
                              </m:ctrlPr>
                            </m:dPr>
                            <m:e>
                              <m:sSub>
                                <m:sSubPr>
                                  <m:ctrlPr>
                                    <a:rPr kumimoji="1" lang="en-US" altLang="zh-CN" i="1">
                                      <a:solidFill>
                                        <a:srgbClr val="09405E"/>
                                      </a:solidFill>
                                      <a:latin typeface="Cambria Math" panose="02040503050406030204" pitchFamily="18" charset="0"/>
                                      <a:ea typeface="Cambria Math" charset="0"/>
                                      <a:cs typeface="Cambria Math" charset="0"/>
                                    </a:rPr>
                                  </m:ctrlPr>
                                </m:sSubPr>
                                <m:e>
                                  <m:r>
                                    <a:rPr kumimoji="1" lang="en-US" altLang="zh-CN" i="1">
                                      <a:solidFill>
                                        <a:srgbClr val="09405E"/>
                                      </a:solidFill>
                                      <a:latin typeface="Cambria Math" charset="0"/>
                                      <a:ea typeface="Cambria Math" charset="0"/>
                                      <a:cs typeface="Cambria Math" charset="0"/>
                                    </a:rPr>
                                    <m:t>𝜇</m:t>
                                  </m:r>
                                </m:e>
                                <m:sub>
                                  <m:r>
                                    <a:rPr kumimoji="1" lang="en-US" altLang="zh-CN" i="1">
                                      <a:solidFill>
                                        <a:srgbClr val="09405E"/>
                                      </a:solidFill>
                                      <a:latin typeface="Cambria Math" charset="0"/>
                                      <a:ea typeface="Cambria Math" charset="0"/>
                                      <a:cs typeface="Cambria Math" charset="0"/>
                                    </a:rPr>
                                    <m:t>𝑖</m:t>
                                  </m:r>
                                </m:sub>
                              </m:sSub>
                              <m:r>
                                <a:rPr kumimoji="1" lang="en-US" altLang="zh-CN" i="1">
                                  <a:solidFill>
                                    <a:srgbClr val="09405E"/>
                                  </a:solidFill>
                                  <a:latin typeface="Cambria Math" charset="0"/>
                                  <a:ea typeface="Cambria Math" charset="0"/>
                                  <a:cs typeface="Cambria Math" charset="0"/>
                                </a:rPr>
                                <m:t>(1−</m:t>
                              </m:r>
                              <m:sSub>
                                <m:sSubPr>
                                  <m:ctrlPr>
                                    <a:rPr kumimoji="1" lang="en-US" altLang="zh-CN" i="1">
                                      <a:solidFill>
                                        <a:srgbClr val="09405E"/>
                                      </a:solidFill>
                                      <a:latin typeface="Cambria Math" panose="02040503050406030204" pitchFamily="18" charset="0"/>
                                      <a:ea typeface="Cambria Math" charset="0"/>
                                      <a:cs typeface="Cambria Math" charset="0"/>
                                    </a:rPr>
                                  </m:ctrlPr>
                                </m:sSubPr>
                                <m:e>
                                  <m:r>
                                    <a:rPr kumimoji="1" lang="en-US" altLang="zh-CN" i="1">
                                      <a:solidFill>
                                        <a:srgbClr val="09405E"/>
                                      </a:solidFill>
                                      <a:latin typeface="Cambria Math" charset="0"/>
                                      <a:ea typeface="Cambria Math" charset="0"/>
                                      <a:cs typeface="Cambria Math" charset="0"/>
                                    </a:rPr>
                                    <m:t>𝜇</m:t>
                                  </m:r>
                                </m:e>
                                <m:sub>
                                  <m:r>
                                    <a:rPr kumimoji="1" lang="en-US" altLang="zh-CN" i="1">
                                      <a:solidFill>
                                        <a:srgbClr val="09405E"/>
                                      </a:solidFill>
                                      <a:latin typeface="Cambria Math" charset="0"/>
                                      <a:ea typeface="Cambria Math" charset="0"/>
                                      <a:cs typeface="Cambria Math" charset="0"/>
                                    </a:rPr>
                                    <m:t>𝑖</m:t>
                                  </m:r>
                                </m:sub>
                              </m:sSub>
                              <m:r>
                                <a:rPr kumimoji="1" lang="en-US" altLang="zh-CN" i="1">
                                  <a:solidFill>
                                    <a:srgbClr val="09405E"/>
                                  </a:solidFill>
                                  <a:latin typeface="Cambria Math" charset="0"/>
                                  <a:ea typeface="Cambria Math" charset="0"/>
                                  <a:cs typeface="Cambria Math" charset="0"/>
                                </a:rPr>
                                <m:t>)</m:t>
                              </m:r>
                              <m:r>
                                <a:rPr kumimoji="1" lang="en-US" altLang="zh-CN" i="1" smtClean="0">
                                  <a:solidFill>
                                    <a:srgbClr val="09405E"/>
                                  </a:solidFill>
                                  <a:latin typeface="Cambria Math" charset="0"/>
                                  <a:ea typeface="微软雅黑" pitchFamily="34" charset="-122"/>
                                </a:rPr>
                                <m:t> </m:t>
                              </m:r>
                            </m:e>
                          </m:d>
                        </m:e>
                      </m:borderBox>
                    </m:oMath>
                  </m:oMathPara>
                </a14:m>
                <a:endParaRPr kumimoji="0" lang="zh-CN" altLang="en-US"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8760253" y="5054822"/>
                <a:ext cx="2321661" cy="380297"/>
              </a:xfrm>
              <a:prstGeom prst="rect">
                <a:avLst/>
              </a:prstGeom>
              <a:blipFill rotWithShape="0">
                <a:blip r:embed="rId6"/>
                <a:stretch>
                  <a:fillRect t="-93651" b="-112698"/>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614405" y="5150990"/>
                <a:ext cx="1413528"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b="1" i="1" smtClean="0">
                              <a:solidFill>
                                <a:srgbClr val="09405E"/>
                              </a:solidFill>
                              <a:latin typeface="Cambria Math" panose="02040503050406030204" pitchFamily="18" charset="0"/>
                              <a:ea typeface="Cambria Math" charset="0"/>
                              <a:cs typeface="Cambria Math" charset="0"/>
                            </a:rPr>
                          </m:ctrlPr>
                        </m:sSupPr>
                        <m:e>
                          <m:r>
                            <a:rPr kumimoji="1" lang="en-US" altLang="zh-CN" sz="2400" b="1" i="0" smtClean="0">
                              <a:solidFill>
                                <a:srgbClr val="09405E"/>
                              </a:solidFill>
                              <a:latin typeface="Cambria Math" charset="0"/>
                              <a:ea typeface="Cambria Math" charset="0"/>
                              <a:cs typeface="Cambria Math" charset="0"/>
                            </a:rPr>
                            <m:t>=</m:t>
                          </m:r>
                          <m:r>
                            <a:rPr kumimoji="1" lang="en-US" altLang="zh-CN" sz="2400" b="1" i="1">
                              <a:solidFill>
                                <a:srgbClr val="09405E"/>
                              </a:solidFill>
                              <a:latin typeface="Cambria Math" charset="0"/>
                              <a:ea typeface="Cambria Math" charset="0"/>
                              <a:cs typeface="Cambria Math" charset="0"/>
                            </a:rPr>
                            <m:t>𝑿</m:t>
                          </m:r>
                        </m:e>
                        <m:sup>
                          <m:r>
                            <m:rPr>
                              <m:sty m:val="p"/>
                            </m:rPr>
                            <a:rPr kumimoji="1" lang="en-US" altLang="zh-CN" sz="2400" i="0">
                              <a:solidFill>
                                <a:srgbClr val="09405E"/>
                              </a:solidFill>
                              <a:latin typeface="Cambria Math" charset="0"/>
                              <a:ea typeface="Cambria Math" charset="0"/>
                              <a:cs typeface="Cambria Math" charset="0"/>
                            </a:rPr>
                            <m:t>T</m:t>
                          </m:r>
                        </m:sup>
                      </m:sSup>
                      <m:r>
                        <a:rPr lang="en-US" altLang="zh-CN" sz="2400" b="1" i="1">
                          <a:solidFill>
                            <a:srgbClr val="09405E"/>
                          </a:solidFill>
                          <a:latin typeface="Cambria Math" charset="0"/>
                        </a:rPr>
                        <m:t>𝑺𝑿</m:t>
                      </m:r>
                    </m:oMath>
                  </m:oMathPara>
                </a14:m>
                <a:endParaRPr lang="zh-CN" altLang="en-US" sz="2400" i="1" dirty="0">
                  <a:solidFill>
                    <a:srgbClr val="09405E"/>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614405" y="5150990"/>
                <a:ext cx="1413528" cy="46820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614405" y="3549475"/>
                <a:ext cx="3427220"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𝜇</m:t>
                              </m:r>
                            </m:e>
                            <m:sub>
                              <m:r>
                                <a:rPr kumimoji="1" lang="en-US" altLang="zh-CN" sz="2800" i="1">
                                  <a:solidFill>
                                    <a:srgbClr val="09405E"/>
                                  </a:solidFill>
                                  <a:latin typeface="Cambria Math" charset="0"/>
                                  <a:ea typeface="Cambria Math" charset="0"/>
                                  <a:cs typeface="Cambria Math" charset="0"/>
                                </a:rPr>
                                <m:t>𝑖</m:t>
                              </m:r>
                            </m:sub>
                          </m:sSub>
                          <m:r>
                            <a:rPr kumimoji="1" lang="en-US" altLang="zh-CN" sz="2800" i="1">
                              <a:solidFill>
                                <a:srgbClr val="09405E"/>
                              </a:solidFill>
                              <a:latin typeface="Cambria Math" charset="0"/>
                              <a:ea typeface="Cambria Math" charset="0"/>
                              <a:cs typeface="Cambria Math" charset="0"/>
                            </a:rPr>
                            <m:t>(1−</m:t>
                          </m:r>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𝜇</m:t>
                              </m:r>
                            </m:e>
                            <m:sub>
                              <m:r>
                                <a:rPr kumimoji="1" lang="en-US" altLang="zh-CN" sz="2800" i="1">
                                  <a:solidFill>
                                    <a:srgbClr val="09405E"/>
                                  </a:solidFill>
                                  <a:latin typeface="Cambria Math" charset="0"/>
                                  <a:ea typeface="Cambria Math" charset="0"/>
                                  <a:cs typeface="Cambria Math" charset="0"/>
                                </a:rPr>
                                <m:t>𝑖</m:t>
                              </m:r>
                            </m:sub>
                          </m:sSub>
                          <m:r>
                            <a:rPr kumimoji="1"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panose="02040503050406030204" pitchFamily="18" charset="0"/>
                                  <a:ea typeface="微软雅黑" pitchFamily="34" charset="-122"/>
                                </a:rPr>
                              </m:ctrlPr>
                            </m:sSubPr>
                            <m:e>
                              <m:r>
                                <a:rPr kumimoji="1" lang="en-US" altLang="zh-CN" sz="2800" b="1" i="1">
                                  <a:solidFill>
                                    <a:srgbClr val="09405E"/>
                                  </a:solidFill>
                                  <a:latin typeface="Cambria Math" charset="0"/>
                                  <a:ea typeface="微软雅黑" pitchFamily="34" charset="-122"/>
                                </a:rPr>
                                <m:t>𝒙</m:t>
                              </m:r>
                            </m:e>
                            <m:sub>
                              <m:r>
                                <a:rPr kumimoji="1" lang="en-US" altLang="zh-CN" sz="2800" i="1">
                                  <a:solidFill>
                                    <a:srgbClr val="09405E"/>
                                  </a:solidFill>
                                  <a:latin typeface="Cambria Math" charset="0"/>
                                  <a:ea typeface="微软雅黑" pitchFamily="34" charset="-122"/>
                                </a:rPr>
                                <m:t>𝑖</m:t>
                              </m:r>
                            </m:sub>
                          </m:sSub>
                          <m:sSubSup>
                            <m:sSubSupPr>
                              <m:ctrlPr>
                                <a:rPr lang="en-US" altLang="zh-CN" sz="2800" i="1">
                                  <a:solidFill>
                                    <a:srgbClr val="09405E"/>
                                  </a:solidFill>
                                  <a:latin typeface="Cambria Math" panose="02040503050406030204" pitchFamily="18" charset="0"/>
                                </a:rPr>
                              </m:ctrlPr>
                            </m:sSubSupPr>
                            <m:e>
                              <m:r>
                                <a:rPr kumimoji="1"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rPr>
                                <m:t>𝑖</m:t>
                              </m:r>
                            </m:sub>
                            <m:sup>
                              <m:r>
                                <m:rPr>
                                  <m:sty m:val="p"/>
                                </m:rPr>
                                <a:rPr lang="en-US" altLang="zh-CN" sz="2800" i="0">
                                  <a:solidFill>
                                    <a:srgbClr val="09405E"/>
                                  </a:solidFill>
                                  <a:latin typeface="Cambria Math" charset="0"/>
                                </a:rPr>
                                <m:t>T</m:t>
                              </m:r>
                            </m:sup>
                          </m:sSubSup>
                        </m:e>
                      </m:nary>
                    </m:oMath>
                  </m:oMathPara>
                </a14:m>
                <a:endParaRPr kumimoji="1" lang="en-US" altLang="zh-CN" sz="2800" b="1" i="1" dirty="0">
                  <a:solidFill>
                    <a:srgbClr val="09405E"/>
                  </a:solidFill>
                  <a:latin typeface="Cambria Math" charset="0"/>
                  <a:ea typeface="Cambria Math" charset="0"/>
                  <a:cs typeface="Cambria Math"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3614405" y="3549475"/>
                <a:ext cx="3427220" cy="1303883"/>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226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zh-CN" altLang="en-US" dirty="0">
                    <a:solidFill>
                      <a:srgbClr val="09405E"/>
                    </a:solidFill>
                  </a:rPr>
                  <a:t>对多元函数</a:t>
                </a:r>
                <a14:m>
                  <m:oMath xmlns:m="http://schemas.openxmlformats.org/officeDocument/2006/math">
                    <m:r>
                      <a:rPr lang="en-US" altLang="zh-CN" i="1">
                        <a:solidFill>
                          <a:srgbClr val="09405E"/>
                        </a:solidFill>
                        <a:latin typeface="Cambria Math" charset="0"/>
                      </a:rPr>
                      <m:t>𝑓</m:t>
                    </m:r>
                    <m:r>
                      <a:rPr lang="en-US" altLang="zh-CN" i="1">
                        <a:solidFill>
                          <a:srgbClr val="09405E"/>
                        </a:solidFill>
                        <a:latin typeface="Cambria Math" charset="0"/>
                      </a:rPr>
                      <m:t>(</m:t>
                    </m:r>
                    <m:sSub>
                      <m:sSubPr>
                        <m:ctrlPr>
                          <a:rPr lang="en-US" altLang="zh-CN" i="1">
                            <a:solidFill>
                              <a:srgbClr val="09405E"/>
                            </a:solidFill>
                            <a:latin typeface="Cambria Math" panose="02040503050406030204" pitchFamily="18" charset="0"/>
                          </a:rPr>
                        </m:ctrlPr>
                      </m:sSubPr>
                      <m:e>
                        <m:r>
                          <a:rPr lang="en-US" altLang="zh-CN" i="1">
                            <a:solidFill>
                              <a:srgbClr val="09405E"/>
                            </a:solidFill>
                            <a:latin typeface="Cambria Math" charset="0"/>
                          </a:rPr>
                          <m:t>𝑥</m:t>
                        </m:r>
                      </m:e>
                      <m:sub>
                        <m:r>
                          <a:rPr lang="en-US" altLang="zh-CN" i="1">
                            <a:solidFill>
                              <a:srgbClr val="09405E"/>
                            </a:solidFill>
                            <a:latin typeface="Cambria Math" charset="0"/>
                          </a:rPr>
                          <m:t>1</m:t>
                        </m:r>
                      </m:sub>
                    </m:sSub>
                    <m:r>
                      <a:rPr lang="en-US" altLang="zh-CN" i="1">
                        <a:solidFill>
                          <a:srgbClr val="09405E"/>
                        </a:solidFill>
                        <a:latin typeface="Cambria Math" charset="0"/>
                      </a:rPr>
                      <m:t>,…,</m:t>
                    </m:r>
                    <m:sSub>
                      <m:sSubPr>
                        <m:ctrlPr>
                          <a:rPr lang="en-US" altLang="zh-CN" i="1">
                            <a:solidFill>
                              <a:srgbClr val="09405E"/>
                            </a:solidFill>
                            <a:latin typeface="Cambria Math" panose="02040503050406030204" pitchFamily="18" charset="0"/>
                          </a:rPr>
                        </m:ctrlPr>
                      </m:sSubPr>
                      <m:e>
                        <m:r>
                          <a:rPr lang="en-US" altLang="zh-CN" i="1">
                            <a:solidFill>
                              <a:srgbClr val="09405E"/>
                            </a:solidFill>
                            <a:latin typeface="Cambria Math" charset="0"/>
                          </a:rPr>
                          <m:t>𝑥</m:t>
                        </m:r>
                      </m:e>
                      <m:sub>
                        <m:r>
                          <a:rPr lang="en-US" altLang="zh-CN" i="1">
                            <a:solidFill>
                              <a:srgbClr val="09405E"/>
                            </a:solidFill>
                            <a:latin typeface="Cambria Math" charset="0"/>
                          </a:rPr>
                          <m:t>𝐷</m:t>
                        </m:r>
                      </m:sub>
                    </m:sSub>
                    <m:r>
                      <a:rPr lang="en-US" altLang="zh-CN" i="1">
                        <a:solidFill>
                          <a:srgbClr val="09405E"/>
                        </a:solidFill>
                        <a:latin typeface="Cambria Math" charset="0"/>
                      </a:rPr>
                      <m:t>)</m:t>
                    </m:r>
                  </m:oMath>
                </a14:m>
                <a:r>
                  <a:rPr lang="zh-CN" altLang="en-US" dirty="0">
                    <a:solidFill>
                      <a:srgbClr val="09405E"/>
                    </a:solidFill>
                  </a:rPr>
                  <a:t>，一阶导数换成梯度：</a:t>
                </a:r>
                <a14:m>
                  <m:oMath xmlns:m="http://schemas.openxmlformats.org/officeDocument/2006/math">
                    <m:r>
                      <a:rPr lang="en-US" altLang="zh-CN" b="1" i="1" dirty="0" smtClean="0">
                        <a:latin typeface="Cambria Math" charset="0"/>
                      </a:rPr>
                      <m:t>𝒈</m:t>
                    </m:r>
                    <m:r>
                      <a:rPr lang="en-US" altLang="zh-CN" b="0" i="1" dirty="0" smtClean="0">
                        <a:latin typeface="Cambria Math" charset="0"/>
                      </a:rPr>
                      <m:t>=</m:t>
                    </m:r>
                    <m:r>
                      <a:rPr lang="zh-CN" altLang="en-US" i="1">
                        <a:solidFill>
                          <a:srgbClr val="09405E"/>
                        </a:solidFill>
                        <a:latin typeface="Cambria Math" charset="0"/>
                      </a:rPr>
                      <m:t>𝛻</m:t>
                    </m:r>
                    <m:r>
                      <a:rPr lang="en-US" altLang="zh-CN" i="1">
                        <a:solidFill>
                          <a:srgbClr val="09405E"/>
                        </a:solidFill>
                        <a:latin typeface="Cambria Math" charset="0"/>
                      </a:rPr>
                      <m:t>𝑓</m:t>
                    </m:r>
                    <m:d>
                      <m:dPr>
                        <m:ctrlPr>
                          <a:rPr lang="en-US" altLang="zh-CN" i="1">
                            <a:solidFill>
                              <a:srgbClr val="09405E"/>
                            </a:solidFill>
                            <a:latin typeface="Cambria Math" panose="02040503050406030204" pitchFamily="18" charset="0"/>
                          </a:rPr>
                        </m:ctrlPr>
                      </m:dPr>
                      <m:e>
                        <m:sSub>
                          <m:sSubPr>
                            <m:ctrlPr>
                              <a:rPr lang="en-US" altLang="zh-CN" i="1">
                                <a:solidFill>
                                  <a:srgbClr val="09405E"/>
                                </a:solidFill>
                                <a:latin typeface="Cambria Math" panose="02040503050406030204" pitchFamily="18" charset="0"/>
                              </a:rPr>
                            </m:ctrlPr>
                          </m:sSubPr>
                          <m:e>
                            <m:r>
                              <a:rPr lang="en-US" altLang="zh-CN" i="1">
                                <a:solidFill>
                                  <a:srgbClr val="09405E"/>
                                </a:solidFill>
                                <a:latin typeface="Cambria Math" charset="0"/>
                              </a:rPr>
                              <m:t>𝑥</m:t>
                            </m:r>
                          </m:e>
                          <m:sub>
                            <m:r>
                              <a:rPr lang="en-US" altLang="zh-CN" i="1">
                                <a:solidFill>
                                  <a:srgbClr val="09405E"/>
                                </a:solidFill>
                                <a:latin typeface="Cambria Math" charset="0"/>
                              </a:rPr>
                              <m:t>1</m:t>
                            </m:r>
                          </m:sub>
                        </m:sSub>
                        <m:r>
                          <a:rPr lang="en-US" altLang="zh-CN" i="1">
                            <a:solidFill>
                              <a:srgbClr val="09405E"/>
                            </a:solidFill>
                            <a:latin typeface="Cambria Math" charset="0"/>
                          </a:rPr>
                          <m:t>,…,</m:t>
                        </m:r>
                        <m:sSub>
                          <m:sSubPr>
                            <m:ctrlPr>
                              <a:rPr lang="en-US" altLang="zh-CN" i="1">
                                <a:solidFill>
                                  <a:srgbClr val="09405E"/>
                                </a:solidFill>
                                <a:latin typeface="Cambria Math" panose="02040503050406030204" pitchFamily="18" charset="0"/>
                              </a:rPr>
                            </m:ctrlPr>
                          </m:sSubPr>
                          <m:e>
                            <m:r>
                              <a:rPr lang="en-US" altLang="zh-CN" i="1">
                                <a:solidFill>
                                  <a:srgbClr val="09405E"/>
                                </a:solidFill>
                                <a:latin typeface="Cambria Math" charset="0"/>
                              </a:rPr>
                              <m:t>𝑥</m:t>
                            </m:r>
                          </m:e>
                          <m:sub>
                            <m:r>
                              <a:rPr lang="en-US" altLang="zh-CN" i="1">
                                <a:solidFill>
                                  <a:srgbClr val="09405E"/>
                                </a:solidFill>
                                <a:latin typeface="Cambria Math" charset="0"/>
                              </a:rPr>
                              <m:t>𝐷</m:t>
                            </m:r>
                          </m:sub>
                        </m:sSub>
                      </m:e>
                    </m:d>
                  </m:oMath>
                </a14:m>
                <a:r>
                  <a:rPr lang="zh-CN" altLang="en-US" dirty="0">
                    <a:solidFill>
                      <a:srgbClr val="09405E"/>
                    </a:solidFill>
                  </a:rPr>
                  <a:t>，二阶导数换成海森（</a:t>
                </a:r>
                <a:r>
                  <a:rPr lang="en-US" altLang="zh-CN" dirty="0">
                    <a:solidFill>
                      <a:srgbClr val="09405E"/>
                    </a:solidFill>
                  </a:rPr>
                  <a:t>Hessian</a:t>
                </a:r>
                <a:r>
                  <a:rPr lang="zh-CN" altLang="en-US" dirty="0">
                    <a:solidFill>
                      <a:srgbClr val="09405E"/>
                    </a:solidFill>
                  </a:rPr>
                  <a:t>）矩阵</a:t>
                </a:r>
                <a14:m>
                  <m:oMath xmlns:m="http://schemas.openxmlformats.org/officeDocument/2006/math">
                    <m:r>
                      <a:rPr lang="en-US" altLang="zh-CN" b="1" i="1" dirty="0">
                        <a:solidFill>
                          <a:srgbClr val="09405E"/>
                        </a:solidFill>
                        <a:latin typeface="Cambria Math" charset="0"/>
                      </a:rPr>
                      <m:t>𝑯</m:t>
                    </m:r>
                  </m:oMath>
                </a14:m>
                <a:endParaRPr kumimoji="1" lang="en-US" altLang="zh-CN" i="1" dirty="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a:solidFill>
                    <a:srgbClr val="09405E"/>
                  </a:solidFill>
                </a:endParaRPr>
              </a:p>
              <a:p>
                <a:pPr>
                  <a:lnSpc>
                    <a:spcPct val="100000"/>
                  </a:lnSpc>
                </a:pPr>
                <a:endParaRPr kumimoji="1" lang="en-US" altLang="zh-CN" i="1" dirty="0">
                  <a:solidFill>
                    <a:srgbClr val="09405E"/>
                  </a:solidFill>
                </a:endParaRPr>
              </a:p>
              <a:p>
                <a:pPr>
                  <a:lnSpc>
                    <a:spcPct val="100000"/>
                  </a:lnSpc>
                </a:pPr>
                <a:r>
                  <a:rPr lang="zh-CN" altLang="en-US" dirty="0">
                    <a:solidFill>
                      <a:srgbClr val="09405E"/>
                    </a:solidFill>
                  </a:rPr>
                  <a:t>则牛顿法迭代公式为：</a:t>
                </a:r>
                <a14:m>
                  <m:oMath xmlns:m="http://schemas.openxmlformats.org/officeDocument/2006/math">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+1) </m:t>
                        </m:r>
                      </m:sup>
                    </m:sSup>
                    <m:r>
                      <a:rPr lang="en-US" altLang="zh-CN" i="1">
                        <a:solidFill>
                          <a:srgbClr val="09405E"/>
                        </a:solidFill>
                        <a:latin typeface="Cambria Math" charset="0"/>
                      </a:rPr>
                      <m:t>=</m:t>
                    </m:r>
                    <m:sSup>
                      <m:sSupPr>
                        <m:ctrlPr>
                          <a:rPr lang="en-US" altLang="zh-CN" i="1">
                            <a:solidFill>
                              <a:srgbClr val="09405E"/>
                            </a:solidFill>
                            <a:latin typeface="Cambria Math" panose="02040503050406030204" pitchFamily="18" charset="0"/>
                          </a:rPr>
                        </m:ctrlPr>
                      </m:sSupPr>
                      <m:e>
                        <m:r>
                          <a:rPr lang="en-US" altLang="zh-CN" b="1" i="1">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𝑯</m:t>
                        </m:r>
                      </m:e>
                      <m:sup>
                        <m:r>
                          <a:rPr lang="en-US" altLang="zh-CN" i="1">
                            <a:solidFill>
                              <a:srgbClr val="09405E"/>
                            </a:solidFill>
                            <a:latin typeface="Cambria Math" charset="0"/>
                          </a:rPr>
                          <m:t>−1</m:t>
                        </m:r>
                      </m:sup>
                    </m:sSup>
                    <m:d>
                      <m:dPr>
                        <m:ctrlPr>
                          <a:rPr lang="en-US" altLang="zh-CN" i="1" dirty="0">
                            <a:solidFill>
                              <a:srgbClr val="09405E"/>
                            </a:solidFill>
                            <a:latin typeface="Cambria Math" panose="02040503050406030204" pitchFamily="18" charset="0"/>
                          </a:rPr>
                        </m:ctrlPr>
                      </m:dPr>
                      <m:e>
                        <m:sSup>
                          <m:sSupPr>
                            <m:ctrlPr>
                              <a:rPr lang="en-US" altLang="zh-CN" i="1">
                                <a:solidFill>
                                  <a:srgbClr val="09405E"/>
                                </a:solidFill>
                                <a:latin typeface="Cambria Math" panose="02040503050406030204" pitchFamily="18" charset="0"/>
                              </a:rPr>
                            </m:ctrlPr>
                          </m:sSupPr>
                          <m:e>
                            <m:r>
                              <a:rPr lang="en-US" altLang="zh-CN" b="1" i="1">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e>
                    </m:d>
                    <m:r>
                      <a:rPr lang="en-US" altLang="zh-CN" b="1" i="1" smtClean="0">
                        <a:solidFill>
                          <a:srgbClr val="09405E"/>
                        </a:solidFill>
                        <a:latin typeface="Cambria Math" charset="0"/>
                      </a:rPr>
                      <m:t>𝒈</m:t>
                    </m:r>
                    <m:d>
                      <m:dPr>
                        <m:ctrlPr>
                          <a:rPr lang="en-US" altLang="zh-CN" i="1" dirty="0">
                            <a:solidFill>
                              <a:srgbClr val="09405E"/>
                            </a:solidFill>
                            <a:latin typeface="Cambria Math" panose="02040503050406030204" pitchFamily="18" charset="0"/>
                          </a:rPr>
                        </m:ctrlPr>
                      </m:dPr>
                      <m:e>
                        <m:sSup>
                          <m:sSupPr>
                            <m:ctrlPr>
                              <a:rPr lang="en-US" altLang="zh-CN" i="1">
                                <a:solidFill>
                                  <a:srgbClr val="09405E"/>
                                </a:solidFill>
                                <a:latin typeface="Cambria Math" panose="02040503050406030204" pitchFamily="18" charset="0"/>
                              </a:rPr>
                            </m:ctrlPr>
                          </m:sSupPr>
                          <m:e>
                            <m:r>
                              <a:rPr lang="en-US" altLang="zh-CN" b="1" i="1">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e>
                    </m:d>
                  </m:oMath>
                </a14:m>
                <a:r>
                  <a:rPr kumimoji="1" lang="zh-CN" altLang="en-US" i="1" dirty="0">
                    <a:solidFill>
                      <a:srgbClr val="09405E"/>
                    </a:solidFill>
                  </a:rPr>
                  <a:t> </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r="-737" b="-326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牛顿法求解目标函数极值</a:t>
            </a:r>
            <a:endParaRPr kumimoji="1" lang="zh-CN" altLang="en-US" dirty="0"/>
          </a:p>
        </p:txBody>
      </p:sp>
      <p:pic>
        <p:nvPicPr>
          <p:cNvPr id="4" name="图片 3"/>
          <p:cNvPicPr>
            <a:picLocks noChangeAspect="1"/>
          </p:cNvPicPr>
          <p:nvPr/>
        </p:nvPicPr>
        <p:blipFill>
          <a:blip r:embed="rId3"/>
          <a:stretch>
            <a:fillRect/>
          </a:stretch>
        </p:blipFill>
        <p:spPr>
          <a:xfrm>
            <a:off x="1720652" y="2315026"/>
            <a:ext cx="6624736" cy="3404378"/>
          </a:xfrm>
          <a:prstGeom prst="rect">
            <a:avLst/>
          </a:prstGeom>
        </p:spPr>
      </p:pic>
    </p:spTree>
    <p:extLst>
      <p:ext uri="{BB962C8B-B14F-4D97-AF65-F5344CB8AC3E}">
        <p14:creationId xmlns:p14="http://schemas.microsoft.com/office/powerpoint/2010/main" val="144869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142663" cy="5237271"/>
              </a:xfrm>
            </p:spPr>
            <p:txBody>
              <a:bodyPr/>
              <a:lstStyle/>
              <a:p>
                <a:pPr>
                  <a:lnSpc>
                    <a:spcPct val="100000"/>
                  </a:lnSpc>
                </a:pPr>
                <a:r>
                  <a:rPr kumimoji="1" lang="zh-CN" altLang="en-US" dirty="0">
                    <a:solidFill>
                      <a:srgbClr val="09405E"/>
                    </a:solidFill>
                  </a:rPr>
                  <a:t> </a:t>
                </a:r>
                <a:r>
                  <a:rPr lang="en-US" altLang="zh-CN" dirty="0">
                    <a:solidFill>
                      <a:srgbClr val="09405E"/>
                    </a:solidFill>
                  </a:rPr>
                  <a:t>1.</a:t>
                </a:r>
                <a:r>
                  <a:rPr lang="zh-CN" altLang="en-US" dirty="0">
                    <a:solidFill>
                      <a:srgbClr val="09405E"/>
                    </a:solidFill>
                  </a:rPr>
                  <a:t> 从</a:t>
                </a:r>
                <a14:m>
                  <m:oMath xmlns:m="http://schemas.openxmlformats.org/officeDocument/2006/math">
                    <m:r>
                      <a:rPr lang="en-US" altLang="zh-CN" i="1">
                        <a:solidFill>
                          <a:srgbClr val="09405E"/>
                        </a:solidFill>
                        <a:latin typeface="Cambria Math" charset="0"/>
                      </a:rPr>
                      <m:t>𝑡</m:t>
                    </m:r>
                    <m:r>
                      <a:rPr lang="en-US" altLang="zh-CN" i="1">
                        <a:solidFill>
                          <a:srgbClr val="09405E"/>
                        </a:solidFill>
                        <a:latin typeface="Cambria Math" charset="0"/>
                      </a:rPr>
                      <m:t>=0</m:t>
                    </m:r>
                  </m:oMath>
                </a14:m>
                <a:r>
                  <a:rPr lang="zh-CN" altLang="en-US" dirty="0">
                    <a:solidFill>
                      <a:srgbClr val="09405E"/>
                    </a:solidFill>
                  </a:rPr>
                  <a:t>开始，初始化</a:t>
                </a:r>
                <a14:m>
                  <m:oMath xmlns:m="http://schemas.openxmlformats.org/officeDocument/2006/math">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(0)</m:t>
                        </m:r>
                      </m:sup>
                    </m:sSup>
                  </m:oMath>
                </a14:m>
                <a:r>
                  <a:rPr lang="zh-CN" altLang="en-US" dirty="0">
                    <a:solidFill>
                      <a:srgbClr val="09405E"/>
                    </a:solidFill>
                  </a:rPr>
                  <a:t>为随机值；</a:t>
                </a:r>
                <a:endParaRPr lang="en-US" altLang="zh-CN" dirty="0">
                  <a:solidFill>
                    <a:srgbClr val="09405E"/>
                  </a:solidFill>
                </a:endParaRPr>
              </a:p>
              <a:p>
                <a:pPr>
                  <a:lnSpc>
                    <a:spcPct val="100000"/>
                  </a:lnSpc>
                </a:pPr>
                <a:r>
                  <a:rPr kumimoji="1" lang="zh-CN" altLang="en-US" dirty="0">
                    <a:solidFill>
                      <a:srgbClr val="09405E"/>
                    </a:solidFill>
                  </a:rPr>
                  <a:t> </a:t>
                </a:r>
                <a:r>
                  <a:rPr lang="en-US" altLang="zh-CN" dirty="0">
                    <a:solidFill>
                      <a:srgbClr val="09405E"/>
                    </a:solidFill>
                  </a:rPr>
                  <a:t>2. </a:t>
                </a:r>
                <a:r>
                  <a:rPr lang="zh-CN" altLang="en-US" dirty="0">
                    <a:solidFill>
                      <a:srgbClr val="09405E"/>
                    </a:solidFill>
                  </a:rPr>
                  <a:t>计算目标函数</a:t>
                </a:r>
                <a14:m>
                  <m:oMath xmlns:m="http://schemas.openxmlformats.org/officeDocument/2006/math">
                    <m:r>
                      <a:rPr lang="en-US" altLang="zh-CN" i="1">
                        <a:solidFill>
                          <a:srgbClr val="09405E"/>
                        </a:solidFill>
                        <a:latin typeface="Cambria Math" charset="0"/>
                      </a:rPr>
                      <m:t>𝑓</m:t>
                    </m:r>
                    <m:r>
                      <a:rPr lang="en-US" altLang="zh-CN" i="1">
                        <a:solidFill>
                          <a:srgbClr val="09405E"/>
                        </a:solidFill>
                        <a:latin typeface="Cambria Math" charset="0"/>
                      </a:rPr>
                      <m:t>(</m:t>
                    </m:r>
                    <m:r>
                      <a:rPr lang="en-US" altLang="zh-CN" b="1" i="1">
                        <a:solidFill>
                          <a:srgbClr val="09405E"/>
                        </a:solidFill>
                        <a:latin typeface="Cambria Math" charset="0"/>
                      </a:rPr>
                      <m:t>𝒙</m:t>
                    </m:r>
                    <m:r>
                      <a:rPr lang="en-US" altLang="zh-CN" i="1">
                        <a:solidFill>
                          <a:srgbClr val="09405E"/>
                        </a:solidFill>
                        <a:latin typeface="Cambria Math" charset="0"/>
                      </a:rPr>
                      <m:t>)</m:t>
                    </m:r>
                  </m:oMath>
                </a14:m>
                <a:r>
                  <a:rPr lang="zh-CN" altLang="en-US" dirty="0">
                    <a:solidFill>
                      <a:srgbClr val="09405E"/>
                    </a:solidFill>
                  </a:rPr>
                  <a:t>在点</a:t>
                </a:r>
                <a14:m>
                  <m:oMath xmlns:m="http://schemas.openxmlformats.org/officeDocument/2006/math">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m:t>
                        </m:r>
                      </m:sup>
                    </m:sSup>
                  </m:oMath>
                </a14:m>
                <a:r>
                  <a:rPr lang="zh-CN" altLang="en-US" dirty="0">
                    <a:solidFill>
                      <a:srgbClr val="09405E"/>
                    </a:solidFill>
                  </a:rPr>
                  <a:t>的梯度</a:t>
                </a:r>
                <a14:m>
                  <m:oMath xmlns:m="http://schemas.openxmlformats.org/officeDocument/2006/math">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𝒈</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r>
                      <a:rPr lang="zh-CN" altLang="en-US" i="1">
                        <a:solidFill>
                          <a:srgbClr val="09405E"/>
                        </a:solidFill>
                        <a:latin typeface="Cambria Math" charset="0"/>
                      </a:rPr>
                      <m:t>𝛻</m:t>
                    </m:r>
                    <m:r>
                      <a:rPr lang="en-US" altLang="zh-CN" i="1">
                        <a:solidFill>
                          <a:srgbClr val="09405E"/>
                        </a:solidFill>
                        <a:latin typeface="Cambria Math" charset="0"/>
                      </a:rPr>
                      <m:t>𝑓</m:t>
                    </m:r>
                    <m:d>
                      <m:dPr>
                        <m:ctrlPr>
                          <a:rPr lang="en-US" altLang="zh-CN" i="1" dirty="0">
                            <a:solidFill>
                              <a:srgbClr val="09405E"/>
                            </a:solidFill>
                            <a:latin typeface="Cambria Math" panose="02040503050406030204" pitchFamily="18" charset="0"/>
                          </a:rPr>
                        </m:ctrlPr>
                      </m:dPr>
                      <m:e>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e>
                    </m:d>
                  </m:oMath>
                </a14:m>
                <a:r>
                  <a:rPr lang="zh-CN" altLang="en-US" dirty="0">
                    <a:solidFill>
                      <a:srgbClr val="09405E"/>
                    </a:solidFill>
                  </a:rPr>
                  <a:t>和海森矩阵</a:t>
                </a:r>
                <a14:m>
                  <m:oMath xmlns:m="http://schemas.openxmlformats.org/officeDocument/2006/math">
                    <m:sSup>
                      <m:sSupPr>
                        <m:ctrlPr>
                          <a:rPr lang="en-US" altLang="zh-CN" i="1">
                            <a:solidFill>
                              <a:srgbClr val="09405E"/>
                            </a:solidFill>
                            <a:latin typeface="Cambria Math" panose="02040503050406030204" pitchFamily="18" charset="0"/>
                          </a:rPr>
                        </m:ctrlPr>
                      </m:sSupPr>
                      <m:e>
                        <m:r>
                          <a:rPr lang="en-US" altLang="zh-CN" b="1" i="1" dirty="0">
                            <a:solidFill>
                              <a:srgbClr val="09405E"/>
                            </a:solidFill>
                            <a:latin typeface="Cambria Math" charset="0"/>
                          </a:rPr>
                          <m:t>𝑯</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b="1">
                        <a:solidFill>
                          <a:srgbClr val="09405E"/>
                        </a:solidFill>
                        <a:latin typeface="Cambria Math" charset="0"/>
                      </a:rPr>
                      <m:t>=</m:t>
                    </m:r>
                    <m:r>
                      <a:rPr lang="en-US" altLang="zh-CN" b="1" i="1" dirty="0">
                        <a:solidFill>
                          <a:srgbClr val="09405E"/>
                        </a:solidFill>
                        <a:latin typeface="Cambria Math" charset="0"/>
                      </a:rPr>
                      <m:t>𝑯</m:t>
                    </m:r>
                    <m:d>
                      <m:dPr>
                        <m:ctrlPr>
                          <a:rPr lang="en-US" altLang="zh-CN" i="1" dirty="0">
                            <a:solidFill>
                              <a:srgbClr val="09405E"/>
                            </a:solidFill>
                            <a:latin typeface="Cambria Math" panose="02040503050406030204" pitchFamily="18" charset="0"/>
                          </a:rPr>
                        </m:ctrlPr>
                      </m:dPr>
                      <m:e>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e>
                    </m:d>
                  </m:oMath>
                </a14:m>
                <a:r>
                  <a:rPr kumimoji="1" lang="zh-CN" altLang="en-US" dirty="0">
                    <a:solidFill>
                      <a:srgbClr val="09405E"/>
                    </a:solidFill>
                  </a:rPr>
                  <a:t>；</a:t>
                </a:r>
                <a:endParaRPr kumimoji="1" lang="en-US" altLang="zh-CN" dirty="0">
                  <a:solidFill>
                    <a:srgbClr val="09405E"/>
                  </a:solidFill>
                </a:endParaRPr>
              </a:p>
              <a:p>
                <a:pPr>
                  <a:lnSpc>
                    <a:spcPct val="100000"/>
                  </a:lnSpc>
                </a:pPr>
                <a:r>
                  <a:rPr kumimoji="1" lang="zh-CN" altLang="en-US" dirty="0">
                    <a:solidFill>
                      <a:srgbClr val="09405E"/>
                    </a:solidFill>
                  </a:rPr>
                  <a:t> </a:t>
                </a:r>
                <a:r>
                  <a:rPr lang="en-US" altLang="zh-CN" dirty="0">
                    <a:solidFill>
                      <a:srgbClr val="09405E"/>
                    </a:solidFill>
                  </a:rPr>
                  <a:t>3. </a:t>
                </a:r>
                <a:r>
                  <a:rPr lang="zh-CN" altLang="en-US" dirty="0">
                    <a:solidFill>
                      <a:srgbClr val="09405E"/>
                    </a:solidFill>
                  </a:rPr>
                  <a:t>计算移动方向：</a:t>
                </a:r>
                <a14:m>
                  <m:oMath xmlns:m="http://schemas.openxmlformats.org/officeDocument/2006/math">
                    <m:sSup>
                      <m:sSupPr>
                        <m:ctrlPr>
                          <a:rPr lang="en-US" altLang="zh-CN" i="1">
                            <a:solidFill>
                              <a:srgbClr val="09405E"/>
                            </a:solidFill>
                            <a:latin typeface="Cambria Math" panose="02040503050406030204" pitchFamily="18" charset="0"/>
                          </a:rPr>
                        </m:ctrlPr>
                      </m:sSupPr>
                      <m:e>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𝒅</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b="1">
                            <a:solidFill>
                              <a:srgbClr val="09405E"/>
                            </a:solidFill>
                            <a:latin typeface="Cambria Math" charset="0"/>
                          </a:rPr>
                          <m:t>=</m:t>
                        </m:r>
                        <m:sSup>
                          <m:sSupPr>
                            <m:ctrlPr>
                              <a:rPr lang="en-US" altLang="zh-CN" i="1">
                                <a:solidFill>
                                  <a:srgbClr val="09405E"/>
                                </a:solidFill>
                                <a:latin typeface="Cambria Math" panose="02040503050406030204" pitchFamily="18" charset="0"/>
                              </a:rPr>
                            </m:ctrlPr>
                          </m:sSupPr>
                          <m:e>
                            <m:r>
                              <a:rPr lang="en-US" altLang="zh-CN" b="1">
                                <a:solidFill>
                                  <a:srgbClr val="09405E"/>
                                </a:solidFill>
                                <a:latin typeface="Cambria Math" charset="0"/>
                              </a:rPr>
                              <m:t>(</m:t>
                            </m:r>
                            <m:r>
                              <a:rPr lang="en-US" altLang="zh-CN" b="1" i="1" dirty="0">
                                <a:solidFill>
                                  <a:srgbClr val="09405E"/>
                                </a:solidFill>
                                <a:latin typeface="Cambria Math" charset="0"/>
                              </a:rPr>
                              <m:t>𝑯</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e>
                      <m:sup>
                        <m:r>
                          <a:rPr lang="en-US" altLang="zh-CN" i="1">
                            <a:solidFill>
                              <a:srgbClr val="09405E"/>
                            </a:solidFill>
                            <a:latin typeface="Cambria Math" charset="0"/>
                          </a:rPr>
                          <m:t>−1</m:t>
                        </m:r>
                      </m:sup>
                    </m:sSup>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𝒈</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oMath>
                </a14:m>
                <a:r>
                  <a:rPr lang="zh-CN" altLang="en-US" dirty="0">
                    <a:solidFill>
                      <a:srgbClr val="09405E"/>
                    </a:solidFill>
                  </a:rPr>
                  <a:t>（一般用线性方程组计算</a:t>
                </a:r>
                <a14:m>
                  <m:oMath xmlns:m="http://schemas.openxmlformats.org/officeDocument/2006/math">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𝒅</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oMath>
                </a14:m>
                <a:r>
                  <a:rPr lang="zh-CN" altLang="en-US" dirty="0">
                    <a:solidFill>
                      <a:srgbClr val="09405E"/>
                    </a:solidFill>
                  </a:rPr>
                  <a:t>：</a:t>
                </a:r>
                <a14:m>
                  <m:oMath xmlns:m="http://schemas.openxmlformats.org/officeDocument/2006/math">
                    <m:sSup>
                      <m:sSupPr>
                        <m:ctrlPr>
                          <a:rPr lang="en-US" altLang="zh-CN" i="1">
                            <a:solidFill>
                              <a:srgbClr val="09405E"/>
                            </a:solidFill>
                            <a:latin typeface="Cambria Math" panose="02040503050406030204" pitchFamily="18" charset="0"/>
                          </a:rPr>
                        </m:ctrlPr>
                      </m:sSupPr>
                      <m:e>
                        <m:sSup>
                          <m:sSupPr>
                            <m:ctrlPr>
                              <a:rPr lang="en-US" altLang="zh-CN" i="1">
                                <a:solidFill>
                                  <a:srgbClr val="09405E"/>
                                </a:solidFill>
                                <a:latin typeface="Cambria Math" panose="02040503050406030204" pitchFamily="18" charset="0"/>
                              </a:rPr>
                            </m:ctrlPr>
                          </m:sSupPr>
                          <m:e>
                            <m:r>
                              <a:rPr lang="en-US" altLang="zh-CN" b="1" i="1" dirty="0">
                                <a:solidFill>
                                  <a:srgbClr val="09405E"/>
                                </a:solidFill>
                                <a:latin typeface="Cambria Math" charset="0"/>
                              </a:rPr>
                              <m:t>𝑯</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b="1" i="1">
                            <a:solidFill>
                              <a:srgbClr val="09405E"/>
                            </a:solidFill>
                            <a:latin typeface="Cambria Math" charset="0"/>
                          </a:rPr>
                          <m:t>𝒅</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𝒈</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oMath>
                </a14:m>
                <a:r>
                  <a:rPr lang="zh-CN" altLang="en-US" dirty="0">
                    <a:solidFill>
                      <a:srgbClr val="09405E"/>
                    </a:solidFill>
                  </a:rPr>
                  <a:t>。线性方程组求解可用共轭梯度等方法求解）；</a:t>
                </a:r>
                <a:endParaRPr lang="en-US" altLang="zh-CN" dirty="0">
                  <a:solidFill>
                    <a:srgbClr val="09405E"/>
                  </a:solidFill>
                </a:endParaRPr>
              </a:p>
              <a:p>
                <a:pPr>
                  <a:lnSpc>
                    <a:spcPct val="100000"/>
                  </a:lnSpc>
                </a:pPr>
                <a:r>
                  <a:rPr kumimoji="1" lang="zh-CN" altLang="en-US" dirty="0">
                    <a:solidFill>
                      <a:srgbClr val="09405E"/>
                    </a:solidFill>
                  </a:rPr>
                  <a:t> </a:t>
                </a:r>
                <a:r>
                  <a:rPr lang="en-US" altLang="zh-CN" dirty="0">
                    <a:solidFill>
                      <a:srgbClr val="09405E"/>
                    </a:solidFill>
                  </a:rPr>
                  <a:t>4. </a:t>
                </a:r>
                <a:r>
                  <a:rPr lang="zh-CN" altLang="en-US" dirty="0">
                    <a:solidFill>
                      <a:srgbClr val="09405E"/>
                    </a:solidFill>
                  </a:rPr>
                  <a:t>根据迭代公式，更新</a:t>
                </a:r>
                <a14:m>
                  <m:oMath xmlns:m="http://schemas.openxmlformats.org/officeDocument/2006/math">
                    <m:r>
                      <a:rPr lang="en-US" altLang="zh-CN" b="1" i="1">
                        <a:solidFill>
                          <a:srgbClr val="09405E"/>
                        </a:solidFill>
                        <a:latin typeface="Cambria Math" charset="0"/>
                      </a:rPr>
                      <m:t>𝒙</m:t>
                    </m:r>
                  </m:oMath>
                </a14:m>
                <a:r>
                  <a:rPr lang="zh-CN" altLang="en-US" dirty="0">
                    <a:solidFill>
                      <a:srgbClr val="09405E"/>
                    </a:solidFill>
                  </a:rPr>
                  <a:t>的值：</a:t>
                </a:r>
                <a14:m>
                  <m:oMath xmlns:m="http://schemas.openxmlformats.org/officeDocument/2006/math">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+1) </m:t>
                        </m:r>
                      </m:sup>
                    </m:sSup>
                    <m:r>
                      <a:rPr lang="en-US" altLang="zh-CN" i="1">
                        <a:solidFill>
                          <a:srgbClr val="09405E"/>
                        </a:solidFill>
                        <a:latin typeface="Cambria Math" charset="0"/>
                      </a:rPr>
                      <m:t>=</m:t>
                    </m:r>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𝒙</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r>
                      <a:rPr lang="en-US" altLang="zh-CN" i="1">
                        <a:solidFill>
                          <a:srgbClr val="09405E"/>
                        </a:solidFill>
                        <a:latin typeface="Cambria Math" charset="0"/>
                      </a:rPr>
                      <m:t>−</m:t>
                    </m:r>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𝒅</m:t>
                        </m:r>
                      </m:e>
                      <m:sup>
                        <m:r>
                          <a:rPr lang="en-US" altLang="zh-CN" i="1">
                            <a:solidFill>
                              <a:srgbClr val="09405E"/>
                            </a:solidFill>
                            <a:latin typeface="Cambria Math" charset="0"/>
                          </a:rPr>
                          <m:t>(</m:t>
                        </m:r>
                        <m:r>
                          <a:rPr lang="en-US" altLang="zh-CN" i="1">
                            <a:solidFill>
                              <a:srgbClr val="09405E"/>
                            </a:solidFill>
                            <a:latin typeface="Cambria Math" charset="0"/>
                          </a:rPr>
                          <m:t>𝑡</m:t>
                        </m:r>
                        <m:r>
                          <a:rPr lang="en-US" altLang="zh-CN" i="1">
                            <a:solidFill>
                              <a:srgbClr val="09405E"/>
                            </a:solidFill>
                            <a:latin typeface="Cambria Math" charset="0"/>
                          </a:rPr>
                          <m:t>) </m:t>
                        </m:r>
                      </m:sup>
                    </m:sSup>
                  </m:oMath>
                </a14:m>
                <a:r>
                  <a:rPr kumimoji="1" lang="zh-CN" altLang="en-US" dirty="0">
                    <a:solidFill>
                      <a:srgbClr val="09405E"/>
                    </a:solidFill>
                  </a:rPr>
                  <a:t>；</a:t>
                </a:r>
                <a:endParaRPr kumimoji="1" lang="en-US" altLang="zh-CN" dirty="0">
                  <a:solidFill>
                    <a:srgbClr val="09405E"/>
                  </a:solidFill>
                </a:endParaRPr>
              </a:p>
              <a:p>
                <a:pPr>
                  <a:lnSpc>
                    <a:spcPct val="100000"/>
                  </a:lnSpc>
                </a:pPr>
                <a:r>
                  <a:rPr kumimoji="1" lang="zh-CN" altLang="en-US" dirty="0">
                    <a:solidFill>
                      <a:srgbClr val="09405E"/>
                    </a:solidFill>
                  </a:rPr>
                  <a:t> </a:t>
                </a:r>
                <a:r>
                  <a:rPr lang="en-US" altLang="zh-CN" dirty="0">
                    <a:solidFill>
                      <a:srgbClr val="09405E"/>
                    </a:solidFill>
                  </a:rPr>
                  <a:t>5.</a:t>
                </a:r>
                <a:r>
                  <a:rPr lang="zh-CN" altLang="en-US" dirty="0">
                    <a:solidFill>
                      <a:srgbClr val="09405E"/>
                    </a:solidFill>
                  </a:rPr>
                  <a:t> 判断是否满足迭代终止条件。如果满足，循环结束，返回最佳参数</a:t>
                </a:r>
                <a14:m>
                  <m:oMath xmlns:m="http://schemas.openxmlformats.org/officeDocument/2006/math">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𝒙</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+1</m:t>
                        </m:r>
                        <m:r>
                          <a:rPr lang="en-US" altLang="zh-CN" i="1">
                            <a:solidFill>
                              <a:srgbClr val="09405E"/>
                            </a:solidFill>
                            <a:latin typeface="Cambria Math" charset="0"/>
                          </a:rPr>
                          <m:t>)</m:t>
                        </m:r>
                      </m:sup>
                    </m:sSup>
                  </m:oMath>
                </a14:m>
                <a:r>
                  <a:rPr lang="zh-CN" altLang="en-US" dirty="0">
                    <a:solidFill>
                      <a:srgbClr val="09405E"/>
                    </a:solidFill>
                  </a:rPr>
                  <a:t>和目标函数极小值</a:t>
                </a:r>
                <a14:m>
                  <m:oMath xmlns:m="http://schemas.openxmlformats.org/officeDocument/2006/math">
                    <m:r>
                      <a:rPr lang="en-US" altLang="zh-CN" i="1">
                        <a:solidFill>
                          <a:srgbClr val="09405E"/>
                        </a:solidFill>
                        <a:latin typeface="Cambria Math" charset="0"/>
                      </a:rPr>
                      <m:t>𝑓</m:t>
                    </m:r>
                    <m:d>
                      <m:dPr>
                        <m:ctrlPr>
                          <a:rPr lang="en-US" altLang="zh-CN" i="1">
                            <a:solidFill>
                              <a:srgbClr val="09405E"/>
                            </a:solidFill>
                            <a:latin typeface="Cambria Math" panose="02040503050406030204" pitchFamily="18" charset="0"/>
                          </a:rPr>
                        </m:ctrlPr>
                      </m:dPr>
                      <m:e>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𝒙</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+1</m:t>
                            </m:r>
                            <m:r>
                              <a:rPr lang="en-US" altLang="zh-CN" i="1">
                                <a:solidFill>
                                  <a:srgbClr val="09405E"/>
                                </a:solidFill>
                                <a:latin typeface="Cambria Math" charset="0"/>
                              </a:rPr>
                              <m:t>)</m:t>
                            </m:r>
                          </m:sup>
                        </m:sSup>
                      </m:e>
                    </m:d>
                  </m:oMath>
                </a14:m>
                <a:r>
                  <a:rPr lang="zh-CN" altLang="en-US" dirty="0">
                    <a:solidFill>
                      <a:srgbClr val="09405E"/>
                    </a:solidFill>
                  </a:rPr>
                  <a:t>；否则转到第</a:t>
                </a:r>
                <a:r>
                  <a:rPr lang="en-US" altLang="zh-CN" dirty="0">
                    <a:solidFill>
                      <a:srgbClr val="09405E"/>
                    </a:solidFill>
                    <a:latin typeface="Arial" charset="0"/>
                    <a:ea typeface="Arial" charset="0"/>
                    <a:cs typeface="Arial" charset="0"/>
                  </a:rPr>
                  <a:t>2</a:t>
                </a:r>
                <a:r>
                  <a:rPr lang="zh-CN" altLang="en-US" dirty="0">
                    <a:solidFill>
                      <a:srgbClr val="09405E"/>
                    </a:solidFill>
                  </a:rPr>
                  <a:t>步。</a:t>
                </a: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42663" cy="5237271"/>
              </a:xfrm>
              <a:blipFill rotWithShape="0">
                <a:blip r:embed="rId2"/>
                <a:stretch>
                  <a:fillRect l="-930" t="-815" r="-437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牛顿法求解目标函数极值</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630237" y="5710154"/>
                <a:ext cx="6358434" cy="989886"/>
              </a:xfrm>
              <a:prstGeom prst="rect">
                <a:avLst/>
              </a:prstGeom>
            </p:spPr>
            <p:txBody>
              <a:bodyPr wrap="square">
                <a:spAutoFit/>
              </a:bodyPr>
              <a:lstStyle/>
              <a:p>
                <a:pPr lvl="1"/>
                <a:r>
                  <a:rPr lang="zh-CN" altLang="en-US" sz="2800" dirty="0">
                    <a:solidFill>
                      <a:srgbClr val="09405E"/>
                    </a:solidFill>
                    <a:latin typeface="Microsoft YaHei" charset="-122"/>
                    <a:ea typeface="Microsoft YaHei" charset="-122"/>
                    <a:cs typeface="Microsoft YaHei" charset="-122"/>
                  </a:rPr>
                  <a:t>一阶梯度法：</a:t>
                </a:r>
                <a14:m>
                  <m:oMath xmlns:m="http://schemas.openxmlformats.org/officeDocument/2006/math">
                    <m:sSup>
                      <m:sSupPr>
                        <m:ctrlPr>
                          <a:rPr lang="en-US" altLang="zh-CN" sz="2800" i="1">
                            <a:solidFill>
                              <a:srgbClr val="09405E"/>
                            </a:solidFill>
                            <a:latin typeface="Cambria Math" panose="02040503050406030204" pitchFamily="18" charset="0"/>
                          </a:rPr>
                        </m:ctrlPr>
                      </m:sSupPr>
                      <m:e>
                        <m:r>
                          <a:rPr lang="en-US" altLang="zh-CN" sz="2800" b="1" i="1">
                            <a:solidFill>
                              <a:srgbClr val="09405E"/>
                            </a:solidFill>
                            <a:latin typeface="Cambria Math" charset="0"/>
                            <a:ea typeface="Microsoft YaHei" charset="-122"/>
                            <a:cs typeface="Microsoft YaHei" charset="-122"/>
                          </a:rPr>
                          <m:t>𝒅</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r>
                      <a:rPr lang="en-US" altLang="zh-CN" sz="2800" b="0" i="0" smtClean="0">
                        <a:solidFill>
                          <a:srgbClr val="09405E"/>
                        </a:solidFill>
                        <a:latin typeface="Cambria Math" charset="0"/>
                      </a:rPr>
                      <m:t>=</m:t>
                    </m:r>
                    <m:r>
                      <a:rPr lang="en-US" altLang="zh-CN" sz="2800">
                        <a:solidFill>
                          <a:srgbClr val="09405E"/>
                        </a:solidFill>
                        <a:latin typeface="Cambria Math" charset="0"/>
                        <a:ea typeface="Microsoft YaHei" charset="-122"/>
                        <a:cs typeface="Microsoft YaHei" charset="-122"/>
                      </a:rPr>
                      <m:t>−</m:t>
                    </m:r>
                    <m:r>
                      <a:rPr lang="el-GR" altLang="zh-CN" sz="2800" smtClean="0">
                        <a:solidFill>
                          <a:srgbClr val="C00000"/>
                        </a:solidFill>
                        <a:latin typeface="Cambria Math" charset="0"/>
                        <a:ea typeface="Microsoft YaHei" charset="-122"/>
                        <a:cs typeface="Microsoft YaHei" charset="-122"/>
                      </a:rPr>
                      <m:t>𝜂</m:t>
                    </m:r>
                    <m:sSup>
                      <m:sSupPr>
                        <m:ctrlPr>
                          <a:rPr lang="en-US" altLang="zh-CN" sz="2800" i="1" smtClean="0">
                            <a:solidFill>
                              <a:srgbClr val="09405E"/>
                            </a:solidFill>
                            <a:latin typeface="Cambria Math" panose="02040503050406030204" pitchFamily="18" charset="0"/>
                          </a:rPr>
                        </m:ctrlPr>
                      </m:sSupPr>
                      <m:e>
                        <m:r>
                          <a:rPr lang="en-US" altLang="zh-CN" sz="2800" b="1" i="1">
                            <a:solidFill>
                              <a:srgbClr val="09405E"/>
                            </a:solidFill>
                            <a:latin typeface="Cambria Math" charset="0"/>
                            <a:ea typeface="Microsoft YaHei" charset="-122"/>
                            <a:cs typeface="Microsoft YaHei" charset="-122"/>
                          </a:rPr>
                          <m:t>𝒈</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oMath>
                </a14:m>
                <a:r>
                  <a:rPr lang="zh-CN" altLang="en-US" sz="2800" dirty="0">
                    <a:solidFill>
                      <a:srgbClr val="09405E"/>
                    </a:solidFill>
                    <a:latin typeface="Microsoft YaHei" charset="-122"/>
                    <a:ea typeface="Microsoft YaHei" charset="-122"/>
                    <a:cs typeface="Microsoft YaHei" charset="-122"/>
                  </a:rPr>
                  <a:t>，</a:t>
                </a:r>
                <a:endParaRPr lang="en-US" altLang="zh-CN" sz="2800" dirty="0">
                  <a:solidFill>
                    <a:srgbClr val="09405E"/>
                  </a:solidFill>
                  <a:latin typeface="Microsoft YaHei" charset="-122"/>
                  <a:ea typeface="Microsoft YaHei" charset="-122"/>
                  <a:cs typeface="Microsoft YaHei" charset="-122"/>
                </a:endParaRPr>
              </a:p>
              <a:p>
                <a:pPr lvl="1"/>
                <a:r>
                  <a:rPr lang="zh-CN" altLang="en-US" sz="2800" dirty="0">
                    <a:solidFill>
                      <a:srgbClr val="09405E"/>
                    </a:solidFill>
                    <a:latin typeface="Microsoft YaHei" charset="-122"/>
                    <a:ea typeface="Microsoft YaHei" charset="-122"/>
                    <a:cs typeface="Microsoft YaHei" charset="-122"/>
                  </a:rPr>
                  <a:t>二阶牛顿法：</a:t>
                </a:r>
                <a14:m>
                  <m:oMath xmlns:m="http://schemas.openxmlformats.org/officeDocument/2006/math">
                    <m:sSup>
                      <m:sSupPr>
                        <m:ctrlPr>
                          <a:rPr lang="en-US" altLang="zh-CN" sz="2800" i="1">
                            <a:solidFill>
                              <a:srgbClr val="09405E"/>
                            </a:solidFill>
                            <a:latin typeface="Cambria Math" panose="02040503050406030204" pitchFamily="18" charset="0"/>
                          </a:rPr>
                        </m:ctrlPr>
                      </m:sSupPr>
                      <m:e>
                        <m:r>
                          <a:rPr lang="en-US" altLang="zh-CN" sz="2800" b="1" i="1">
                            <a:solidFill>
                              <a:srgbClr val="09405E"/>
                            </a:solidFill>
                            <a:latin typeface="Cambria Math" charset="0"/>
                            <a:ea typeface="Microsoft YaHei" charset="-122"/>
                            <a:cs typeface="Microsoft YaHei" charset="-122"/>
                          </a:rPr>
                          <m:t>𝒅</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r>
                      <a:rPr lang="en-US" altLang="zh-CN" sz="2800" b="0" i="1" smtClean="0">
                        <a:solidFill>
                          <a:srgbClr val="09405E"/>
                        </a:solidFill>
                        <a:latin typeface="Cambria Math" charset="0"/>
                      </a:rPr>
                      <m:t>=−</m:t>
                    </m:r>
                    <m:sSup>
                      <m:sSupPr>
                        <m:ctrlPr>
                          <a:rPr lang="en-US" altLang="zh-CN" sz="2800" i="1" smtClean="0">
                            <a:solidFill>
                              <a:srgbClr val="C00000"/>
                            </a:solidFill>
                            <a:latin typeface="Cambria Math" panose="02040503050406030204" pitchFamily="18" charset="0"/>
                            <a:ea typeface="Microsoft YaHei" charset="-122"/>
                            <a:cs typeface="Microsoft YaHei" charset="-122"/>
                          </a:rPr>
                        </m:ctrlPr>
                      </m:sSupPr>
                      <m:e>
                        <m:sSup>
                          <m:sSupPr>
                            <m:ctrlPr>
                              <a:rPr lang="en-US" altLang="zh-CN" sz="2800" i="1">
                                <a:solidFill>
                                  <a:srgbClr val="C00000"/>
                                </a:solidFill>
                                <a:latin typeface="Cambria Math" panose="02040503050406030204" pitchFamily="18" charset="0"/>
                              </a:rPr>
                            </m:ctrlPr>
                          </m:sSupPr>
                          <m:e>
                            <m:r>
                              <a:rPr lang="en-US" altLang="zh-CN" sz="2800" b="1">
                                <a:solidFill>
                                  <a:srgbClr val="C00000"/>
                                </a:solidFill>
                                <a:latin typeface="Cambria Math" charset="0"/>
                              </a:rPr>
                              <m:t>(</m:t>
                            </m:r>
                            <m:r>
                              <a:rPr lang="en-US" altLang="zh-CN" sz="2800" b="1" i="1" dirty="0">
                                <a:solidFill>
                                  <a:srgbClr val="C00000"/>
                                </a:solidFill>
                                <a:latin typeface="Cambria Math" charset="0"/>
                                <a:ea typeface="Microsoft YaHei" charset="-122"/>
                                <a:cs typeface="Microsoft YaHei" charset="-122"/>
                              </a:rPr>
                              <m:t>𝑯</m:t>
                            </m:r>
                          </m:e>
                          <m:sup>
                            <m:r>
                              <a:rPr lang="en-US" altLang="zh-CN" sz="2800" i="1">
                                <a:solidFill>
                                  <a:srgbClr val="C00000"/>
                                </a:solidFill>
                                <a:latin typeface="Cambria Math" charset="0"/>
                              </a:rPr>
                              <m:t>(</m:t>
                            </m:r>
                            <m:r>
                              <a:rPr lang="en-US" altLang="zh-CN" sz="2800" i="1">
                                <a:solidFill>
                                  <a:srgbClr val="C00000"/>
                                </a:solidFill>
                                <a:latin typeface="Cambria Math" charset="0"/>
                              </a:rPr>
                              <m:t>𝑡</m:t>
                            </m:r>
                            <m:r>
                              <a:rPr lang="en-US" altLang="zh-CN" sz="2800" i="1">
                                <a:solidFill>
                                  <a:srgbClr val="C00000"/>
                                </a:solidFill>
                                <a:latin typeface="Cambria Math" charset="0"/>
                              </a:rPr>
                              <m:t>) </m:t>
                            </m:r>
                          </m:sup>
                        </m:sSup>
                        <m:r>
                          <a:rPr lang="en-US" altLang="zh-CN" sz="2800" i="1">
                            <a:solidFill>
                              <a:srgbClr val="C00000"/>
                            </a:solidFill>
                            <a:latin typeface="Cambria Math" charset="0"/>
                          </a:rPr>
                          <m:t>)</m:t>
                        </m:r>
                      </m:e>
                      <m:sup>
                        <m:r>
                          <a:rPr lang="en-US" altLang="zh-CN" sz="2800" i="1">
                            <a:solidFill>
                              <a:srgbClr val="C00000"/>
                            </a:solidFill>
                            <a:latin typeface="Cambria Math" charset="0"/>
                            <a:ea typeface="Microsoft YaHei" charset="-122"/>
                            <a:cs typeface="Microsoft YaHei" charset="-122"/>
                          </a:rPr>
                          <m:t>−1</m:t>
                        </m:r>
                      </m:sup>
                    </m:sSup>
                    <m:sSup>
                      <m:sSupPr>
                        <m:ctrlPr>
                          <a:rPr lang="en-US" altLang="zh-CN" sz="2800" i="1" smtClean="0">
                            <a:solidFill>
                              <a:srgbClr val="09405E"/>
                            </a:solidFill>
                            <a:latin typeface="Cambria Math" panose="02040503050406030204" pitchFamily="18" charset="0"/>
                          </a:rPr>
                        </m:ctrlPr>
                      </m:sSupPr>
                      <m:e>
                        <m:r>
                          <a:rPr lang="en-US" altLang="zh-CN" sz="2800" b="1" i="1">
                            <a:solidFill>
                              <a:srgbClr val="09405E"/>
                            </a:solidFill>
                            <a:latin typeface="Cambria Math" charset="0"/>
                            <a:ea typeface="Microsoft YaHei" charset="-122"/>
                            <a:cs typeface="Microsoft YaHei" charset="-122"/>
                          </a:rPr>
                          <m:t>𝒈</m:t>
                        </m:r>
                      </m:e>
                      <m:sup>
                        <m:r>
                          <a:rPr lang="en-US" altLang="zh-CN" sz="2800" i="1">
                            <a:solidFill>
                              <a:srgbClr val="09405E"/>
                            </a:solidFill>
                            <a:latin typeface="Cambria Math" charset="0"/>
                          </a:rPr>
                          <m:t>(</m:t>
                        </m:r>
                        <m:r>
                          <a:rPr lang="en-US" altLang="zh-CN" sz="2800" i="1">
                            <a:solidFill>
                              <a:srgbClr val="09405E"/>
                            </a:solidFill>
                            <a:latin typeface="Cambria Math" charset="0"/>
                          </a:rPr>
                          <m:t>𝑡</m:t>
                        </m:r>
                        <m:r>
                          <a:rPr lang="en-US" altLang="zh-CN" sz="2800" i="1">
                            <a:solidFill>
                              <a:srgbClr val="09405E"/>
                            </a:solidFill>
                            <a:latin typeface="Cambria Math" charset="0"/>
                          </a:rPr>
                          <m:t>) </m:t>
                        </m:r>
                      </m:sup>
                    </m:sSup>
                  </m:oMath>
                </a14:m>
                <a:endParaRPr lang="en-US" altLang="zh-CN" sz="2800" dirty="0">
                  <a:solidFill>
                    <a:srgbClr val="09405E"/>
                  </a:solidFill>
                  <a:latin typeface="Microsoft YaHei" charset="-122"/>
                  <a:ea typeface="Microsoft YaHei" charset="-122"/>
                  <a:cs typeface="Microsoft YaHei"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630237" y="5710154"/>
                <a:ext cx="6358434" cy="989886"/>
              </a:xfrm>
              <a:prstGeom prst="rect">
                <a:avLst/>
              </a:prstGeom>
              <a:blipFill rotWithShape="0">
                <a:blip r:embed="rId3"/>
                <a:stretch>
                  <a:fillRect t="-4938"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6695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123613" cy="5237271"/>
          </a:xfrm>
        </p:spPr>
        <p:txBody>
          <a:bodyPr/>
          <a:lstStyle/>
          <a:p>
            <a:pPr>
              <a:lnSpc>
                <a:spcPct val="100000"/>
              </a:lnSpc>
            </a:pPr>
            <a:r>
              <a:rPr lang="zh-CN" altLang="en-US" dirty="0"/>
              <a:t>牛顿法比一般的梯度下降法收敛速度快。</a:t>
            </a:r>
            <a:endParaRPr lang="en-US" altLang="zh-CN" dirty="0"/>
          </a:p>
          <a:p>
            <a:pPr>
              <a:lnSpc>
                <a:spcPct val="100000"/>
              </a:lnSpc>
            </a:pPr>
            <a:endParaRPr lang="en-US" altLang="zh-CN" sz="1000" dirty="0"/>
          </a:p>
          <a:p>
            <a:pPr>
              <a:lnSpc>
                <a:spcPct val="100000"/>
              </a:lnSpc>
            </a:pPr>
            <a:r>
              <a:rPr lang="zh-CN" altLang="en-US" dirty="0"/>
              <a:t>但在高维情况下，计算目标函数的二阶偏导数的复杂度高，而且有时候目标函数的海森矩阵无法保持正定，不存在逆矩阵，此时牛顿法将不再能使用。</a:t>
            </a:r>
            <a:endParaRPr lang="en-US" altLang="zh-CN" dirty="0"/>
          </a:p>
          <a:p>
            <a:pPr>
              <a:lnSpc>
                <a:spcPct val="100000"/>
              </a:lnSpc>
            </a:pPr>
            <a:endParaRPr kumimoji="1" lang="en-US" altLang="zh-CN" sz="1000" dirty="0"/>
          </a:p>
          <a:p>
            <a:pPr>
              <a:lnSpc>
                <a:spcPct val="100000"/>
              </a:lnSpc>
            </a:pPr>
            <a:r>
              <a:rPr lang="zh-CN" altLang="en-US" dirty="0"/>
              <a:t>因此人们提出了</a:t>
            </a:r>
            <a:r>
              <a:rPr lang="zh-CN" altLang="en-US" dirty="0">
                <a:solidFill>
                  <a:srgbClr val="C00000"/>
                </a:solidFill>
              </a:rPr>
              <a:t>拟牛顿法</a:t>
            </a:r>
            <a:r>
              <a:rPr lang="zh-CN" altLang="en-US" dirty="0"/>
              <a:t>：不用二阶偏导数构造出可以近似</a:t>
            </a:r>
            <a:r>
              <a:rPr lang="en-US" altLang="zh-CN" dirty="0"/>
              <a:t>Hessian</a:t>
            </a:r>
            <a:r>
              <a:rPr lang="zh-CN" altLang="en-US" dirty="0"/>
              <a:t>矩阵</a:t>
            </a:r>
            <a:r>
              <a:rPr lang="en-US" altLang="zh-CN" dirty="0"/>
              <a:t>(</a:t>
            </a:r>
            <a:r>
              <a:rPr lang="zh-CN" altLang="en-US" dirty="0"/>
              <a:t>或</a:t>
            </a:r>
            <a:r>
              <a:rPr lang="en-US" altLang="zh-CN" dirty="0"/>
              <a:t>Hessian</a:t>
            </a:r>
            <a:r>
              <a:rPr lang="zh-CN" altLang="en-US" dirty="0"/>
              <a:t>矩阵的逆矩阵</a:t>
            </a:r>
            <a:r>
              <a:rPr lang="en-US" altLang="zh-CN" dirty="0"/>
              <a:t>)</a:t>
            </a:r>
            <a:r>
              <a:rPr lang="zh-CN" altLang="en-US" dirty="0"/>
              <a:t>的正定对称矩阵，进而再逐步优化目标函数。</a:t>
            </a:r>
            <a:endParaRPr lang="en-US" altLang="zh-CN" dirty="0"/>
          </a:p>
          <a:p>
            <a:pPr>
              <a:lnSpc>
                <a:spcPct val="100000"/>
              </a:lnSpc>
            </a:pPr>
            <a:r>
              <a:rPr lang="zh-CN" altLang="en-US" dirty="0"/>
              <a:t>不同的</a:t>
            </a:r>
            <a:r>
              <a:rPr lang="en-US" altLang="zh-CN" dirty="0"/>
              <a:t>Hessian</a:t>
            </a:r>
            <a:r>
              <a:rPr lang="zh-CN" altLang="en-US" dirty="0"/>
              <a:t>矩阵构造方法产生了不同的拟牛顿法</a:t>
            </a:r>
            <a:endParaRPr lang="en-US" altLang="zh-CN" dirty="0"/>
          </a:p>
          <a:p>
            <a:pPr lvl="1">
              <a:lnSpc>
                <a:spcPct val="100000"/>
              </a:lnSpc>
            </a:pPr>
            <a:r>
              <a:rPr kumimoji="1" lang="zh-CN" altLang="en-US" dirty="0"/>
              <a:t> </a:t>
            </a:r>
            <a:r>
              <a:rPr kumimoji="1" lang="en-US" altLang="zh-CN" dirty="0"/>
              <a:t>BFGS</a:t>
            </a:r>
            <a:r>
              <a:rPr kumimoji="1" lang="zh-CN" altLang="en-US" dirty="0"/>
              <a:t>／</a:t>
            </a:r>
            <a:r>
              <a:rPr kumimoji="1" lang="en-US" altLang="zh-CN" dirty="0"/>
              <a:t>L-BFGS</a:t>
            </a:r>
          </a:p>
          <a:p>
            <a:pPr>
              <a:lnSpc>
                <a:spcPct val="100000"/>
              </a:lnSpc>
            </a:pPr>
            <a:endParaRPr kumimoji="1" lang="zh-CN" altLang="en-US" dirty="0"/>
          </a:p>
        </p:txBody>
      </p:sp>
      <p:sp>
        <p:nvSpPr>
          <p:cNvPr id="3" name="标题 2"/>
          <p:cNvSpPr>
            <a:spLocks noGrp="1"/>
          </p:cNvSpPr>
          <p:nvPr>
            <p:ph type="title"/>
          </p:nvPr>
        </p:nvSpPr>
        <p:spPr/>
        <p:txBody>
          <a:bodyPr/>
          <a:lstStyle/>
          <a:p>
            <a:r>
              <a:rPr kumimoji="1" lang="zh-CN" altLang="en-US" dirty="0"/>
              <a:t>拟牛顿法</a:t>
            </a:r>
          </a:p>
        </p:txBody>
      </p:sp>
      <p:sp>
        <p:nvSpPr>
          <p:cNvPr id="4" name="矩形 3"/>
          <p:cNvSpPr/>
          <p:nvPr/>
        </p:nvSpPr>
        <p:spPr>
          <a:xfrm>
            <a:off x="983432" y="5496639"/>
            <a:ext cx="9145016" cy="1323439"/>
          </a:xfrm>
          <a:prstGeom prst="rect">
            <a:avLst/>
          </a:prstGeom>
        </p:spPr>
        <p:txBody>
          <a:bodyPr wrap="square">
            <a:spAutoFit/>
          </a:bodyPr>
          <a:lstStyle/>
          <a:p>
            <a:r>
              <a:rPr lang="zh-CN" altLang="en-US" sz="1600" dirty="0">
                <a:solidFill>
                  <a:srgbClr val="09405E"/>
                </a:solidFill>
                <a:latin typeface="Microsoft YaHei" charset="-122"/>
                <a:ea typeface="Microsoft YaHei" charset="-122"/>
                <a:cs typeface="Microsoft YaHei" charset="-122"/>
              </a:rPr>
              <a:t>推荐阅读：</a:t>
            </a:r>
            <a:endParaRPr lang="en-US" altLang="zh-CN" sz="1600" dirty="0">
              <a:solidFill>
                <a:srgbClr val="09405E"/>
              </a:solidFill>
              <a:latin typeface="Microsoft YaHei" charset="-122"/>
              <a:ea typeface="Microsoft YaHei" charset="-122"/>
              <a:cs typeface="Microsoft YaHei" charset="-122"/>
            </a:endParaRPr>
          </a:p>
          <a:p>
            <a:r>
              <a:rPr lang="en-US" altLang="zh-CN" sz="1600" dirty="0">
                <a:solidFill>
                  <a:srgbClr val="09405E"/>
                </a:solidFill>
                <a:latin typeface="Microsoft YaHei" charset="-122"/>
                <a:ea typeface="Microsoft YaHei" charset="-122"/>
                <a:cs typeface="Microsoft YaHei" charset="-122"/>
              </a:rPr>
              <a:t>1.</a:t>
            </a:r>
            <a:r>
              <a:rPr lang="zh-CN" altLang="en-US" sz="1600" b="1" dirty="0">
                <a:solidFill>
                  <a:srgbClr val="09405E"/>
                </a:solidFill>
              </a:rPr>
              <a:t>谈谈常见的迭代优化方法</a:t>
            </a:r>
            <a:endParaRPr lang="en-US" altLang="zh-CN" sz="1600" dirty="0">
              <a:solidFill>
                <a:srgbClr val="09405E"/>
              </a:solidFill>
              <a:latin typeface="Microsoft YaHei" charset="-122"/>
              <a:ea typeface="Microsoft YaHei" charset="-122"/>
              <a:cs typeface="Microsoft YaHei" charset="-122"/>
            </a:endParaRPr>
          </a:p>
          <a:p>
            <a:r>
              <a:rPr lang="en-US" altLang="zh-CN" sz="1600" dirty="0">
                <a:solidFill>
                  <a:srgbClr val="09405E"/>
                </a:solidFill>
                <a:latin typeface="Microsoft YaHei" charset="-122"/>
                <a:ea typeface="Microsoft YaHei" charset="-122"/>
                <a:cs typeface="Microsoft YaHei" charset="-122"/>
                <a:hlinkClick r:id="rId2"/>
              </a:rPr>
              <a:t>https://blog.csdn.net/aws3217150/article/details/50548177</a:t>
            </a:r>
            <a:endParaRPr lang="en-US" altLang="zh-CN" sz="1600" dirty="0">
              <a:solidFill>
                <a:srgbClr val="09405E"/>
              </a:solidFill>
              <a:latin typeface="Microsoft YaHei" charset="-122"/>
              <a:ea typeface="Microsoft YaHei" charset="-122"/>
              <a:cs typeface="Microsoft YaHei" charset="-122"/>
            </a:endParaRPr>
          </a:p>
          <a:p>
            <a:r>
              <a:rPr lang="en-US" altLang="zh-CN" sz="1600" dirty="0">
                <a:solidFill>
                  <a:srgbClr val="09405E"/>
                </a:solidFill>
                <a:latin typeface="Microsoft YaHei" charset="-122"/>
                <a:ea typeface="Microsoft YaHei" charset="-122"/>
                <a:cs typeface="Microsoft YaHei" charset="-122"/>
              </a:rPr>
              <a:t>2.</a:t>
            </a:r>
            <a:r>
              <a:rPr lang="zh-CN" altLang="en-US" sz="1600" dirty="0">
                <a:solidFill>
                  <a:srgbClr val="09405E"/>
                </a:solidFill>
                <a:latin typeface="Microsoft YaHei" charset="-122"/>
                <a:ea typeface="Microsoft YaHei" charset="-122"/>
                <a:cs typeface="Microsoft YaHei" charset="-122"/>
              </a:rPr>
              <a:t> </a:t>
            </a:r>
            <a:r>
              <a:rPr lang="en-US" altLang="zh-CN" sz="1600" dirty="0">
                <a:solidFill>
                  <a:srgbClr val="09405E"/>
                </a:solidFill>
                <a:latin typeface="Microsoft YaHei" charset="-122"/>
                <a:ea typeface="Microsoft YaHei" charset="-122"/>
                <a:cs typeface="Microsoft YaHei" charset="-122"/>
              </a:rPr>
              <a:t>Mathematical optimization: finding minima of functions</a:t>
            </a:r>
          </a:p>
          <a:p>
            <a:r>
              <a:rPr lang="en-US" altLang="zh-CN" sz="1600" dirty="0">
                <a:solidFill>
                  <a:srgbClr val="09405E"/>
                </a:solidFill>
                <a:latin typeface="Microsoft YaHei" charset="-122"/>
                <a:ea typeface="Microsoft YaHei" charset="-122"/>
                <a:cs typeface="Microsoft YaHei" charset="-122"/>
              </a:rPr>
              <a:t>https://</a:t>
            </a:r>
            <a:r>
              <a:rPr lang="en-US" altLang="zh-CN" sz="1600" dirty="0" err="1">
                <a:solidFill>
                  <a:srgbClr val="09405E"/>
                </a:solidFill>
                <a:latin typeface="Microsoft YaHei" charset="-122"/>
                <a:ea typeface="Microsoft YaHei" charset="-122"/>
                <a:cs typeface="Microsoft YaHei" charset="-122"/>
              </a:rPr>
              <a:t>www.scipy-lectures.org</a:t>
            </a:r>
            <a:r>
              <a:rPr lang="en-US" altLang="zh-CN" sz="1600" dirty="0">
                <a:solidFill>
                  <a:srgbClr val="09405E"/>
                </a:solidFill>
                <a:latin typeface="Microsoft YaHei" charset="-122"/>
                <a:ea typeface="Microsoft YaHei" charset="-122"/>
                <a:cs typeface="Microsoft YaHei" charset="-122"/>
              </a:rPr>
              <a:t>/advanced/</a:t>
            </a:r>
            <a:r>
              <a:rPr lang="en-US" altLang="zh-CN" sz="1600" dirty="0" err="1">
                <a:solidFill>
                  <a:srgbClr val="09405E"/>
                </a:solidFill>
                <a:latin typeface="Microsoft YaHei" charset="-122"/>
                <a:ea typeface="Microsoft YaHei" charset="-122"/>
                <a:cs typeface="Microsoft YaHei" charset="-122"/>
              </a:rPr>
              <a:t>mathematical_optimization</a:t>
            </a:r>
            <a:r>
              <a:rPr lang="en-US" altLang="zh-CN" sz="1600" dirty="0">
                <a:solidFill>
                  <a:srgbClr val="09405E"/>
                </a:solidFill>
                <a:latin typeface="Microsoft YaHei" charset="-122"/>
                <a:ea typeface="Microsoft YaHei" charset="-122"/>
                <a:cs typeface="Microsoft YaHei" charset="-122"/>
              </a:rPr>
              <a:t>/</a:t>
            </a:r>
            <a:endParaRPr lang="zh-CN" altLang="en-US" sz="16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5341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kumimoji="1" lang="zh-CN" altLang="en-US" dirty="0">
                    <a:solidFill>
                      <a:srgbClr val="09405E"/>
                    </a:solidFill>
                  </a:rPr>
                  <a:t>损失函数和的梯度为：</a:t>
                </a:r>
                <a14:m>
                  <m:oMath xmlns:m="http://schemas.openxmlformats.org/officeDocument/2006/math">
                    <m:r>
                      <a:rPr lang="en-US" altLang="zh-CN" i="1">
                        <a:solidFill>
                          <a:srgbClr val="09405E"/>
                        </a:solidFill>
                        <a:latin typeface="Cambria Math" charset="0"/>
                      </a:rPr>
                      <m:t>𝑔</m:t>
                    </m:r>
                    <m:d>
                      <m:dPr>
                        <m:ctrlPr>
                          <a:rPr lang="en-US" altLang="zh-CN" i="1">
                            <a:solidFill>
                              <a:srgbClr val="09405E"/>
                            </a:solidFill>
                            <a:latin typeface="Cambria Math" panose="02040503050406030204" pitchFamily="18" charset="0"/>
                          </a:rPr>
                        </m:ctrlPr>
                      </m:dPr>
                      <m:e>
                        <m:r>
                          <a:rPr kumimoji="1" lang="en-US" altLang="zh-CN" b="1" i="1">
                            <a:solidFill>
                              <a:srgbClr val="09405E"/>
                            </a:solidFill>
                            <a:latin typeface="Cambria Math" charset="0"/>
                            <a:ea typeface="Cambria Math" charset="0"/>
                            <a:cs typeface="Cambria Math" charset="0"/>
                          </a:rPr>
                          <m:t>𝒘</m:t>
                        </m:r>
                      </m:e>
                    </m:d>
                    <m:r>
                      <a:rPr kumimoji="1" lang="en-US" altLang="zh-CN" i="1">
                        <a:solidFill>
                          <a:srgbClr val="09405E"/>
                        </a:solidFill>
                        <a:latin typeface="Cambria Math" charset="0"/>
                        <a:ea typeface="Cambria Math" charset="0"/>
                        <a:cs typeface="Cambria Math" charset="0"/>
                      </a:rPr>
                      <m:t>=</m:t>
                    </m:r>
                    <m:sSup>
                      <m:sSupPr>
                        <m:ctrlPr>
                          <a:rPr kumimoji="1" lang="en-US" altLang="zh-CN" i="1">
                            <a:solidFill>
                              <a:srgbClr val="09405E"/>
                            </a:solidFill>
                            <a:latin typeface="Cambria Math" panose="02040503050406030204" pitchFamily="18" charset="0"/>
                            <a:ea typeface="微软雅黑" pitchFamily="34" charset="-122"/>
                          </a:rPr>
                        </m:ctrlPr>
                      </m:sSupPr>
                      <m:e>
                        <m:r>
                          <a:rPr kumimoji="1" lang="en-US" altLang="zh-CN" b="1" i="1">
                            <a:solidFill>
                              <a:srgbClr val="09405E"/>
                            </a:solidFill>
                            <a:latin typeface="Cambria Math" charset="0"/>
                            <a:ea typeface="微软雅黑" pitchFamily="34" charset="-122"/>
                          </a:rPr>
                          <m:t>𝑿</m:t>
                        </m:r>
                      </m:e>
                      <m:sup>
                        <m:r>
                          <m:rPr>
                            <m:sty m:val="p"/>
                          </m:rPr>
                          <a:rPr kumimoji="1" lang="en-US" altLang="zh-CN">
                            <a:solidFill>
                              <a:srgbClr val="09405E"/>
                            </a:solidFill>
                            <a:latin typeface="Cambria Math" charset="0"/>
                            <a:ea typeface="微软雅黑" pitchFamily="34" charset="-122"/>
                          </a:rPr>
                          <m:t>T</m:t>
                        </m:r>
                      </m:sup>
                    </m:sSup>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Cambria Math" charset="0"/>
                        <a:cs typeface="Cambria Math" charset="0"/>
                      </a:rPr>
                      <m:t>𝝁</m:t>
                    </m:r>
                    <m:r>
                      <a:rPr kumimoji="1" lang="en-US" altLang="zh-CN" i="1">
                        <a:solidFill>
                          <a:srgbClr val="09405E"/>
                        </a:solidFill>
                        <a:latin typeface="Cambria Math" charset="0"/>
                        <a:ea typeface="Cambria Math" charset="0"/>
                        <a:cs typeface="Cambria Math" charset="0"/>
                      </a:rPr>
                      <m:t>−</m:t>
                    </m:r>
                    <m:r>
                      <a:rPr kumimoji="1" lang="en-US" altLang="zh-CN" b="1" i="1">
                        <a:solidFill>
                          <a:srgbClr val="09405E"/>
                        </a:solidFill>
                        <a:latin typeface="Cambria Math" charset="0"/>
                        <a:ea typeface="Cambria Math" charset="0"/>
                        <a:cs typeface="Cambria Math" charset="0"/>
                      </a:rPr>
                      <m:t>𝒚</m:t>
                    </m:r>
                    <m:r>
                      <a:rPr kumimoji="1" lang="en-US" altLang="zh-CN" i="1">
                        <a:solidFill>
                          <a:srgbClr val="09405E"/>
                        </a:solidFill>
                        <a:latin typeface="Cambria Math" charset="0"/>
                        <a:ea typeface="微软雅黑" pitchFamily="34" charset="-122"/>
                      </a:rPr>
                      <m:t>)</m:t>
                    </m:r>
                  </m:oMath>
                </a14:m>
                <a:endParaRPr kumimoji="1" lang="en-US" altLang="zh-CN" dirty="0">
                  <a:solidFill>
                    <a:srgbClr val="09405E"/>
                  </a:solidFill>
                </a:endParaRPr>
              </a:p>
              <a:p>
                <a:pPr>
                  <a:lnSpc>
                    <a:spcPct val="100000"/>
                  </a:lnSpc>
                </a:pPr>
                <a:r>
                  <a:rPr kumimoji="1" lang="zh-CN" altLang="en-US" dirty="0">
                    <a:solidFill>
                      <a:srgbClr val="09405E"/>
                    </a:solidFill>
                  </a:rPr>
                  <a:t> </a:t>
                </a:r>
                <a:r>
                  <a:rPr kumimoji="1" lang="en-US" altLang="zh-CN" dirty="0">
                    <a:solidFill>
                      <a:srgbClr val="09405E"/>
                    </a:solidFill>
                  </a:rPr>
                  <a:t>Hessian</a:t>
                </a:r>
                <a:r>
                  <a:rPr kumimoji="1" lang="zh-CN" altLang="en-US" dirty="0">
                    <a:solidFill>
                      <a:srgbClr val="09405E"/>
                    </a:solidFill>
                  </a:rPr>
                  <a:t>矩阵为：</a:t>
                </a:r>
                <a14:m>
                  <m:oMath xmlns:m="http://schemas.openxmlformats.org/officeDocument/2006/math">
                    <m:sSup>
                      <m:sSupPr>
                        <m:ctrlPr>
                          <a:rPr kumimoji="1" lang="en-US" altLang="zh-CN" b="1" i="1">
                            <a:solidFill>
                              <a:srgbClr val="09405E"/>
                            </a:solidFill>
                            <a:latin typeface="Cambria Math" panose="02040503050406030204" pitchFamily="18" charset="0"/>
                            <a:ea typeface="Cambria Math" charset="0"/>
                            <a:cs typeface="Cambria Math" charset="0"/>
                          </a:rPr>
                        </m:ctrlPr>
                      </m:sSupPr>
                      <m:e>
                        <m:r>
                          <a:rPr kumimoji="1" lang="en-US" altLang="zh-CN" b="1" i="1" smtClean="0">
                            <a:solidFill>
                              <a:srgbClr val="09405E"/>
                            </a:solidFill>
                            <a:latin typeface="Cambria Math" charset="0"/>
                            <a:ea typeface="Cambria Math" charset="0"/>
                            <a:cs typeface="Cambria Math" charset="0"/>
                          </a:rPr>
                          <m:t>𝑯</m:t>
                        </m:r>
                        <m:d>
                          <m:dPr>
                            <m:ctrlPr>
                              <a:rPr lang="en-US" altLang="zh-CN" i="1">
                                <a:solidFill>
                                  <a:srgbClr val="09405E"/>
                                </a:solidFill>
                                <a:latin typeface="Cambria Math" panose="02040503050406030204" pitchFamily="18" charset="0"/>
                              </a:rPr>
                            </m:ctrlPr>
                          </m:dPr>
                          <m:e>
                            <m:r>
                              <a:rPr kumimoji="1" lang="en-US" altLang="zh-CN" b="1" i="1">
                                <a:solidFill>
                                  <a:srgbClr val="09405E"/>
                                </a:solidFill>
                                <a:latin typeface="Cambria Math" charset="0"/>
                                <a:ea typeface="Cambria Math" charset="0"/>
                                <a:cs typeface="Cambria Math" charset="0"/>
                              </a:rPr>
                              <m:t>𝒘</m:t>
                            </m:r>
                          </m:e>
                        </m:d>
                        <m:r>
                          <a:rPr kumimoji="1" lang="en-US" altLang="zh-CN" b="1">
                            <a:solidFill>
                              <a:srgbClr val="09405E"/>
                            </a:solidFill>
                            <a:latin typeface="Cambria Math" charset="0"/>
                            <a:ea typeface="Cambria Math" charset="0"/>
                            <a:cs typeface="Cambria Math" charset="0"/>
                          </a:rPr>
                          <m:t>=</m:t>
                        </m:r>
                        <m:r>
                          <a:rPr kumimoji="1" lang="en-US" altLang="zh-CN" b="1" i="1">
                            <a:solidFill>
                              <a:srgbClr val="09405E"/>
                            </a:solidFill>
                            <a:latin typeface="Cambria Math" charset="0"/>
                            <a:ea typeface="Cambria Math" charset="0"/>
                            <a:cs typeface="Cambria Math" charset="0"/>
                          </a:rPr>
                          <m:t>𝑿</m:t>
                        </m:r>
                      </m:e>
                      <m:sup>
                        <m:r>
                          <m:rPr>
                            <m:sty m:val="p"/>
                          </m:rPr>
                          <a:rPr kumimoji="1" lang="en-US" altLang="zh-CN">
                            <a:solidFill>
                              <a:srgbClr val="09405E"/>
                            </a:solidFill>
                            <a:latin typeface="Cambria Math" charset="0"/>
                            <a:ea typeface="Cambria Math" charset="0"/>
                            <a:cs typeface="Cambria Math" charset="0"/>
                          </a:rPr>
                          <m:t>T</m:t>
                        </m:r>
                      </m:sup>
                    </m:sSup>
                    <m:r>
                      <a:rPr lang="en-US" altLang="zh-CN" b="1" i="1">
                        <a:solidFill>
                          <a:srgbClr val="09405E"/>
                        </a:solidFill>
                        <a:latin typeface="Cambria Math" charset="0"/>
                      </a:rPr>
                      <m:t>𝑺𝑿</m:t>
                    </m:r>
                  </m:oMath>
                </a14:m>
                <a:endParaRPr lang="en-US" altLang="zh-CN" i="1" dirty="0">
                  <a:solidFill>
                    <a:srgbClr val="09405E"/>
                  </a:solidFill>
                </a:endParaRPr>
              </a:p>
              <a:p>
                <a:pPr>
                  <a:lnSpc>
                    <a:spcPct val="100000"/>
                  </a:lnSpc>
                </a:pPr>
                <a:r>
                  <a:rPr lang="zh-CN" altLang="en-US" dirty="0">
                    <a:solidFill>
                      <a:srgbClr val="09405E"/>
                    </a:solidFill>
                  </a:rPr>
                  <a:t>迭代公式</a:t>
                </a:r>
                <a:r>
                  <a:rPr lang="en-US" altLang="zh-CN" dirty="0">
                    <a:solidFill>
                      <a:srgbClr val="09405E"/>
                    </a:solidFill>
                  </a:rPr>
                  <a:t>: </a:t>
                </a:r>
                <a:endParaRPr lang="zh-CN" altLang="en-US" i="1" dirty="0">
                  <a:solidFill>
                    <a:srgbClr val="09405E"/>
                  </a:solidFill>
                </a:endParaRPr>
              </a:p>
              <a:p>
                <a:pPr>
                  <a:lnSpc>
                    <a:spcPct val="100000"/>
                  </a:lnSpc>
                </a:pP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93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Logistic</a:t>
            </a:r>
            <a:r>
              <a:rPr kumimoji="1" lang="zh-CN" altLang="en-US" dirty="0"/>
              <a:t>回归的牛顿求解：</a:t>
            </a:r>
            <a:r>
              <a:rPr kumimoji="1" lang="en-US" altLang="zh-CN" dirty="0"/>
              <a:t>IRLS</a:t>
            </a:r>
            <a:endParaRPr kumimoji="1" lang="zh-CN" altLang="en-US" dirty="0"/>
          </a:p>
        </p:txBody>
      </p:sp>
      <mc:AlternateContent xmlns:mc="http://schemas.openxmlformats.org/markup-compatibility/2006" xmlns:a14="http://schemas.microsoft.com/office/drawing/2010/main">
        <mc:Choice Requires="a14">
          <p:sp>
            <p:nvSpPr>
              <p:cNvPr id="6" name="矩形 5"/>
              <p:cNvSpPr/>
              <p:nvPr/>
            </p:nvSpPr>
            <p:spPr>
              <a:xfrm>
                <a:off x="2879434" y="1930088"/>
                <a:ext cx="5701304" cy="8213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+1</m:t>
                          </m:r>
                          <m:r>
                            <a:rPr lang="en-US" altLang="zh-CN" sz="2800" i="1">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 </m:t>
                      </m:r>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d>
                            <m:dPr>
                              <m:ctrlPr>
                                <a:rPr lang="en-US" altLang="zh-CN" sz="2800" i="1" dirty="0">
                                  <a:solidFill>
                                    <a:srgbClr val="09405E"/>
                                  </a:solidFill>
                                  <a:latin typeface="Cambria Math" panose="02040503050406030204" pitchFamily="18" charset="0"/>
                                  <a:ea typeface="Microsoft YaHei" charset="-122"/>
                                  <a:cs typeface="Microsoft YaHei" charset="-122"/>
                                </a:rPr>
                              </m:ctrlPr>
                            </m:dPr>
                            <m:e>
                              <m:r>
                                <a:rPr lang="en-US" altLang="zh-CN" sz="2800" b="1" i="1" dirty="0">
                                  <a:solidFill>
                                    <a:srgbClr val="09405E"/>
                                  </a:solidFill>
                                  <a:latin typeface="Cambria Math" charset="0"/>
                                  <a:ea typeface="Microsoft YaHei" charset="-122"/>
                                  <a:cs typeface="Microsoft YaHei" charset="-122"/>
                                </a:rPr>
                                <m:t>𝑯</m:t>
                              </m:r>
                              <m:d>
                                <m:dPr>
                                  <m:ctrlPr>
                                    <a:rPr lang="is-IS" altLang="zh-CN" sz="2800" b="1" i="1" dirty="0" smtClean="0">
                                      <a:solidFill>
                                        <a:srgbClr val="09405E"/>
                                      </a:solidFill>
                                      <a:latin typeface="Cambria Math" panose="02040503050406030204" pitchFamily="18" charset="0"/>
                                      <a:ea typeface="Microsoft YaHei" charset="-122"/>
                                      <a:cs typeface="Microsoft YaHei" charset="-122"/>
                                    </a:rPr>
                                  </m:ctrlPr>
                                </m:dPr>
                                <m:e>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e>
                              </m:d>
                            </m:e>
                          </m:d>
                        </m:e>
                        <m:sup>
                          <m:r>
                            <a:rPr lang="en-US" altLang="zh-CN" sz="2800" i="1">
                              <a:solidFill>
                                <a:srgbClr val="09405E"/>
                              </a:solidFill>
                              <a:latin typeface="Cambria Math" charset="0"/>
                              <a:ea typeface="Microsoft YaHei" charset="-122"/>
                              <a:cs typeface="Microsoft YaHei" charset="-122"/>
                            </a:rPr>
                            <m:t>−1</m:t>
                          </m:r>
                        </m:sup>
                      </m:sSup>
                      <m:r>
                        <a:rPr lang="en-US" altLang="zh-CN" sz="2800" b="1" i="1" dirty="0">
                          <a:solidFill>
                            <a:srgbClr val="09405E"/>
                          </a:solidFill>
                          <a:latin typeface="Cambria Math" charset="0"/>
                          <a:ea typeface="Microsoft YaHei" charset="-122"/>
                          <a:cs typeface="Microsoft YaHei" charset="-122"/>
                        </a:rPr>
                        <m:t>𝒈</m:t>
                      </m:r>
                      <m:d>
                        <m:dPr>
                          <m:ctrlPr>
                            <a:rPr lang="en-US" altLang="zh-CN" sz="2800" i="1" dirty="0">
                              <a:solidFill>
                                <a:srgbClr val="09405E"/>
                              </a:solidFill>
                              <a:latin typeface="Cambria Math" panose="02040503050406030204" pitchFamily="18" charset="0"/>
                              <a:ea typeface="Microsoft YaHei" charset="-122"/>
                              <a:cs typeface="Microsoft YaHei" charset="-122"/>
                            </a:rPr>
                          </m:ctrlPr>
                        </m:dPr>
                        <m:e>
                          <m:r>
                            <a:rPr kumimoji="1" lang="en-US" altLang="zh-CN" sz="2800" b="1" i="1">
                              <a:solidFill>
                                <a:srgbClr val="09405E"/>
                              </a:solidFill>
                              <a:latin typeface="Cambria Math" charset="0"/>
                              <a:ea typeface="Cambria Math" charset="0"/>
                              <a:cs typeface="Cambria Math" charset="0"/>
                            </a:rPr>
                            <m:t>𝒘</m:t>
                          </m:r>
                        </m:e>
                      </m:d>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879434" y="1930088"/>
                <a:ext cx="5701304" cy="82137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997176" y="2789238"/>
                <a:ext cx="5382820" cy="662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9405E"/>
                          </a:solidFill>
                          <a:latin typeface="Cambria Math" charset="0"/>
                          <a:ea typeface="Microsoft YaHei" charset="-122"/>
                          <a:cs typeface="Microsoft YaHei" charset="-122"/>
                        </a:rPr>
                        <m:t>= </m:t>
                      </m:r>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d>
                            <m:dPr>
                              <m:ctrlPr>
                                <a:rPr lang="en-US" altLang="zh-CN" sz="2800" i="1" dirty="0">
                                  <a:solidFill>
                                    <a:srgbClr val="09405E"/>
                                  </a:solidFill>
                                  <a:latin typeface="Cambria Math" panose="02040503050406030204" pitchFamily="18" charset="0"/>
                                  <a:ea typeface="Microsoft YaHei" charset="-122"/>
                                  <a:cs typeface="Microsoft YaHei" charset="-122"/>
                                </a:rPr>
                              </m:ctrlPr>
                            </m:dPr>
                            <m:e>
                              <m:sSup>
                                <m:sSupPr>
                                  <m:ctrlPr>
                                    <a:rPr kumimoji="1" lang="en-US" altLang="zh-CN" sz="2800" b="1" i="1">
                                      <a:solidFill>
                                        <a:srgbClr val="09405E"/>
                                      </a:solidFill>
                                      <a:latin typeface="Cambria Math" panose="02040503050406030204" pitchFamily="18"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smtClean="0">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r>
                                <m:rPr>
                                  <m:nor/>
                                </m:rPr>
                                <a:rPr lang="en-US" altLang="zh-CN" sz="2800" i="1" dirty="0">
                                  <a:solidFill>
                                    <a:srgbClr val="09405E"/>
                                  </a:solidFill>
                                </a:rPr>
                                <m:t> </m:t>
                              </m:r>
                            </m:e>
                          </m:d>
                        </m:e>
                        <m:sup>
                          <m:r>
                            <a:rPr lang="en-US" altLang="zh-CN" sz="2800" i="1">
                              <a:solidFill>
                                <a:srgbClr val="09405E"/>
                              </a:solidFill>
                              <a:latin typeface="Cambria Math" charset="0"/>
                              <a:ea typeface="Microsoft YaHei" charset="-122"/>
                              <a:cs typeface="Microsoft YaHei" charset="-122"/>
                            </a:rPr>
                            <m:t>−1</m:t>
                          </m:r>
                        </m:sup>
                      </m:sSup>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𝑿</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𝝁</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𝒚</m:t>
                      </m:r>
                      <m:r>
                        <a:rPr kumimoji="1" lang="en-US" altLang="zh-CN" sz="2800" i="1">
                          <a:solidFill>
                            <a:srgbClr val="09405E"/>
                          </a:solidFill>
                          <a:latin typeface="Cambria Math" charset="0"/>
                          <a:ea typeface="微软雅黑" pitchFamily="34" charset="-122"/>
                        </a:rPr>
                        <m:t>)</m:t>
                      </m:r>
                    </m:oMath>
                  </m:oMathPara>
                </a14:m>
                <a:endParaRPr lang="zh-CN" altLang="en-US" sz="28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997176" y="2789238"/>
                <a:ext cx="5382820" cy="66287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997176" y="3547653"/>
                <a:ext cx="6800516" cy="662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d>
                            <m:dPr>
                              <m:ctrlPr>
                                <a:rPr lang="en-US" altLang="zh-CN" sz="2800" i="1" dirty="0">
                                  <a:solidFill>
                                    <a:srgbClr val="09405E"/>
                                  </a:solidFill>
                                  <a:latin typeface="Cambria Math" panose="02040503050406030204" pitchFamily="18" charset="0"/>
                                  <a:ea typeface="Microsoft YaHei" charset="-122"/>
                                  <a:cs typeface="Microsoft YaHei" charset="-122"/>
                                </a:rPr>
                              </m:ctrlPr>
                            </m:dPr>
                            <m:e>
                              <m:sSup>
                                <m:sSupPr>
                                  <m:ctrlPr>
                                    <a:rPr kumimoji="1" lang="en-US" altLang="zh-CN" sz="2800" b="1" i="1">
                                      <a:solidFill>
                                        <a:srgbClr val="09405E"/>
                                      </a:solidFill>
                                      <a:latin typeface="Cambria Math" panose="02040503050406030204" pitchFamily="18"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r>
                                <m:rPr>
                                  <m:nor/>
                                </m:rPr>
                                <a:rPr lang="en-US" altLang="zh-CN" sz="2800" i="1" dirty="0">
                                  <a:solidFill>
                                    <a:srgbClr val="09405E"/>
                                  </a:solidFill>
                                </a:rPr>
                                <m:t> </m:t>
                              </m:r>
                            </m:e>
                          </m:d>
                        </m:e>
                        <m:sup>
                          <m:r>
                            <a:rPr lang="en-US" altLang="zh-CN" sz="2800" i="1">
                              <a:solidFill>
                                <a:srgbClr val="09405E"/>
                              </a:solidFill>
                              <a:latin typeface="Cambria Math" charset="0"/>
                              <a:ea typeface="Microsoft YaHei" charset="-122"/>
                              <a:cs typeface="Microsoft YaHei" charset="-122"/>
                            </a:rPr>
                            <m:t>−1</m:t>
                          </m:r>
                        </m:sup>
                      </m:sSup>
                      <m:d>
                        <m:dPr>
                          <m:begChr m:val="["/>
                          <m:endChr m:val="]"/>
                          <m:ctrlPr>
                            <a:rPr lang="pt-BR" altLang="zh-CN" sz="2800" b="1" i="1" smtClean="0">
                              <a:solidFill>
                                <a:srgbClr val="09405E"/>
                              </a:solidFill>
                              <a:latin typeface="Cambria Math" panose="02040503050406030204" pitchFamily="18" charset="0"/>
                            </a:rPr>
                          </m:ctrlPr>
                        </m:dPr>
                        <m:e>
                          <m:sSup>
                            <m:sSupPr>
                              <m:ctrlPr>
                                <a:rPr kumimoji="1" lang="en-US" altLang="zh-CN" sz="2800" b="1" i="1">
                                  <a:solidFill>
                                    <a:srgbClr val="09405E"/>
                                  </a:solidFill>
                                  <a:latin typeface="Cambria Math" panose="02040503050406030204" pitchFamily="18"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m:t>
                          </m:r>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𝑿</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𝝁</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𝒚</m:t>
                          </m:r>
                          <m:r>
                            <a:rPr kumimoji="1" lang="en-US" altLang="zh-CN" sz="2800" i="1">
                              <a:solidFill>
                                <a:srgbClr val="09405E"/>
                              </a:solidFill>
                              <a:latin typeface="Cambria Math" charset="0"/>
                              <a:ea typeface="微软雅黑" pitchFamily="34" charset="-122"/>
                            </a:rPr>
                            <m:t>)</m:t>
                          </m:r>
                        </m:e>
                      </m:d>
                    </m:oMath>
                  </m:oMathPara>
                </a14:m>
                <a:endParaRPr lang="zh-CN" altLang="en-US" sz="2800" dirty="0">
                  <a:solidFill>
                    <a:srgbClr val="09405E"/>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3997176" y="3547653"/>
                <a:ext cx="6800516" cy="662874"/>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051731" y="4383718"/>
                <a:ext cx="7673254" cy="740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d>
                            <m:dPr>
                              <m:ctrlPr>
                                <a:rPr lang="en-US" altLang="zh-CN" sz="2800" i="1" dirty="0">
                                  <a:solidFill>
                                    <a:srgbClr val="09405E"/>
                                  </a:solidFill>
                                  <a:latin typeface="Cambria Math" panose="02040503050406030204" pitchFamily="18" charset="0"/>
                                  <a:ea typeface="Microsoft YaHei" charset="-122"/>
                                  <a:cs typeface="Microsoft YaHei" charset="-122"/>
                                </a:rPr>
                              </m:ctrlPr>
                            </m:dPr>
                            <m:e>
                              <m:sSup>
                                <m:sSupPr>
                                  <m:ctrlPr>
                                    <a:rPr kumimoji="1" lang="en-US" altLang="zh-CN" sz="2800" b="1" i="1">
                                      <a:solidFill>
                                        <a:srgbClr val="09405E"/>
                                      </a:solidFill>
                                      <a:latin typeface="Cambria Math" panose="02040503050406030204" pitchFamily="18"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r>
                                <m:rPr>
                                  <m:nor/>
                                </m:rPr>
                                <a:rPr lang="en-US" altLang="zh-CN" sz="2800" i="1" dirty="0">
                                  <a:solidFill>
                                    <a:srgbClr val="09405E"/>
                                  </a:solidFill>
                                </a:rPr>
                                <m:t> </m:t>
                              </m:r>
                            </m:e>
                          </m:d>
                        </m:e>
                        <m:sup>
                          <m:r>
                            <a:rPr lang="en-US" altLang="zh-CN" sz="2800" i="1">
                              <a:solidFill>
                                <a:srgbClr val="09405E"/>
                              </a:solidFill>
                              <a:latin typeface="Cambria Math" charset="0"/>
                              <a:ea typeface="Microsoft YaHei" charset="-122"/>
                              <a:cs typeface="Microsoft YaHei" charset="-122"/>
                            </a:rPr>
                            <m:t>−1</m:t>
                          </m:r>
                        </m:sup>
                      </m:sSup>
                      <m:sSup>
                        <m:sSupPr>
                          <m:ctrlPr>
                            <a:rPr kumimoji="1" lang="en-US" altLang="zh-CN" sz="2800" b="1" i="1">
                              <a:solidFill>
                                <a:srgbClr val="09405E"/>
                              </a:solidFill>
                              <a:latin typeface="Cambria Math" panose="02040503050406030204" pitchFamily="18"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d>
                        <m:dPr>
                          <m:begChr m:val="["/>
                          <m:endChr m:val="]"/>
                          <m:ctrlPr>
                            <a:rPr lang="pt-BR" altLang="zh-CN" sz="2800" b="1" i="1" smtClean="0">
                              <a:solidFill>
                                <a:srgbClr val="09405E"/>
                              </a:solidFill>
                              <a:latin typeface="Cambria Math" panose="02040503050406030204" pitchFamily="18" charset="0"/>
                            </a:rPr>
                          </m:ctrlPr>
                        </m:dPr>
                        <m:e>
                          <m:r>
                            <a:rPr lang="en-US" altLang="zh-CN" sz="2800" b="1" i="1">
                              <a:solidFill>
                                <a:srgbClr val="09405E"/>
                              </a:solidFill>
                              <a:latin typeface="Cambria Math" charset="0"/>
                            </a:rPr>
                            <m:t>𝑿</m:t>
                          </m:r>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𝒘</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a:solidFill>
                                <a:srgbClr val="09405E"/>
                              </a:solidFill>
                              <a:latin typeface="Cambria Math" charset="0"/>
                              <a:ea typeface="Microsoft YaHei" charset="-122"/>
                              <a:cs typeface="Microsoft YaHei" charset="-122"/>
                            </a:rPr>
                            <m:t>−</m:t>
                          </m:r>
                          <m:sSup>
                            <m:sSupPr>
                              <m:ctrlPr>
                                <a:rPr kumimoji="1" lang="en-US" altLang="zh-CN" sz="2800" i="1">
                                  <a:solidFill>
                                    <a:srgbClr val="09405E"/>
                                  </a:solidFill>
                                  <a:latin typeface="Cambria Math" panose="02040503050406030204" pitchFamily="18" charset="0"/>
                                  <a:ea typeface="微软雅黑" pitchFamily="34" charset="-122"/>
                                </a:rPr>
                              </m:ctrlPr>
                            </m:sSupPr>
                            <m:e>
                              <m:d>
                                <m:dPr>
                                  <m:ctrlPr>
                                    <a:rPr kumimoji="1" lang="is-IS" altLang="zh-CN" sz="2800" i="1" smtClean="0">
                                      <a:solidFill>
                                        <a:srgbClr val="09405E"/>
                                      </a:solidFill>
                                      <a:latin typeface="Cambria Math" panose="02040503050406030204" pitchFamily="18" charset="0"/>
                                      <a:ea typeface="微软雅黑" pitchFamily="34" charset="-122"/>
                                    </a:rPr>
                                  </m:ctrlPr>
                                </m:dPr>
                                <m:e>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e>
                              </m:d>
                            </m:e>
                            <m:sup>
                              <m:r>
                                <a:rPr kumimoji="1" lang="en-US" altLang="zh-CN" sz="2800" i="1">
                                  <a:solidFill>
                                    <a:srgbClr val="09405E"/>
                                  </a:solidFill>
                                  <a:latin typeface="Cambria Math" charset="0"/>
                                  <a:ea typeface="微软雅黑" pitchFamily="34" charset="-122"/>
                                </a:rPr>
                                <m:t>−1</m:t>
                              </m:r>
                            </m:sup>
                          </m:sSup>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Cambria Math" charset="0"/>
                              <a:cs typeface="Cambria Math" charset="0"/>
                            </a:rPr>
                            <m:t>𝝁</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Cambria Math" charset="0"/>
                              <a:cs typeface="Cambria Math" charset="0"/>
                            </a:rPr>
                            <m:t>𝒚</m:t>
                          </m:r>
                          <m:r>
                            <a:rPr kumimoji="1" lang="en-US" altLang="zh-CN" sz="2800" i="1">
                              <a:solidFill>
                                <a:srgbClr val="09405E"/>
                              </a:solidFill>
                              <a:latin typeface="Cambria Math" charset="0"/>
                              <a:ea typeface="微软雅黑" pitchFamily="34" charset="-122"/>
                            </a:rPr>
                            <m:t>)</m:t>
                          </m:r>
                        </m:e>
                      </m:d>
                    </m:oMath>
                  </m:oMathPara>
                </a14:m>
                <a:endParaRPr lang="zh-CN" altLang="en-US" sz="2800" dirty="0">
                  <a:solidFill>
                    <a:srgbClr val="09405E"/>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051731" y="4383718"/>
                <a:ext cx="7673254" cy="740524"/>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0" y="4587463"/>
                <a:ext cx="3221716" cy="4894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borderBox>
                        <m:borderBoxPr>
                          <m:ctrlPr>
                            <a:rPr kumimoji="0" lang="mr-IN" altLang="zh-CN"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borderBoxPr>
                        <m:e>
                          <m:sSup>
                            <m:sSupPr>
                              <m:ctrlPr>
                                <a:rPr lang="en-US" altLang="zh-CN" i="1">
                                  <a:solidFill>
                                    <a:srgbClr val="09405E"/>
                                  </a:solidFill>
                                  <a:latin typeface="Cambria Math" panose="02040503050406030204" pitchFamily="18" charset="0"/>
                                  <a:ea typeface="Microsoft YaHei" charset="-122"/>
                                  <a:cs typeface="Microsoft YaHei" charset="-122"/>
                                </a:rPr>
                              </m:ctrlPr>
                            </m:sSupPr>
                            <m:e>
                              <m:r>
                                <a:rPr lang="en-US" altLang="zh-CN" b="1" i="1">
                                  <a:solidFill>
                                    <a:srgbClr val="09405E"/>
                                  </a:solidFill>
                                  <a:latin typeface="Cambria Math" charset="0"/>
                                  <a:ea typeface="Microsoft YaHei" charset="-122"/>
                                  <a:cs typeface="Microsoft YaHei" charset="-122"/>
                                </a:rPr>
                                <m:t>𝒛</m:t>
                              </m:r>
                            </m:e>
                            <m:sup>
                              <m:r>
                                <a:rPr lang="en-US" altLang="zh-CN">
                                  <a:solidFill>
                                    <a:srgbClr val="09405E"/>
                                  </a:solidFill>
                                  <a:latin typeface="Cambria Math" charset="0"/>
                                  <a:ea typeface="Microsoft YaHei" charset="-122"/>
                                  <a:cs typeface="Microsoft YaHei" charset="-122"/>
                                </a:rPr>
                                <m:t>(</m:t>
                              </m:r>
                              <m:r>
                                <a:rPr lang="en-US" altLang="zh-CN">
                                  <a:solidFill>
                                    <a:srgbClr val="09405E"/>
                                  </a:solidFill>
                                  <a:latin typeface="Cambria Math" charset="0"/>
                                  <a:ea typeface="Microsoft YaHei" charset="-122"/>
                                  <a:cs typeface="Microsoft YaHei" charset="-122"/>
                                </a:rPr>
                                <m:t>𝑡</m:t>
                              </m:r>
                              <m:r>
                                <a:rPr lang="en-US" altLang="zh-CN">
                                  <a:solidFill>
                                    <a:srgbClr val="09405E"/>
                                  </a:solidFill>
                                  <a:latin typeface="Cambria Math" charset="0"/>
                                  <a:ea typeface="Microsoft YaHei" charset="-122"/>
                                  <a:cs typeface="Microsoft YaHei" charset="-122"/>
                                </a:rPr>
                                <m:t>)</m:t>
                              </m:r>
                            </m:sup>
                          </m:sSup>
                          <m:r>
                            <a:rPr lang="en-US" altLang="zh-CN" i="1">
                              <a:solidFill>
                                <a:srgbClr val="09405E"/>
                              </a:solidFill>
                              <a:latin typeface="Cambria Math" charset="0"/>
                              <a:ea typeface="Microsoft YaHei" charset="-122"/>
                              <a:cs typeface="Microsoft YaHei" charset="-122"/>
                            </a:rPr>
                            <m:t>≜</m:t>
                          </m:r>
                          <m:r>
                            <a:rPr lang="en-US" altLang="zh-CN" b="1" i="1">
                              <a:solidFill>
                                <a:srgbClr val="09405E"/>
                              </a:solidFill>
                              <a:latin typeface="Cambria Math" charset="0"/>
                            </a:rPr>
                            <m:t>𝑿</m:t>
                          </m:r>
                          <m:sSup>
                            <m:sSupPr>
                              <m:ctrlPr>
                                <a:rPr lang="en-US" altLang="zh-CN" i="1">
                                  <a:solidFill>
                                    <a:srgbClr val="09405E"/>
                                  </a:solidFill>
                                  <a:latin typeface="Cambria Math" panose="02040503050406030204" pitchFamily="18" charset="0"/>
                                  <a:ea typeface="Microsoft YaHei" charset="-122"/>
                                  <a:cs typeface="Microsoft YaHei" charset="-122"/>
                                </a:rPr>
                              </m:ctrlPr>
                            </m:sSupPr>
                            <m:e>
                              <m:r>
                                <a:rPr kumimoji="1" lang="en-US" altLang="zh-CN" b="1" i="1">
                                  <a:solidFill>
                                    <a:srgbClr val="09405E"/>
                                  </a:solidFill>
                                  <a:latin typeface="Cambria Math" charset="0"/>
                                  <a:ea typeface="Cambria Math" charset="0"/>
                                  <a:cs typeface="Cambria Math" charset="0"/>
                                </a:rPr>
                                <m:t>𝒘</m:t>
                              </m:r>
                            </m:e>
                            <m:sup>
                              <m:r>
                                <a:rPr lang="en-US" altLang="zh-CN">
                                  <a:solidFill>
                                    <a:srgbClr val="09405E"/>
                                  </a:solidFill>
                                  <a:latin typeface="Cambria Math" charset="0"/>
                                  <a:ea typeface="Microsoft YaHei" charset="-122"/>
                                  <a:cs typeface="Microsoft YaHei" charset="-122"/>
                                </a:rPr>
                                <m:t>(</m:t>
                              </m:r>
                              <m:r>
                                <a:rPr lang="en-US" altLang="zh-CN">
                                  <a:solidFill>
                                    <a:srgbClr val="09405E"/>
                                  </a:solidFill>
                                  <a:latin typeface="Cambria Math" charset="0"/>
                                  <a:ea typeface="Microsoft YaHei" charset="-122"/>
                                  <a:cs typeface="Microsoft YaHei" charset="-122"/>
                                </a:rPr>
                                <m:t>𝑡</m:t>
                              </m:r>
                              <m:r>
                                <a:rPr lang="en-US" altLang="zh-CN">
                                  <a:solidFill>
                                    <a:srgbClr val="09405E"/>
                                  </a:solidFill>
                                  <a:latin typeface="Cambria Math" charset="0"/>
                                  <a:ea typeface="Microsoft YaHei" charset="-122"/>
                                  <a:cs typeface="Microsoft YaHei" charset="-122"/>
                                </a:rPr>
                                <m:t>)</m:t>
                              </m:r>
                            </m:sup>
                          </m:sSup>
                          <m:r>
                            <a:rPr lang="en-US" altLang="zh-CN">
                              <a:solidFill>
                                <a:srgbClr val="09405E"/>
                              </a:solidFill>
                              <a:latin typeface="Cambria Math" charset="0"/>
                              <a:ea typeface="Microsoft YaHei" charset="-122"/>
                              <a:cs typeface="Microsoft YaHei" charset="-122"/>
                            </a:rPr>
                            <m:t>−</m:t>
                          </m:r>
                          <m:sSup>
                            <m:sSupPr>
                              <m:ctrlPr>
                                <a:rPr kumimoji="1" lang="en-US" altLang="zh-CN" i="1">
                                  <a:solidFill>
                                    <a:srgbClr val="09405E"/>
                                  </a:solidFill>
                                  <a:latin typeface="Cambria Math" panose="02040503050406030204" pitchFamily="18" charset="0"/>
                                  <a:ea typeface="微软雅黑" pitchFamily="34" charset="-122"/>
                                </a:rPr>
                              </m:ctrlPr>
                            </m:sSupPr>
                            <m:e>
                              <m:d>
                                <m:dPr>
                                  <m:ctrlPr>
                                    <a:rPr kumimoji="1" lang="is-IS" altLang="zh-CN" i="1">
                                      <a:solidFill>
                                        <a:srgbClr val="09405E"/>
                                      </a:solidFill>
                                      <a:latin typeface="Cambria Math" panose="02040503050406030204" pitchFamily="18" charset="0"/>
                                      <a:ea typeface="微软雅黑" pitchFamily="34" charset="-122"/>
                                    </a:rPr>
                                  </m:ctrlPr>
                                </m:dPr>
                                <m:e>
                                  <m:sSup>
                                    <m:sSupPr>
                                      <m:ctrlPr>
                                        <a:rPr lang="en-US" altLang="zh-CN" i="1">
                                          <a:solidFill>
                                            <a:srgbClr val="09405E"/>
                                          </a:solidFill>
                                          <a:latin typeface="Cambria Math" panose="02040503050406030204" pitchFamily="18" charset="0"/>
                                          <a:ea typeface="Microsoft YaHei" charset="-122"/>
                                          <a:cs typeface="Microsoft YaHei" charset="-122"/>
                                        </a:rPr>
                                      </m:ctrlPr>
                                    </m:sSupPr>
                                    <m:e>
                                      <m:r>
                                        <a:rPr kumimoji="1" lang="en-US" altLang="zh-CN" b="1" i="1">
                                          <a:solidFill>
                                            <a:srgbClr val="09405E"/>
                                          </a:solidFill>
                                          <a:latin typeface="Cambria Math" charset="0"/>
                                          <a:ea typeface="Cambria Math" charset="0"/>
                                          <a:cs typeface="Cambria Math" charset="0"/>
                                        </a:rPr>
                                        <m:t>𝑺</m:t>
                                      </m:r>
                                    </m:e>
                                    <m:sup>
                                      <m:r>
                                        <a:rPr lang="en-US" altLang="zh-CN">
                                          <a:solidFill>
                                            <a:srgbClr val="09405E"/>
                                          </a:solidFill>
                                          <a:latin typeface="Cambria Math" charset="0"/>
                                          <a:ea typeface="Microsoft YaHei" charset="-122"/>
                                          <a:cs typeface="Microsoft YaHei" charset="-122"/>
                                        </a:rPr>
                                        <m:t>(</m:t>
                                      </m:r>
                                      <m:r>
                                        <a:rPr lang="en-US" altLang="zh-CN">
                                          <a:solidFill>
                                            <a:srgbClr val="09405E"/>
                                          </a:solidFill>
                                          <a:latin typeface="Cambria Math" charset="0"/>
                                          <a:ea typeface="Microsoft YaHei" charset="-122"/>
                                          <a:cs typeface="Microsoft YaHei" charset="-122"/>
                                        </a:rPr>
                                        <m:t>𝑡</m:t>
                                      </m:r>
                                      <m:r>
                                        <a:rPr lang="en-US" altLang="zh-CN">
                                          <a:solidFill>
                                            <a:srgbClr val="09405E"/>
                                          </a:solidFill>
                                          <a:latin typeface="Cambria Math" charset="0"/>
                                          <a:ea typeface="Microsoft YaHei" charset="-122"/>
                                          <a:cs typeface="Microsoft YaHei" charset="-122"/>
                                        </a:rPr>
                                        <m:t>)</m:t>
                                      </m:r>
                                    </m:sup>
                                  </m:sSup>
                                </m:e>
                              </m:d>
                            </m:e>
                            <m:sup>
                              <m:r>
                                <a:rPr kumimoji="1" lang="en-US" altLang="zh-CN" i="1">
                                  <a:solidFill>
                                    <a:srgbClr val="09405E"/>
                                  </a:solidFill>
                                  <a:latin typeface="Cambria Math" charset="0"/>
                                  <a:ea typeface="微软雅黑" pitchFamily="34" charset="-122"/>
                                </a:rPr>
                                <m:t>−1</m:t>
                              </m:r>
                            </m:sup>
                          </m:sSup>
                          <m:r>
                            <a:rPr kumimoji="1" lang="en-US" altLang="zh-CN" i="1">
                              <a:solidFill>
                                <a:srgbClr val="09405E"/>
                              </a:solidFill>
                              <a:latin typeface="Cambria Math" charset="0"/>
                              <a:ea typeface="微软雅黑" pitchFamily="34" charset="-122"/>
                            </a:rPr>
                            <m:t>(</m:t>
                          </m:r>
                          <m:r>
                            <a:rPr kumimoji="1" lang="en-US" altLang="zh-CN" b="1" i="1">
                              <a:solidFill>
                                <a:srgbClr val="09405E"/>
                              </a:solidFill>
                              <a:latin typeface="Cambria Math" charset="0"/>
                              <a:ea typeface="Cambria Math" charset="0"/>
                              <a:cs typeface="Cambria Math" charset="0"/>
                            </a:rPr>
                            <m:t>𝝁</m:t>
                          </m:r>
                          <m:r>
                            <a:rPr kumimoji="1" lang="en-US" altLang="zh-CN" i="1">
                              <a:solidFill>
                                <a:srgbClr val="09405E"/>
                              </a:solidFill>
                              <a:latin typeface="Cambria Math" charset="0"/>
                              <a:ea typeface="Cambria Math" charset="0"/>
                              <a:cs typeface="Cambria Math" charset="0"/>
                            </a:rPr>
                            <m:t>−</m:t>
                          </m:r>
                          <m:r>
                            <a:rPr kumimoji="1" lang="en-US" altLang="zh-CN" b="1" i="1">
                              <a:solidFill>
                                <a:srgbClr val="09405E"/>
                              </a:solidFill>
                              <a:latin typeface="Cambria Math" charset="0"/>
                              <a:ea typeface="Cambria Math" charset="0"/>
                              <a:cs typeface="Cambria Math" charset="0"/>
                            </a:rPr>
                            <m:t>𝒚</m:t>
                          </m:r>
                          <m:r>
                            <a:rPr kumimoji="1" lang="en-US" altLang="zh-CN" i="1">
                              <a:solidFill>
                                <a:srgbClr val="09405E"/>
                              </a:solidFill>
                              <a:latin typeface="Cambria Math" charset="0"/>
                              <a:ea typeface="微软雅黑" pitchFamily="34" charset="-122"/>
                            </a:rPr>
                            <m:t>)</m:t>
                          </m:r>
                        </m:e>
                      </m:borderBox>
                    </m:oMath>
                  </m:oMathPara>
                </a14:m>
                <a:endParaRPr kumimoji="0" lang="zh-CN" altLang="en-US"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0" y="4587463"/>
                <a:ext cx="3221716" cy="489493"/>
              </a:xfrm>
              <a:prstGeom prst="rect">
                <a:avLst/>
              </a:prstGeom>
              <a:blipFill rotWithShape="0">
                <a:blip r:embed="rId7"/>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076815" y="5151357"/>
                <a:ext cx="4170372" cy="662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9405E"/>
                          </a:solidFill>
                          <a:latin typeface="Cambria Math" charset="0"/>
                          <a:ea typeface="Microsoft YaHei" charset="-122"/>
                          <a:cs typeface="Microsoft YaHei" charset="-122"/>
                        </a:rPr>
                        <m:t>=</m:t>
                      </m:r>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d>
                            <m:dPr>
                              <m:ctrlPr>
                                <a:rPr lang="en-US" altLang="zh-CN" sz="2800" i="1" dirty="0">
                                  <a:solidFill>
                                    <a:srgbClr val="09405E"/>
                                  </a:solidFill>
                                  <a:latin typeface="Cambria Math" panose="02040503050406030204" pitchFamily="18" charset="0"/>
                                  <a:ea typeface="Microsoft YaHei" charset="-122"/>
                                  <a:cs typeface="Microsoft YaHei" charset="-122"/>
                                </a:rPr>
                              </m:ctrlPr>
                            </m:dPr>
                            <m:e>
                              <m:sSup>
                                <m:sSupPr>
                                  <m:ctrlPr>
                                    <a:rPr kumimoji="1" lang="en-US" altLang="zh-CN" sz="2800" b="1" i="1">
                                      <a:solidFill>
                                        <a:srgbClr val="09405E"/>
                                      </a:solidFill>
                                      <a:latin typeface="Cambria Math" panose="02040503050406030204" pitchFamily="18"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r>
                                <a:rPr lang="en-US" altLang="zh-CN" sz="2800" b="1" i="1">
                                  <a:solidFill>
                                    <a:srgbClr val="09405E"/>
                                  </a:solidFill>
                                  <a:latin typeface="Cambria Math" charset="0"/>
                                </a:rPr>
                                <m:t>𝑿</m:t>
                              </m:r>
                              <m:r>
                                <m:rPr>
                                  <m:nor/>
                                </m:rPr>
                                <a:rPr lang="en-US" altLang="zh-CN" sz="2800" i="1" dirty="0">
                                  <a:solidFill>
                                    <a:srgbClr val="09405E"/>
                                  </a:solidFill>
                                </a:rPr>
                                <m:t> </m:t>
                              </m:r>
                            </m:e>
                          </m:d>
                        </m:e>
                        <m:sup>
                          <m:r>
                            <a:rPr lang="en-US" altLang="zh-CN" sz="2800" i="1">
                              <a:solidFill>
                                <a:srgbClr val="09405E"/>
                              </a:solidFill>
                              <a:latin typeface="Cambria Math" charset="0"/>
                              <a:ea typeface="Microsoft YaHei" charset="-122"/>
                              <a:cs typeface="Microsoft YaHei" charset="-122"/>
                            </a:rPr>
                            <m:t>−1</m:t>
                          </m:r>
                        </m:sup>
                      </m:sSup>
                      <m:sSup>
                        <m:sSupPr>
                          <m:ctrlPr>
                            <a:rPr kumimoji="1" lang="en-US" altLang="zh-CN" sz="2800" b="1" i="1">
                              <a:solidFill>
                                <a:srgbClr val="09405E"/>
                              </a:solidFill>
                              <a:latin typeface="Cambria Math" panose="02040503050406030204" pitchFamily="18" charset="0"/>
                              <a:ea typeface="Cambria Math" charset="0"/>
                              <a:cs typeface="Cambria Math" charset="0"/>
                            </a:rPr>
                          </m:ctrlPr>
                        </m:sSupPr>
                        <m:e>
                          <m:r>
                            <a:rPr kumimoji="1" lang="en-US" altLang="zh-CN" sz="2800" b="1" i="1">
                              <a:solidFill>
                                <a:srgbClr val="09405E"/>
                              </a:solidFill>
                              <a:latin typeface="Cambria Math" charset="0"/>
                              <a:ea typeface="Cambria Math" charset="0"/>
                              <a:cs typeface="Cambria Math" charset="0"/>
                            </a:rPr>
                            <m:t>𝑿</m:t>
                          </m:r>
                        </m:e>
                        <m:sup>
                          <m:r>
                            <m:rPr>
                              <m:sty m:val="p"/>
                            </m:rPr>
                            <a:rPr kumimoji="1" lang="en-US" altLang="zh-CN" sz="2800">
                              <a:solidFill>
                                <a:srgbClr val="09405E"/>
                              </a:solidFill>
                              <a:latin typeface="Cambria Math" charset="0"/>
                              <a:ea typeface="Cambria Math" charset="0"/>
                              <a:cs typeface="Cambria Math" charset="0"/>
                            </a:rPr>
                            <m:t>T</m:t>
                          </m:r>
                        </m:sup>
                      </m:sSup>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kumimoji="1" lang="en-US" altLang="zh-CN" sz="2800" b="1" i="1">
                              <a:solidFill>
                                <a:srgbClr val="09405E"/>
                              </a:solidFill>
                              <a:latin typeface="Cambria Math" charset="0"/>
                              <a:ea typeface="Cambria Math" charset="0"/>
                              <a:cs typeface="Cambria Math" charset="0"/>
                            </a:rPr>
                            <m:t>𝑺</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a:rPr lang="en-US" altLang="zh-CN" sz="2800" b="1" i="1">
                              <a:solidFill>
                                <a:srgbClr val="09405E"/>
                              </a:solidFill>
                              <a:latin typeface="Cambria Math" charset="0"/>
                              <a:ea typeface="Microsoft YaHei" charset="-122"/>
                              <a:cs typeface="Microsoft YaHei" charset="-122"/>
                            </a:rPr>
                            <m:t>𝒛</m:t>
                          </m:r>
                        </m:e>
                        <m:sup>
                          <m:r>
                            <a:rPr lang="en-US" altLang="zh-CN" sz="2800">
                              <a:solidFill>
                                <a:srgbClr val="09405E"/>
                              </a:solidFill>
                              <a:latin typeface="Cambria Math" charset="0"/>
                              <a:ea typeface="Microsoft YaHei" charset="-122"/>
                              <a:cs typeface="Microsoft YaHei" charset="-122"/>
                            </a:rPr>
                            <m:t>(</m:t>
                          </m:r>
                          <m:r>
                            <a:rPr lang="en-US" altLang="zh-CN" sz="2800">
                              <a:solidFill>
                                <a:srgbClr val="09405E"/>
                              </a:solidFill>
                              <a:latin typeface="Cambria Math" charset="0"/>
                              <a:ea typeface="Microsoft YaHei" charset="-122"/>
                              <a:cs typeface="Microsoft YaHei" charset="-122"/>
                            </a:rPr>
                            <m:t>𝑡</m:t>
                          </m:r>
                          <m:r>
                            <a:rPr lang="en-US" altLang="zh-CN" sz="2800">
                              <a:solidFill>
                                <a:srgbClr val="09405E"/>
                              </a:solidFill>
                              <a:latin typeface="Cambria Math" charset="0"/>
                              <a:ea typeface="Microsoft YaHei" charset="-122"/>
                              <a:cs typeface="Microsoft YaHei" charset="-122"/>
                            </a:rPr>
                            <m:t>)</m:t>
                          </m:r>
                        </m:sup>
                      </m:sSup>
                    </m:oMath>
                  </m:oMathPara>
                </a14:m>
                <a:endParaRPr lang="zh-CN" altLang="en-US" sz="2800" dirty="0">
                  <a:solidFill>
                    <a:srgbClr val="09405E"/>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4076815" y="5151357"/>
                <a:ext cx="4170372" cy="662874"/>
              </a:xfrm>
              <a:prstGeom prst="rect">
                <a:avLst/>
              </a:prstGeom>
              <a:blipFill rotWithShape="0">
                <a:blip r:embed="rId8"/>
                <a:stretch>
                  <a:fillRect/>
                </a:stretch>
              </a:blipFill>
            </p:spPr>
            <p:txBody>
              <a:bodyPr/>
              <a:lstStyle/>
              <a:p>
                <a:r>
                  <a:rPr lang="zh-CN" altLang="en-US">
                    <a:noFill/>
                  </a:rPr>
                  <a:t> </a:t>
                </a:r>
              </a:p>
            </p:txBody>
          </p:sp>
        </mc:Fallback>
      </mc:AlternateContent>
      <p:sp>
        <p:nvSpPr>
          <p:cNvPr id="12" name="文本框 11"/>
          <p:cNvSpPr txBox="1"/>
          <p:nvPr/>
        </p:nvSpPr>
        <p:spPr>
          <a:xfrm>
            <a:off x="3388570" y="6111243"/>
            <a:ext cx="1326321" cy="369332"/>
          </a:xfrm>
          <a:prstGeom prst="rect">
            <a:avLst/>
          </a:prstGeom>
          <a:noFill/>
        </p:spPr>
        <p:txBody>
          <a:bodyPr wrap="square" rtlCol="0">
            <a:spAutoFit/>
          </a:bodyPr>
          <a:lstStyle/>
          <a:p>
            <a:r>
              <a:rPr lang="zh-CN" altLang="en-US" dirty="0">
                <a:solidFill>
                  <a:srgbClr val="09405E"/>
                </a:solidFill>
                <a:latin typeface="Microsoft YaHei" charset="-122"/>
                <a:ea typeface="Microsoft YaHei" charset="-122"/>
                <a:cs typeface="Microsoft YaHei" charset="-122"/>
              </a:rPr>
              <a:t>最小二乘：</a:t>
            </a:r>
          </a:p>
        </p:txBody>
      </p:sp>
      <mc:AlternateContent xmlns:mc="http://schemas.openxmlformats.org/markup-compatibility/2006" xmlns:a14="http://schemas.microsoft.com/office/drawing/2010/main">
        <mc:Choice Requires="a14">
          <p:sp>
            <p:nvSpPr>
              <p:cNvPr id="13" name="文本框 12"/>
              <p:cNvSpPr txBox="1"/>
              <p:nvPr/>
            </p:nvSpPr>
            <p:spPr>
              <a:xfrm>
                <a:off x="281234" y="6446809"/>
                <a:ext cx="4576516" cy="437684"/>
              </a:xfrm>
              <a:prstGeom prst="rect">
                <a:avLst/>
              </a:prstGeom>
              <a:noFill/>
            </p:spPr>
            <p:txBody>
              <a:bodyPr wrap="square" rtlCol="0">
                <a:spAutoFit/>
              </a:bodyPr>
              <a:lstStyle/>
              <a:p>
                <a:r>
                  <a:rPr lang="zh-CN" altLang="en-US" dirty="0">
                    <a:solidFill>
                      <a:srgbClr val="09405E"/>
                    </a:solidFill>
                    <a:latin typeface="Microsoft YaHei" charset="-122"/>
                    <a:ea typeface="Microsoft YaHei" charset="-122"/>
                    <a:cs typeface="Microsoft YaHei" charset="-122"/>
                  </a:rPr>
                  <a:t>加权最小二乘（每个样本的权重为</a:t>
                </a:r>
                <a14:m>
                  <m:oMath xmlns:m="http://schemas.openxmlformats.org/officeDocument/2006/math">
                    <m:sSubSup>
                      <m:sSubSupPr>
                        <m:ctrlPr>
                          <a:rPr lang="en-US" altLang="zh-CN" i="1" smtClean="0">
                            <a:solidFill>
                              <a:srgbClr val="09405E"/>
                            </a:solidFill>
                            <a:latin typeface="Cambria Math" panose="02040503050406030204" pitchFamily="18" charset="0"/>
                            <a:ea typeface="Microsoft YaHei" charset="-122"/>
                            <a:cs typeface="Microsoft YaHei" charset="-122"/>
                          </a:rPr>
                        </m:ctrlPr>
                      </m:sSubSupPr>
                      <m:e>
                        <m:r>
                          <a:rPr lang="en-US" altLang="zh-CN" b="0" i="1" smtClean="0">
                            <a:solidFill>
                              <a:srgbClr val="09405E"/>
                            </a:solidFill>
                            <a:latin typeface="Cambria Math" charset="0"/>
                            <a:ea typeface="Microsoft YaHei" charset="-122"/>
                            <a:cs typeface="Microsoft YaHei" charset="-122"/>
                          </a:rPr>
                          <m:t>𝑠</m:t>
                        </m:r>
                      </m:e>
                      <m:sub>
                        <m:r>
                          <a:rPr lang="en-US" altLang="zh-CN" b="0" i="1" smtClean="0">
                            <a:solidFill>
                              <a:srgbClr val="09405E"/>
                            </a:solidFill>
                            <a:latin typeface="Cambria Math" charset="0"/>
                            <a:ea typeface="Microsoft YaHei" charset="-122"/>
                            <a:cs typeface="Microsoft YaHei" charset="-122"/>
                          </a:rPr>
                          <m:t>𝑖</m:t>
                        </m:r>
                      </m:sub>
                      <m:sup>
                        <m:r>
                          <a:rPr lang="en-US" altLang="zh-CN" b="0" i="1" smtClean="0">
                            <a:solidFill>
                              <a:srgbClr val="09405E"/>
                            </a:solidFill>
                            <a:latin typeface="Cambria Math" charset="0"/>
                            <a:ea typeface="Microsoft YaHei" charset="-122"/>
                            <a:cs typeface="Microsoft YaHei" charset="-122"/>
                          </a:rPr>
                          <m:t>−</m:t>
                        </m:r>
                        <m:f>
                          <m:fPr>
                            <m:type m:val="lin"/>
                            <m:ctrlPr>
                              <a:rPr lang="en-US" altLang="zh-CN" b="0" i="1" smtClean="0">
                                <a:solidFill>
                                  <a:srgbClr val="09405E"/>
                                </a:solidFill>
                                <a:latin typeface="Cambria Math" panose="02040503050406030204" pitchFamily="18" charset="0"/>
                                <a:ea typeface="Microsoft YaHei" charset="-122"/>
                                <a:cs typeface="Microsoft YaHei" charset="-122"/>
                              </a:rPr>
                            </m:ctrlPr>
                          </m:fPr>
                          <m:num>
                            <m:r>
                              <a:rPr lang="en-US" altLang="zh-CN" b="0" i="1" smtClean="0">
                                <a:solidFill>
                                  <a:srgbClr val="09405E"/>
                                </a:solidFill>
                                <a:latin typeface="Cambria Math" charset="0"/>
                                <a:ea typeface="Microsoft YaHei" charset="-122"/>
                                <a:cs typeface="Microsoft YaHei" charset="-122"/>
                              </a:rPr>
                              <m:t>1</m:t>
                            </m:r>
                          </m:num>
                          <m:den>
                            <m:r>
                              <a:rPr lang="en-US" altLang="zh-CN" b="0" i="1" smtClean="0">
                                <a:solidFill>
                                  <a:srgbClr val="09405E"/>
                                </a:solidFill>
                                <a:latin typeface="Cambria Math" charset="0"/>
                                <a:ea typeface="Microsoft YaHei" charset="-122"/>
                                <a:cs typeface="Microsoft YaHei" charset="-122"/>
                              </a:rPr>
                              <m:t>2</m:t>
                            </m:r>
                          </m:den>
                        </m:f>
                      </m:sup>
                    </m:sSubSup>
                  </m:oMath>
                </a14:m>
                <a:r>
                  <a:rPr lang="en-US" altLang="zh-CN" dirty="0">
                    <a:solidFill>
                      <a:srgbClr val="09405E"/>
                    </a:solidFill>
                    <a:latin typeface="Microsoft YaHei" charset="-122"/>
                    <a:ea typeface="Microsoft YaHei" charset="-122"/>
                    <a:cs typeface="Microsoft YaHei" charset="-122"/>
                  </a:rPr>
                  <a:t>)</a:t>
                </a:r>
                <a:r>
                  <a:rPr lang="zh-CN" altLang="en-US" dirty="0">
                    <a:solidFill>
                      <a:srgbClr val="09405E"/>
                    </a:solidFill>
                    <a:latin typeface="Microsoft YaHei" charset="-122"/>
                    <a:ea typeface="Microsoft YaHei" charset="-122"/>
                    <a:cs typeface="Microsoft YaHei" charset="-122"/>
                  </a:rPr>
                  <a:t>：</a:t>
                </a:r>
              </a:p>
            </p:txBody>
          </p:sp>
        </mc:Choice>
        <mc:Fallback xmlns="">
          <p:sp>
            <p:nvSpPr>
              <p:cNvPr id="13" name="文本框 12"/>
              <p:cNvSpPr txBox="1">
                <a:spLocks noRot="1" noChangeAspect="1" noMove="1" noResize="1" noEditPoints="1" noAdjustHandles="1" noChangeArrowheads="1" noChangeShapeType="1" noTextEdit="1"/>
              </p:cNvSpPr>
              <p:nvPr/>
            </p:nvSpPr>
            <p:spPr>
              <a:xfrm>
                <a:off x="281234" y="6446809"/>
                <a:ext cx="4576516" cy="437684"/>
              </a:xfrm>
              <a:prstGeom prst="rect">
                <a:avLst/>
              </a:prstGeom>
              <a:blipFill rotWithShape="0">
                <a:blip r:embed="rId9"/>
                <a:stretch>
                  <a:fillRect l="-1065" t="-70423" b="-774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06426" y="6080073"/>
                <a:ext cx="2310183"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9405E"/>
                              </a:solidFill>
                              <a:latin typeface="Cambria Math" panose="02040503050406030204" pitchFamily="18" charset="0"/>
                              <a:ea typeface="Microsoft YaHei" charset="-122"/>
                              <a:cs typeface="Microsoft YaHei" charset="-122"/>
                            </a:rPr>
                          </m:ctrlPr>
                        </m:sSubPr>
                        <m:e>
                          <m:acc>
                            <m:accPr>
                              <m:chr m:val="̂"/>
                              <m:ctrlPr>
                                <a:rPr lang="en-US" altLang="zh-CN" i="1">
                                  <a:solidFill>
                                    <a:srgbClr val="09405E"/>
                                  </a:solidFill>
                                  <a:latin typeface="Cambria Math" panose="02040503050406030204" pitchFamily="18" charset="0"/>
                                  <a:ea typeface="Microsoft YaHei" charset="-122"/>
                                  <a:cs typeface="Microsoft YaHei" charset="-122"/>
                                </a:rPr>
                              </m:ctrlPr>
                            </m:accPr>
                            <m:e>
                              <m:r>
                                <a:rPr kumimoji="1" lang="en-US" altLang="zh-CN" b="1" i="1">
                                  <a:solidFill>
                                    <a:srgbClr val="09405E"/>
                                  </a:solidFill>
                                  <a:latin typeface="Cambria Math" charset="0"/>
                                  <a:ea typeface="Cambria Math" charset="0"/>
                                  <a:cs typeface="Cambria Math" charset="0"/>
                                </a:rPr>
                                <m:t>𝒘</m:t>
                              </m:r>
                            </m:e>
                          </m:acc>
                        </m:e>
                        <m:sub>
                          <m:r>
                            <a:rPr lang="en-US" altLang="zh-CN" b="0" i="1" smtClean="0">
                              <a:solidFill>
                                <a:srgbClr val="09405E"/>
                              </a:solidFill>
                              <a:latin typeface="Cambria Math" charset="0"/>
                              <a:ea typeface="Microsoft YaHei" charset="-122"/>
                              <a:cs typeface="Microsoft YaHei" charset="-122"/>
                            </a:rPr>
                            <m:t>𝑂𝐿𝑆</m:t>
                          </m:r>
                        </m:sub>
                      </m:sSub>
                      <m:r>
                        <a:rPr lang="en-US" altLang="zh-CN">
                          <a:solidFill>
                            <a:srgbClr val="09405E"/>
                          </a:solidFill>
                          <a:latin typeface="Cambria Math" charset="0"/>
                          <a:ea typeface="Microsoft YaHei" charset="-122"/>
                          <a:cs typeface="Microsoft YaHei" charset="-122"/>
                        </a:rPr>
                        <m:t>=(</m:t>
                      </m:r>
                      <m:sSup>
                        <m:sSupPr>
                          <m:ctrlPr>
                            <a:rPr lang="en-US" altLang="zh-CN" i="1">
                              <a:solidFill>
                                <a:srgbClr val="09405E"/>
                              </a:solidFill>
                              <a:latin typeface="Cambria Math" panose="02040503050406030204" pitchFamily="18" charset="0"/>
                              <a:ea typeface="Microsoft YaHei" charset="-122"/>
                              <a:cs typeface="Microsoft YaHei" charset="-122"/>
                            </a:rPr>
                          </m:ctrlPr>
                        </m:sSupPr>
                        <m:e>
                          <m:sSup>
                            <m:sSupPr>
                              <m:ctrlPr>
                                <a:rPr kumimoji="1" lang="en-US" altLang="zh-CN" b="1" i="1">
                                  <a:solidFill>
                                    <a:srgbClr val="09405E"/>
                                  </a:solidFill>
                                  <a:latin typeface="Cambria Math" panose="02040503050406030204" pitchFamily="18"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a:rPr kumimoji="1" lang="en-US" altLang="zh-CN" b="1">
                                  <a:solidFill>
                                    <a:srgbClr val="09405E"/>
                                  </a:solidFill>
                                  <a:latin typeface="Cambria Math" charset="0"/>
                                  <a:ea typeface="Cambria Math" charset="0"/>
                                  <a:cs typeface="Cambria Math" charset="0"/>
                                </a:rPr>
                                <m:t>𝐓</m:t>
                              </m:r>
                            </m:sup>
                          </m:sSup>
                          <m:r>
                            <a:rPr kumimoji="1" lang="en-US" altLang="zh-CN" b="1" i="1">
                              <a:solidFill>
                                <a:srgbClr val="09405E"/>
                              </a:solidFill>
                              <a:latin typeface="Cambria Math" charset="0"/>
                              <a:ea typeface="Cambria Math" charset="0"/>
                              <a:cs typeface="Cambria Math" charset="0"/>
                            </a:rPr>
                            <m:t>𝑿</m:t>
                          </m:r>
                          <m:r>
                            <a:rPr lang="en-US" altLang="zh-CN" i="1">
                              <a:solidFill>
                                <a:srgbClr val="09405E"/>
                              </a:solidFill>
                              <a:latin typeface="Cambria Math" charset="0"/>
                            </a:rPr>
                            <m:t>)</m:t>
                          </m:r>
                        </m:e>
                        <m:sup>
                          <m:r>
                            <a:rPr lang="en-US" altLang="zh-CN" i="1">
                              <a:solidFill>
                                <a:srgbClr val="09405E"/>
                              </a:solidFill>
                              <a:latin typeface="Cambria Math" charset="0"/>
                              <a:ea typeface="Microsoft YaHei" charset="-122"/>
                              <a:cs typeface="Microsoft YaHei" charset="-122"/>
                            </a:rPr>
                            <m:t>−1</m:t>
                          </m:r>
                        </m:sup>
                      </m:sSup>
                      <m:sSup>
                        <m:sSupPr>
                          <m:ctrlPr>
                            <a:rPr kumimoji="1" lang="en-US" altLang="zh-CN" b="1" i="1">
                              <a:solidFill>
                                <a:srgbClr val="09405E"/>
                              </a:solidFill>
                              <a:latin typeface="Cambria Math" panose="02040503050406030204" pitchFamily="18"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m:rPr>
                              <m:sty m:val="p"/>
                            </m:rPr>
                            <a:rPr kumimoji="1" lang="en-US" altLang="zh-CN" b="0" i="0">
                              <a:solidFill>
                                <a:srgbClr val="09405E"/>
                              </a:solidFill>
                              <a:latin typeface="Cambria Math" charset="0"/>
                              <a:ea typeface="Cambria Math" charset="0"/>
                              <a:cs typeface="Cambria Math" charset="0"/>
                            </a:rPr>
                            <m:t>T</m:t>
                          </m:r>
                        </m:sup>
                      </m:sSup>
                      <m:r>
                        <a:rPr kumimoji="1" lang="en-US" altLang="zh-CN" b="1" i="1" smtClean="0">
                          <a:solidFill>
                            <a:srgbClr val="09405E"/>
                          </a:solidFill>
                          <a:latin typeface="Cambria Math" charset="0"/>
                          <a:ea typeface="Cambria Math" charset="0"/>
                          <a:cs typeface="Cambria Math" charset="0"/>
                        </a:rPr>
                        <m:t>𝒚</m:t>
                      </m:r>
                    </m:oMath>
                  </m:oMathPara>
                </a14:m>
                <a:endParaRPr lang="zh-CN" altLang="en-US" i="1" dirty="0">
                  <a:solidFill>
                    <a:srgbClr val="09405E"/>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706426" y="6080073"/>
                <a:ext cx="2310183" cy="374270"/>
              </a:xfrm>
              <a:prstGeom prst="rect">
                <a:avLst/>
              </a:prstGeom>
              <a:blipFill rotWithShape="0">
                <a:blip r:embed="rId10"/>
                <a:stretch>
                  <a:fillRect t="-1613"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657820" y="6521031"/>
                <a:ext cx="3220241" cy="4031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9405E"/>
                              </a:solidFill>
                              <a:latin typeface="Cambria Math" panose="02040503050406030204" pitchFamily="18" charset="0"/>
                              <a:ea typeface="Microsoft YaHei" charset="-122"/>
                              <a:cs typeface="Microsoft YaHei" charset="-122"/>
                            </a:rPr>
                          </m:ctrlPr>
                        </m:sSubPr>
                        <m:e>
                          <m:acc>
                            <m:accPr>
                              <m:chr m:val="̂"/>
                              <m:ctrlPr>
                                <a:rPr lang="en-US" altLang="zh-CN" i="1">
                                  <a:solidFill>
                                    <a:srgbClr val="09405E"/>
                                  </a:solidFill>
                                  <a:latin typeface="Cambria Math" panose="02040503050406030204" pitchFamily="18" charset="0"/>
                                  <a:ea typeface="Microsoft YaHei" charset="-122"/>
                                  <a:cs typeface="Microsoft YaHei" charset="-122"/>
                                </a:rPr>
                              </m:ctrlPr>
                            </m:accPr>
                            <m:e>
                              <m:r>
                                <a:rPr kumimoji="1" lang="en-US" altLang="zh-CN" b="1" i="1">
                                  <a:solidFill>
                                    <a:srgbClr val="09405E"/>
                                  </a:solidFill>
                                  <a:latin typeface="Cambria Math" charset="0"/>
                                  <a:ea typeface="Cambria Math" charset="0"/>
                                  <a:cs typeface="Cambria Math" charset="0"/>
                                </a:rPr>
                                <m:t>𝒘</m:t>
                              </m:r>
                            </m:e>
                          </m:acc>
                        </m:e>
                        <m:sub>
                          <m:r>
                            <a:rPr lang="en-US" altLang="zh-CN" b="0" i="1" smtClean="0">
                              <a:solidFill>
                                <a:srgbClr val="09405E"/>
                              </a:solidFill>
                              <a:latin typeface="Cambria Math" charset="0"/>
                              <a:ea typeface="Microsoft YaHei" charset="-122"/>
                              <a:cs typeface="Microsoft YaHei" charset="-122"/>
                            </a:rPr>
                            <m:t>𝑂𝐿𝑆</m:t>
                          </m:r>
                          <m:r>
                            <a:rPr lang="en-US" altLang="zh-CN" b="0" i="1" smtClean="0">
                              <a:solidFill>
                                <a:srgbClr val="09405E"/>
                              </a:solidFill>
                              <a:latin typeface="Cambria Math" charset="0"/>
                              <a:ea typeface="Microsoft YaHei" charset="-122"/>
                              <a:cs typeface="Microsoft YaHei" charset="-122"/>
                            </a:rPr>
                            <m:t>_</m:t>
                          </m:r>
                          <m:r>
                            <a:rPr lang="en-US" altLang="zh-CN" b="0" i="1" smtClean="0">
                              <a:solidFill>
                                <a:srgbClr val="09405E"/>
                              </a:solidFill>
                              <a:latin typeface="Cambria Math" charset="0"/>
                              <a:ea typeface="Microsoft YaHei" charset="-122"/>
                              <a:cs typeface="Microsoft YaHei" charset="-122"/>
                            </a:rPr>
                            <m:t>𝑤𝑒𝑖𝑔h𝑡</m:t>
                          </m:r>
                        </m:sub>
                      </m:sSub>
                      <m:r>
                        <a:rPr lang="en-US" altLang="zh-CN">
                          <a:solidFill>
                            <a:srgbClr val="09405E"/>
                          </a:solidFill>
                          <a:latin typeface="Cambria Math" charset="0"/>
                          <a:ea typeface="Microsoft YaHei" charset="-122"/>
                          <a:cs typeface="Microsoft YaHei" charset="-122"/>
                        </a:rPr>
                        <m:t>=(</m:t>
                      </m:r>
                      <m:sSup>
                        <m:sSupPr>
                          <m:ctrlPr>
                            <a:rPr lang="en-US" altLang="zh-CN" i="1">
                              <a:solidFill>
                                <a:srgbClr val="09405E"/>
                              </a:solidFill>
                              <a:latin typeface="Cambria Math" panose="02040503050406030204" pitchFamily="18" charset="0"/>
                              <a:ea typeface="Microsoft YaHei" charset="-122"/>
                              <a:cs typeface="Microsoft YaHei" charset="-122"/>
                            </a:rPr>
                          </m:ctrlPr>
                        </m:sSupPr>
                        <m:e>
                          <m:sSup>
                            <m:sSupPr>
                              <m:ctrlPr>
                                <a:rPr kumimoji="1" lang="en-US" altLang="zh-CN" b="1" i="1">
                                  <a:solidFill>
                                    <a:srgbClr val="09405E"/>
                                  </a:solidFill>
                                  <a:latin typeface="Cambria Math" panose="02040503050406030204" pitchFamily="18"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a:rPr kumimoji="1" lang="en-US" altLang="zh-CN" b="1">
                                  <a:solidFill>
                                    <a:srgbClr val="09405E"/>
                                  </a:solidFill>
                                  <a:latin typeface="Cambria Math" charset="0"/>
                                  <a:ea typeface="Cambria Math" charset="0"/>
                                  <a:cs typeface="Cambria Math" charset="0"/>
                                </a:rPr>
                                <m:t>𝐓</m:t>
                              </m:r>
                            </m:sup>
                          </m:sSup>
                          <m:r>
                            <a:rPr lang="en-US" altLang="zh-CN" b="1" i="1">
                              <a:solidFill>
                                <a:srgbClr val="09405E"/>
                              </a:solidFill>
                              <a:latin typeface="Cambria Math" charset="0"/>
                            </a:rPr>
                            <m:t>𝑺𝑿</m:t>
                          </m:r>
                          <m:r>
                            <a:rPr lang="en-US" altLang="zh-CN" i="1">
                              <a:solidFill>
                                <a:srgbClr val="09405E"/>
                              </a:solidFill>
                              <a:latin typeface="Cambria Math" charset="0"/>
                            </a:rPr>
                            <m:t>)</m:t>
                          </m:r>
                        </m:e>
                        <m:sup>
                          <m:r>
                            <a:rPr lang="en-US" altLang="zh-CN" i="1">
                              <a:solidFill>
                                <a:srgbClr val="09405E"/>
                              </a:solidFill>
                              <a:latin typeface="Cambria Math" charset="0"/>
                              <a:ea typeface="Microsoft YaHei" charset="-122"/>
                              <a:cs typeface="Microsoft YaHei" charset="-122"/>
                            </a:rPr>
                            <m:t>−1</m:t>
                          </m:r>
                        </m:sup>
                      </m:sSup>
                      <m:sSup>
                        <m:sSupPr>
                          <m:ctrlPr>
                            <a:rPr kumimoji="1" lang="en-US" altLang="zh-CN" b="1" i="1">
                              <a:solidFill>
                                <a:srgbClr val="09405E"/>
                              </a:solidFill>
                              <a:latin typeface="Cambria Math" panose="02040503050406030204" pitchFamily="18" charset="0"/>
                              <a:ea typeface="Cambria Math" charset="0"/>
                              <a:cs typeface="Cambria Math" charset="0"/>
                            </a:rPr>
                          </m:ctrlPr>
                        </m:sSupPr>
                        <m:e>
                          <m:r>
                            <a:rPr kumimoji="1" lang="en-US" altLang="zh-CN" b="1" i="1" smtClean="0">
                              <a:solidFill>
                                <a:srgbClr val="09405E"/>
                              </a:solidFill>
                              <a:latin typeface="Cambria Math" charset="0"/>
                              <a:ea typeface="Cambria Math" charset="0"/>
                              <a:cs typeface="Cambria Math" charset="0"/>
                            </a:rPr>
                            <m:t>𝑺</m:t>
                          </m:r>
                          <m:r>
                            <a:rPr kumimoji="1" lang="en-US" altLang="zh-CN" b="1" i="1">
                              <a:solidFill>
                                <a:srgbClr val="09405E"/>
                              </a:solidFill>
                              <a:latin typeface="Cambria Math" charset="0"/>
                              <a:ea typeface="Cambria Math" charset="0"/>
                              <a:cs typeface="Cambria Math" charset="0"/>
                            </a:rPr>
                            <m:t>𝑿</m:t>
                          </m:r>
                        </m:e>
                        <m:sup>
                          <m:r>
                            <m:rPr>
                              <m:sty m:val="p"/>
                            </m:rPr>
                            <a:rPr kumimoji="1" lang="en-US" altLang="zh-CN" b="0" i="0">
                              <a:solidFill>
                                <a:srgbClr val="09405E"/>
                              </a:solidFill>
                              <a:latin typeface="Cambria Math" charset="0"/>
                              <a:ea typeface="Cambria Math" charset="0"/>
                              <a:cs typeface="Cambria Math" charset="0"/>
                            </a:rPr>
                            <m:t>T</m:t>
                          </m:r>
                        </m:sup>
                      </m:sSup>
                      <m:r>
                        <a:rPr kumimoji="1" lang="en-US" altLang="zh-CN" b="1" i="1" smtClean="0">
                          <a:solidFill>
                            <a:srgbClr val="09405E"/>
                          </a:solidFill>
                          <a:latin typeface="Cambria Math" charset="0"/>
                          <a:ea typeface="Cambria Math" charset="0"/>
                          <a:cs typeface="Cambria Math" charset="0"/>
                        </a:rPr>
                        <m:t>𝒚</m:t>
                      </m:r>
                    </m:oMath>
                  </m:oMathPara>
                </a14:m>
                <a:endParaRPr lang="zh-CN" altLang="en-US" i="1" dirty="0">
                  <a:solidFill>
                    <a:srgbClr val="09405E"/>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4657820" y="6521031"/>
                <a:ext cx="3220241" cy="403187"/>
              </a:xfrm>
              <a:prstGeom prst="rect">
                <a:avLst/>
              </a:prstGeom>
              <a:blipFill rotWithShape="0">
                <a:blip r:embed="rId11"/>
                <a:stretch>
                  <a:fillRect b="-6061"/>
                </a:stretch>
              </a:blipFill>
            </p:spPr>
            <p:txBody>
              <a:bodyPr/>
              <a:lstStyle/>
              <a:p>
                <a:r>
                  <a:rPr lang="zh-CN" altLang="en-US">
                    <a:noFill/>
                  </a:rPr>
                  <a:t> </a:t>
                </a:r>
              </a:p>
            </p:txBody>
          </p:sp>
        </mc:Fallback>
      </mc:AlternateContent>
      <p:sp>
        <p:nvSpPr>
          <p:cNvPr id="17" name="文本框 16"/>
          <p:cNvSpPr txBox="1"/>
          <p:nvPr/>
        </p:nvSpPr>
        <p:spPr>
          <a:xfrm>
            <a:off x="0" y="5361663"/>
            <a:ext cx="3573029" cy="369332"/>
          </a:xfrm>
          <a:prstGeom prst="rect">
            <a:avLst/>
          </a:prstGeom>
          <a:noFill/>
        </p:spPr>
        <p:txBody>
          <a:bodyPr wrap="none" rtlCol="0">
            <a:spAutoFit/>
          </a:bodyPr>
          <a:lstStyle/>
          <a:p>
            <a:r>
              <a:rPr kumimoji="1" lang="en-US" altLang="zh-CN" dirty="0">
                <a:solidFill>
                  <a:srgbClr val="09405E"/>
                </a:solidFill>
              </a:rPr>
              <a:t>Iteratively Reweighted </a:t>
            </a:r>
            <a:r>
              <a:rPr kumimoji="1" lang="en-US" altLang="zh-CN">
                <a:solidFill>
                  <a:srgbClr val="09405E"/>
                </a:solidFill>
              </a:rPr>
              <a:t>least Squares</a:t>
            </a:r>
            <a:endParaRPr kumimoji="1" lang="zh-CN" altLang="en-US" dirty="0">
              <a:solidFill>
                <a:srgbClr val="09405E"/>
              </a:solidFill>
            </a:endParaRPr>
          </a:p>
        </p:txBody>
      </p:sp>
    </p:spTree>
    <p:extLst>
      <p:ext uri="{BB962C8B-B14F-4D97-AF65-F5344CB8AC3E}">
        <p14:creationId xmlns:p14="http://schemas.microsoft.com/office/powerpoint/2010/main" val="2063569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zh-CN" altLang="en-US" dirty="0">
                    <a:solidFill>
                      <a:srgbClr val="09405E"/>
                    </a:solidFill>
                  </a:rPr>
                  <a:t>初始值：</a:t>
                </a:r>
                <a14:m>
                  <m:oMath xmlns:m="http://schemas.openxmlformats.org/officeDocument/2006/math">
                    <m:sSup>
                      <m:sSupPr>
                        <m:ctrlPr>
                          <a:rPr lang="en-US" altLang="zh-CN" i="1">
                            <a:latin typeface="Cambria Math" panose="02040503050406030204" pitchFamily="18" charset="0"/>
                          </a:rPr>
                        </m:ctrlPr>
                      </m:sSupPr>
                      <m:e>
                        <m:r>
                          <a:rPr kumimoji="1" lang="en-US" altLang="zh-CN" b="1" i="1">
                            <a:latin typeface="Cambria Math" charset="0"/>
                            <a:ea typeface="Cambria Math" charset="0"/>
                            <a:cs typeface="Cambria Math" charset="0"/>
                          </a:rPr>
                          <m:t>𝒘</m:t>
                        </m:r>
                      </m:e>
                      <m:sup>
                        <m:r>
                          <a:rPr lang="en-US" altLang="zh-CN">
                            <a:latin typeface="Cambria Math" charset="0"/>
                          </a:rPr>
                          <m:t>(</m:t>
                        </m:r>
                        <m:r>
                          <a:rPr lang="en-US" altLang="zh-CN" b="0" i="0" smtClean="0">
                            <a:latin typeface="Cambria Math" charset="0"/>
                          </a:rPr>
                          <m:t>0</m:t>
                        </m:r>
                        <m:r>
                          <a:rPr lang="en-US" altLang="zh-CN" i="1">
                            <a:latin typeface="Cambria Math" charset="0"/>
                          </a:rPr>
                          <m:t>)</m:t>
                        </m:r>
                      </m:sup>
                    </m:sSup>
                    <m:r>
                      <a:rPr lang="en-US" altLang="zh-CN" b="0" i="1" smtClean="0">
                        <a:latin typeface="Cambria Math" charset="0"/>
                      </a:rPr>
                      <m:t>=</m:t>
                    </m:r>
                  </m:oMath>
                </a14:m>
                <a:endParaRPr lang="en-US" altLang="zh-CN" dirty="0">
                  <a:solidFill>
                    <a:srgbClr val="09405E"/>
                  </a:solidFill>
                </a:endParaRPr>
              </a:p>
              <a:p>
                <a:pPr>
                  <a:lnSpc>
                    <a:spcPct val="100000"/>
                  </a:lnSpc>
                </a:pPr>
                <a:r>
                  <a:rPr lang="en-US" altLang="zh-CN" dirty="0">
                    <a:solidFill>
                      <a:srgbClr val="09405E"/>
                    </a:solidFill>
                  </a:rPr>
                  <a:t>IRLS</a:t>
                </a:r>
                <a:r>
                  <a:rPr lang="zh-CN" altLang="en-US" dirty="0">
                    <a:solidFill>
                      <a:srgbClr val="09405E"/>
                    </a:solidFill>
                  </a:rPr>
                  <a:t>代入迭代公式为：</a:t>
                </a:r>
                <a14:m>
                  <m:oMath xmlns:m="http://schemas.openxmlformats.org/officeDocument/2006/math">
                    <m:sSup>
                      <m:sSupPr>
                        <m:ctrlPr>
                          <a:rPr lang="en-US" altLang="zh-CN" i="1">
                            <a:solidFill>
                              <a:srgbClr val="09405E"/>
                            </a:solidFill>
                            <a:latin typeface="Cambria Math" panose="02040503050406030204" pitchFamily="18" charset="0"/>
                          </a:rPr>
                        </m:ctrlPr>
                      </m:sSupPr>
                      <m:e>
                        <m:sSup>
                          <m:sSupPr>
                            <m:ctrlPr>
                              <a:rPr lang="en-US" altLang="zh-CN" i="1">
                                <a:solidFill>
                                  <a:srgbClr val="09405E"/>
                                </a:solidFill>
                                <a:latin typeface="Cambria Math" panose="02040503050406030204" pitchFamily="18" charset="0"/>
                              </a:rPr>
                            </m:ctrlPr>
                          </m:sSupPr>
                          <m:e>
                            <m:r>
                              <a:rPr kumimoji="1" lang="en-US" altLang="zh-CN" b="1" i="1">
                                <a:solidFill>
                                  <a:srgbClr val="09405E"/>
                                </a:solidFill>
                                <a:latin typeface="Cambria Math" charset="0"/>
                                <a:ea typeface="Cambria Math" charset="0"/>
                                <a:cs typeface="Cambria Math" charset="0"/>
                              </a:rPr>
                              <m:t>𝒘</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+1</m:t>
                            </m:r>
                            <m:r>
                              <a:rPr lang="en-US" altLang="zh-CN" i="1">
                                <a:solidFill>
                                  <a:srgbClr val="09405E"/>
                                </a:solidFill>
                                <a:latin typeface="Cambria Math" charset="0"/>
                              </a:rPr>
                              <m:t>)</m:t>
                            </m:r>
                          </m:sup>
                        </m:sSup>
                        <m:r>
                          <a:rPr lang="en-US" altLang="zh-CN" b="0" i="1" smtClean="0">
                            <a:solidFill>
                              <a:srgbClr val="09405E"/>
                            </a:solidFill>
                            <a:latin typeface="Cambria Math" charset="0"/>
                          </a:rPr>
                          <m:t>=</m:t>
                        </m:r>
                        <m:d>
                          <m:dPr>
                            <m:ctrlPr>
                              <a:rPr lang="en-US" altLang="zh-CN" i="1" dirty="0">
                                <a:solidFill>
                                  <a:srgbClr val="09405E"/>
                                </a:solidFill>
                                <a:latin typeface="Cambria Math" panose="02040503050406030204" pitchFamily="18" charset="0"/>
                              </a:rPr>
                            </m:ctrlPr>
                          </m:dPr>
                          <m:e>
                            <m:sSup>
                              <m:sSupPr>
                                <m:ctrlPr>
                                  <a:rPr kumimoji="1" lang="en-US" altLang="zh-CN" b="1" i="1">
                                    <a:solidFill>
                                      <a:srgbClr val="09405E"/>
                                    </a:solidFill>
                                    <a:latin typeface="Cambria Math" panose="02040503050406030204" pitchFamily="18"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m:rPr>
                                    <m:sty m:val="p"/>
                                  </m:rPr>
                                  <a:rPr kumimoji="1" lang="en-US" altLang="zh-CN">
                                    <a:solidFill>
                                      <a:srgbClr val="09405E"/>
                                    </a:solidFill>
                                    <a:latin typeface="Cambria Math" charset="0"/>
                                    <a:ea typeface="Cambria Math" charset="0"/>
                                    <a:cs typeface="Cambria Math" charset="0"/>
                                  </a:rPr>
                                  <m:t>T</m:t>
                                </m:r>
                              </m:sup>
                            </m:sSup>
                            <m:sSup>
                              <m:sSupPr>
                                <m:ctrlPr>
                                  <a:rPr lang="en-US" altLang="zh-CN" i="1">
                                    <a:solidFill>
                                      <a:srgbClr val="09405E"/>
                                    </a:solidFill>
                                    <a:latin typeface="Cambria Math" panose="02040503050406030204" pitchFamily="18" charset="0"/>
                                  </a:rPr>
                                </m:ctrlPr>
                              </m:sSupPr>
                              <m:e>
                                <m:r>
                                  <a:rPr kumimoji="1" lang="en-US" altLang="zh-CN" b="1" i="1">
                                    <a:solidFill>
                                      <a:srgbClr val="09405E"/>
                                    </a:solidFill>
                                    <a:latin typeface="Cambria Math" charset="0"/>
                                    <a:ea typeface="Cambria Math" charset="0"/>
                                    <a:cs typeface="Cambria Math" charset="0"/>
                                  </a:rPr>
                                  <m:t>𝑺</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m:t>
                                </m:r>
                              </m:sup>
                            </m:sSup>
                            <m:r>
                              <a:rPr lang="en-US" altLang="zh-CN" b="1" i="1">
                                <a:solidFill>
                                  <a:srgbClr val="09405E"/>
                                </a:solidFill>
                                <a:latin typeface="Cambria Math" charset="0"/>
                              </a:rPr>
                              <m:t>𝑿</m:t>
                            </m:r>
                            <m:r>
                              <m:rPr>
                                <m:nor/>
                              </m:rPr>
                              <a:rPr lang="en-US" altLang="zh-CN" i="1" dirty="0">
                                <a:solidFill>
                                  <a:srgbClr val="09405E"/>
                                </a:solidFill>
                              </a:rPr>
                              <m:t> </m:t>
                            </m:r>
                          </m:e>
                        </m:d>
                      </m:e>
                      <m:sup>
                        <m:r>
                          <a:rPr lang="en-US" altLang="zh-CN" i="1">
                            <a:solidFill>
                              <a:srgbClr val="09405E"/>
                            </a:solidFill>
                            <a:latin typeface="Cambria Math" charset="0"/>
                          </a:rPr>
                          <m:t>−1</m:t>
                        </m:r>
                      </m:sup>
                    </m:sSup>
                    <m:sSup>
                      <m:sSupPr>
                        <m:ctrlPr>
                          <a:rPr kumimoji="1" lang="en-US" altLang="zh-CN" b="1" i="1">
                            <a:solidFill>
                              <a:srgbClr val="09405E"/>
                            </a:solidFill>
                            <a:latin typeface="Cambria Math" panose="02040503050406030204" pitchFamily="18" charset="0"/>
                            <a:ea typeface="Cambria Math" charset="0"/>
                            <a:cs typeface="Cambria Math" charset="0"/>
                          </a:rPr>
                        </m:ctrlPr>
                      </m:sSupPr>
                      <m:e>
                        <m:r>
                          <a:rPr kumimoji="1" lang="en-US" altLang="zh-CN" b="1" i="1">
                            <a:solidFill>
                              <a:srgbClr val="09405E"/>
                            </a:solidFill>
                            <a:latin typeface="Cambria Math" charset="0"/>
                            <a:ea typeface="Cambria Math" charset="0"/>
                            <a:cs typeface="Cambria Math" charset="0"/>
                          </a:rPr>
                          <m:t>𝑿</m:t>
                        </m:r>
                      </m:e>
                      <m:sup>
                        <m:r>
                          <m:rPr>
                            <m:sty m:val="p"/>
                          </m:rPr>
                          <a:rPr kumimoji="1" lang="en-US" altLang="zh-CN">
                            <a:solidFill>
                              <a:srgbClr val="09405E"/>
                            </a:solidFill>
                            <a:latin typeface="Cambria Math" charset="0"/>
                            <a:ea typeface="Cambria Math" charset="0"/>
                            <a:cs typeface="Cambria Math" charset="0"/>
                          </a:rPr>
                          <m:t>T</m:t>
                        </m:r>
                      </m:sup>
                    </m:sSup>
                    <m:sSup>
                      <m:sSupPr>
                        <m:ctrlPr>
                          <a:rPr lang="en-US" altLang="zh-CN" i="1">
                            <a:solidFill>
                              <a:srgbClr val="09405E"/>
                            </a:solidFill>
                            <a:latin typeface="Cambria Math" panose="02040503050406030204" pitchFamily="18" charset="0"/>
                          </a:rPr>
                        </m:ctrlPr>
                      </m:sSupPr>
                      <m:e>
                        <m:r>
                          <a:rPr kumimoji="1" lang="en-US" altLang="zh-CN" b="1" i="1">
                            <a:solidFill>
                              <a:srgbClr val="09405E"/>
                            </a:solidFill>
                            <a:latin typeface="Cambria Math" charset="0"/>
                            <a:ea typeface="Cambria Math" charset="0"/>
                            <a:cs typeface="Cambria Math" charset="0"/>
                          </a:rPr>
                          <m:t>𝑺</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m:t>
                        </m:r>
                      </m:sup>
                    </m:sSup>
                    <m:sSup>
                      <m:sSupPr>
                        <m:ctrlPr>
                          <a:rPr lang="en-US" altLang="zh-CN" i="1">
                            <a:solidFill>
                              <a:srgbClr val="09405E"/>
                            </a:solidFill>
                            <a:latin typeface="Cambria Math" panose="02040503050406030204" pitchFamily="18" charset="0"/>
                          </a:rPr>
                        </m:ctrlPr>
                      </m:sSupPr>
                      <m:e>
                        <m:r>
                          <a:rPr lang="en-US" altLang="zh-CN" b="1" i="1">
                            <a:solidFill>
                              <a:srgbClr val="09405E"/>
                            </a:solidFill>
                            <a:latin typeface="Cambria Math" charset="0"/>
                          </a:rPr>
                          <m:t>𝒛</m:t>
                        </m:r>
                      </m:e>
                      <m:sup>
                        <m:r>
                          <a:rPr lang="en-US" altLang="zh-CN">
                            <a:solidFill>
                              <a:srgbClr val="09405E"/>
                            </a:solidFill>
                            <a:latin typeface="Cambria Math" charset="0"/>
                          </a:rPr>
                          <m:t>(</m:t>
                        </m:r>
                        <m:r>
                          <a:rPr lang="en-US" altLang="zh-CN">
                            <a:solidFill>
                              <a:srgbClr val="09405E"/>
                            </a:solidFill>
                            <a:latin typeface="Cambria Math" charset="0"/>
                          </a:rPr>
                          <m:t>𝑡</m:t>
                        </m:r>
                        <m:r>
                          <a:rPr lang="en-US" altLang="zh-CN">
                            <a:solidFill>
                              <a:srgbClr val="09405E"/>
                            </a:solidFill>
                            <a:latin typeface="Cambria Math" charset="0"/>
                          </a:rPr>
                          <m:t>)</m:t>
                        </m:r>
                      </m:sup>
                    </m:sSup>
                  </m:oMath>
                </a14:m>
                <a:endParaRPr kumimoji="1" lang="en-US" altLang="zh-CN" dirty="0">
                  <a:solidFill>
                    <a:srgbClr val="09405E"/>
                  </a:solidFill>
                </a:endParaRPr>
              </a:p>
              <a:p>
                <a:pPr>
                  <a:lnSpc>
                    <a:spcPct val="100000"/>
                  </a:lnSpc>
                </a:pPr>
                <a:r>
                  <a:rPr lang="zh-CN" altLang="en-US" dirty="0">
                    <a:solidFill>
                      <a:srgbClr val="09405E"/>
                    </a:solidFill>
                  </a:rPr>
                  <a:t>加权最小二乘又通过共轭梯度法求解，因此</a:t>
                </a:r>
                <a:r>
                  <a:rPr lang="en-US" altLang="zh-CN" dirty="0" err="1">
                    <a:solidFill>
                      <a:srgbClr val="09405E"/>
                    </a:solidFill>
                  </a:rPr>
                  <a:t>Scikit</a:t>
                </a:r>
                <a:r>
                  <a:rPr lang="en-US" altLang="zh-CN" dirty="0">
                    <a:solidFill>
                      <a:srgbClr val="09405E"/>
                    </a:solidFill>
                  </a:rPr>
                  <a:t>-Learn</a:t>
                </a:r>
                <a:r>
                  <a:rPr lang="zh-CN" altLang="en-US" dirty="0">
                    <a:solidFill>
                      <a:srgbClr val="09405E"/>
                    </a:solidFill>
                  </a:rPr>
                  <a:t>中的采用牛顿法求解的算法取名为“</a:t>
                </a:r>
                <a:r>
                  <a:rPr lang="en-US" altLang="zh-CN" dirty="0">
                    <a:solidFill>
                      <a:srgbClr val="09405E"/>
                    </a:solidFill>
                  </a:rPr>
                  <a:t>Newton-CG”</a:t>
                </a:r>
                <a:r>
                  <a:rPr lang="zh-CN" altLang="en-US" dirty="0">
                    <a:solidFill>
                      <a:srgbClr val="09405E"/>
                    </a:solidFill>
                  </a:rPr>
                  <a:t>。</a:t>
                </a: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81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Logistic</a:t>
            </a:r>
            <a:r>
              <a:rPr kumimoji="1" lang="zh-CN" altLang="en-US" dirty="0"/>
              <a:t>回归的牛顿求解：</a:t>
            </a:r>
            <a:r>
              <a:rPr kumimoji="1" lang="en-US" altLang="zh-CN" dirty="0"/>
              <a:t>IRLS</a:t>
            </a:r>
            <a:endParaRPr kumimoji="1" lang="zh-CN" altLang="en-US" dirty="0"/>
          </a:p>
        </p:txBody>
      </p:sp>
    </p:spTree>
    <p:extLst>
      <p:ext uri="{BB962C8B-B14F-4D97-AF65-F5344CB8AC3E}">
        <p14:creationId xmlns:p14="http://schemas.microsoft.com/office/powerpoint/2010/main" val="68071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453390"/>
            <a:ext cx="5653805" cy="647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对数几率回归的优化算法</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多类分类任务的对数几率回归</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分类任务中的样本不均衡问题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分类模型的评价指标</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Logistic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3278566"/>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79" y="1583610"/>
            <a:ext cx="6588979" cy="4941734"/>
          </a:xfrm>
          <a:prstGeom prst="rect">
            <a:avLst/>
          </a:prstGeom>
        </p:spPr>
      </p:pic>
      <p:sp>
        <p:nvSpPr>
          <p:cNvPr id="2" name="内容占位符 1"/>
          <p:cNvSpPr>
            <a:spLocks noGrp="1"/>
          </p:cNvSpPr>
          <p:nvPr>
            <p:ph sz="quarter" idx="10"/>
          </p:nvPr>
        </p:nvSpPr>
        <p:spPr/>
        <p:txBody>
          <a:bodyPr/>
          <a:lstStyle/>
          <a:p>
            <a:r>
              <a:rPr lang="zh-CN" altLang="en-US" dirty="0"/>
              <a:t>例：</a:t>
            </a:r>
            <a:r>
              <a:rPr lang="en-US" altLang="zh-CN" dirty="0"/>
              <a:t>Iris</a:t>
            </a:r>
            <a:r>
              <a:rPr lang="zh-CN" altLang="en-US" dirty="0"/>
              <a:t>花分类中，一共有</a:t>
            </a:r>
            <a:r>
              <a:rPr lang="en-US" altLang="zh-CN" dirty="0"/>
              <a:t>3</a:t>
            </a:r>
            <a:r>
              <a:rPr lang="zh-CN" altLang="en-US" dirty="0"/>
              <a:t>种鸢尾花</a:t>
            </a:r>
            <a:endParaRPr kumimoji="1" lang="zh-CN" altLang="en-US" dirty="0"/>
          </a:p>
        </p:txBody>
      </p:sp>
      <p:sp>
        <p:nvSpPr>
          <p:cNvPr id="3" name="标题 2"/>
          <p:cNvSpPr>
            <a:spLocks noGrp="1"/>
          </p:cNvSpPr>
          <p:nvPr>
            <p:ph type="title"/>
          </p:nvPr>
        </p:nvSpPr>
        <p:spPr/>
        <p:txBody>
          <a:bodyPr/>
          <a:lstStyle/>
          <a:p>
            <a:r>
              <a:rPr kumimoji="1" lang="zh-CN" altLang="en-US" dirty="0"/>
              <a:t>多类分类任务</a:t>
            </a:r>
          </a:p>
        </p:txBody>
      </p:sp>
      <p:sp>
        <p:nvSpPr>
          <p:cNvPr id="8" name="文本框 7"/>
          <p:cNvSpPr txBox="1"/>
          <p:nvPr/>
        </p:nvSpPr>
        <p:spPr>
          <a:xfrm>
            <a:off x="4360259" y="6453336"/>
            <a:ext cx="1015661"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a:ln>
                  <a:noFill/>
                </a:ln>
                <a:solidFill>
                  <a:srgbClr val="09405E"/>
                </a:solidFill>
                <a:effectLst/>
                <a:uFillTx/>
                <a:latin typeface="微软雅黑" pitchFamily="34" charset="-122"/>
                <a:ea typeface="微软雅黑" pitchFamily="34" charset="-122"/>
                <a:sym typeface="Times New Roman" panose="02020603050405020304"/>
              </a:rPr>
              <a:t>花瓣长度</a:t>
            </a:r>
            <a:endParaRPr kumimoji="0" lang="zh-CN" altLang="en-US"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p:sp>
        <p:nvSpPr>
          <p:cNvPr id="9" name="文本框 8"/>
          <p:cNvSpPr txBox="1"/>
          <p:nvPr/>
        </p:nvSpPr>
        <p:spPr>
          <a:xfrm>
            <a:off x="1559496" y="3500354"/>
            <a:ext cx="369330" cy="1015661"/>
          </a:xfrm>
          <a:prstGeom prst="rect">
            <a:avLst/>
          </a:prstGeom>
          <a:noFill/>
          <a:ln w="12700" cap="flat">
            <a:noFill/>
            <a:miter lim="400000"/>
          </a:ln>
          <a:scene3d>
            <a:camera prst="orthographicFront">
              <a:rot lat="0" lon="0" rev="0"/>
            </a:camera>
            <a:lightRig rig="threePt" dir="t"/>
          </a:scene3d>
        </p:spPr>
        <p:style>
          <a:lnRef idx="0">
            <a:scrgbClr r="0" g="0" b="0"/>
          </a:lnRef>
          <a:fillRef idx="0">
            <a:scrgbClr r="0" g="0" b="0"/>
          </a:fillRef>
          <a:effectRef idx="0">
            <a:scrgbClr r="0" g="0" b="0"/>
          </a:effectRef>
          <a:fontRef idx="none"/>
        </p:style>
        <p:txBody>
          <a:bodyPr rot="0" spcFirstLastPara="1" vertOverflow="overflow" horzOverflow="overflow" vert="eaVert"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a:ln>
                  <a:noFill/>
                </a:ln>
                <a:solidFill>
                  <a:srgbClr val="09405E"/>
                </a:solidFill>
                <a:effectLst/>
                <a:uFillTx/>
                <a:latin typeface="微软雅黑" pitchFamily="34" charset="-122"/>
                <a:ea typeface="微软雅黑" pitchFamily="34" charset="-122"/>
                <a:sym typeface="Times New Roman" panose="02020603050405020304"/>
              </a:rPr>
              <a:t>萼片长度</a:t>
            </a:r>
            <a:endParaRPr kumimoji="0" lang="zh-CN" altLang="en-US"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p:spTree>
    <p:extLst>
      <p:ext uri="{BB962C8B-B14F-4D97-AF65-F5344CB8AC3E}">
        <p14:creationId xmlns:p14="http://schemas.microsoft.com/office/powerpoint/2010/main" val="461637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一对其他</a:t>
            </a:r>
            <a:r>
              <a:rPr lang="en-US" altLang="zh-CN" dirty="0"/>
              <a:t>(One-vs-Rest</a:t>
            </a:r>
            <a:r>
              <a:rPr lang="zh-CN" altLang="en-US" dirty="0"/>
              <a:t>，</a:t>
            </a:r>
            <a:r>
              <a:rPr lang="en-US" altLang="zh-CN" dirty="0" err="1"/>
              <a:t>OvR</a:t>
            </a:r>
            <a:r>
              <a:rPr lang="en-US" altLang="zh-CN" dirty="0"/>
              <a:t>)</a:t>
            </a:r>
            <a:endParaRPr kumimoji="1" lang="zh-CN" altLang="en-US" dirty="0"/>
          </a:p>
        </p:txBody>
      </p:sp>
      <p:sp>
        <p:nvSpPr>
          <p:cNvPr id="3" name="标题 2"/>
          <p:cNvSpPr>
            <a:spLocks noGrp="1"/>
          </p:cNvSpPr>
          <p:nvPr>
            <p:ph type="title"/>
          </p:nvPr>
        </p:nvSpPr>
        <p:spPr/>
        <p:txBody>
          <a:bodyPr/>
          <a:lstStyle/>
          <a:p>
            <a:r>
              <a:rPr kumimoji="1" lang="en-US" altLang="zh-CN" dirty="0"/>
              <a:t>1</a:t>
            </a:r>
            <a:r>
              <a:rPr kumimoji="1" lang="zh-CN" altLang="en-US" dirty="0"/>
              <a:t> </a:t>
            </a:r>
            <a:r>
              <a:rPr kumimoji="1" lang="en-US" altLang="zh-CN" dirty="0"/>
              <a:t>vs. </a:t>
            </a:r>
            <a:r>
              <a:rPr kumimoji="1" lang="zh-CN" altLang="en-US" dirty="0"/>
              <a:t>其他</a:t>
            </a:r>
          </a:p>
        </p:txBody>
      </p:sp>
      <p:sp>
        <p:nvSpPr>
          <p:cNvPr id="4" name="Cross 19"/>
          <p:cNvSpPr/>
          <p:nvPr/>
        </p:nvSpPr>
        <p:spPr>
          <a:xfrm rot="2734294">
            <a:off x="3611698" y="3350701"/>
            <a:ext cx="323851" cy="24288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5" name="Cross 20"/>
          <p:cNvSpPr/>
          <p:nvPr/>
        </p:nvSpPr>
        <p:spPr>
          <a:xfrm rot="2734294">
            <a:off x="3588678" y="2640293"/>
            <a:ext cx="323851" cy="244475"/>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6" name="Cross 21"/>
          <p:cNvSpPr/>
          <p:nvPr/>
        </p:nvSpPr>
        <p:spPr>
          <a:xfrm rot="2734294">
            <a:off x="3853792" y="2922868"/>
            <a:ext cx="325437" cy="24288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7" name="Cross 22"/>
          <p:cNvSpPr/>
          <p:nvPr/>
        </p:nvSpPr>
        <p:spPr>
          <a:xfrm rot="2734294">
            <a:off x="3939516" y="2394231"/>
            <a:ext cx="325439" cy="242888"/>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8" name="TextBox 23"/>
          <p:cNvSpPr txBox="1">
            <a:spLocks noChangeArrowheads="1"/>
          </p:cNvSpPr>
          <p:nvPr/>
        </p:nvSpPr>
        <p:spPr bwMode="auto">
          <a:xfrm>
            <a:off x="3399766" y="4646893"/>
            <a:ext cx="3818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2000" dirty="0">
                <a:solidFill>
                  <a:srgbClr val="09405E"/>
                </a:solidFill>
              </a:rPr>
              <a:t>x</a:t>
            </a:r>
            <a:r>
              <a:rPr lang="en-US" altLang="zh-CN" sz="2000" baseline="-25000" dirty="0">
                <a:solidFill>
                  <a:srgbClr val="09405E"/>
                </a:solidFill>
              </a:rPr>
              <a:t>1</a:t>
            </a:r>
          </a:p>
        </p:txBody>
      </p:sp>
      <p:sp>
        <p:nvSpPr>
          <p:cNvPr id="9" name="TextBox 24"/>
          <p:cNvSpPr txBox="1">
            <a:spLocks noChangeArrowheads="1"/>
          </p:cNvSpPr>
          <p:nvPr/>
        </p:nvSpPr>
        <p:spPr bwMode="auto">
          <a:xfrm>
            <a:off x="1904341" y="1990932"/>
            <a:ext cx="3818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2000">
                <a:solidFill>
                  <a:srgbClr val="09405E"/>
                </a:solidFill>
              </a:rPr>
              <a:t>x</a:t>
            </a:r>
            <a:r>
              <a:rPr lang="en-US" altLang="zh-CN" sz="2000" baseline="-25000">
                <a:solidFill>
                  <a:srgbClr val="09405E"/>
                </a:solidFill>
              </a:rPr>
              <a:t>2</a:t>
            </a:r>
          </a:p>
        </p:txBody>
      </p:sp>
      <p:cxnSp>
        <p:nvCxnSpPr>
          <p:cNvPr id="10" name="Straight Arrow Connector 25"/>
          <p:cNvCxnSpPr/>
          <p:nvPr/>
        </p:nvCxnSpPr>
        <p:spPr>
          <a:xfrm flipV="1">
            <a:off x="2325029" y="1864006"/>
            <a:ext cx="0" cy="289401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26"/>
          <p:cNvCxnSpPr/>
          <p:nvPr/>
        </p:nvCxnSpPr>
        <p:spPr>
          <a:xfrm>
            <a:off x="2207555" y="4535768"/>
            <a:ext cx="2427287"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Cross 27"/>
          <p:cNvSpPr/>
          <p:nvPr/>
        </p:nvSpPr>
        <p:spPr>
          <a:xfrm rot="2734294">
            <a:off x="4199073" y="2828413"/>
            <a:ext cx="323851" cy="242887"/>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3" name="Rectangle 28"/>
          <p:cNvSpPr/>
          <p:nvPr/>
        </p:nvSpPr>
        <p:spPr>
          <a:xfrm>
            <a:off x="3098143" y="3610257"/>
            <a:ext cx="180975" cy="2762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4" name="Rectangle 29"/>
          <p:cNvSpPr/>
          <p:nvPr/>
        </p:nvSpPr>
        <p:spPr>
          <a:xfrm>
            <a:off x="3131478" y="4000781"/>
            <a:ext cx="182563" cy="2762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5" name="Rectangle 30"/>
          <p:cNvSpPr/>
          <p:nvPr/>
        </p:nvSpPr>
        <p:spPr>
          <a:xfrm>
            <a:off x="3399767" y="3862669"/>
            <a:ext cx="180975" cy="2762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6" name="Rectangle 31"/>
          <p:cNvSpPr/>
          <p:nvPr/>
        </p:nvSpPr>
        <p:spPr>
          <a:xfrm>
            <a:off x="2834618" y="3848381"/>
            <a:ext cx="180975" cy="2762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7" name="Isosceles Triangle 32"/>
          <p:cNvSpPr/>
          <p:nvPr/>
        </p:nvSpPr>
        <p:spPr>
          <a:xfrm>
            <a:off x="2902881" y="2248180"/>
            <a:ext cx="276225" cy="328613"/>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8" name="Isosceles Triangle 33"/>
          <p:cNvSpPr/>
          <p:nvPr/>
        </p:nvSpPr>
        <p:spPr>
          <a:xfrm>
            <a:off x="2659991" y="2624419"/>
            <a:ext cx="274639" cy="328612"/>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sp>
        <p:nvSpPr>
          <p:cNvPr id="19" name="Isosceles Triangle 34"/>
          <p:cNvSpPr/>
          <p:nvPr/>
        </p:nvSpPr>
        <p:spPr>
          <a:xfrm>
            <a:off x="2994955" y="2719669"/>
            <a:ext cx="274637" cy="328612"/>
          </a:xfrm>
          <a:prstGeom prst="triangl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09405E"/>
              </a:solidFill>
            </a:endParaRPr>
          </a:p>
        </p:txBody>
      </p:sp>
      <p:cxnSp>
        <p:nvCxnSpPr>
          <p:cNvPr id="20" name="Straight Arrow Connector 166"/>
          <p:cNvCxnSpPr/>
          <p:nvPr/>
        </p:nvCxnSpPr>
        <p:spPr>
          <a:xfrm flipV="1">
            <a:off x="4969806" y="2011645"/>
            <a:ext cx="1571625" cy="7080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Straight Arrow Connector 184"/>
          <p:cNvCxnSpPr/>
          <p:nvPr/>
        </p:nvCxnSpPr>
        <p:spPr>
          <a:xfrm>
            <a:off x="4969806" y="3805519"/>
            <a:ext cx="157162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02"/>
          <p:cNvCxnSpPr/>
          <p:nvPr/>
        </p:nvCxnSpPr>
        <p:spPr>
          <a:xfrm>
            <a:off x="4952341" y="4902482"/>
            <a:ext cx="1589088" cy="72866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1916512" y="6373578"/>
            <a:ext cx="4339650" cy="369332"/>
          </a:xfrm>
          <a:prstGeom prst="rect">
            <a:avLst/>
          </a:prstGeom>
          <a:noFill/>
        </p:spPr>
        <p:txBody>
          <a:bodyPr wrap="none" rtlCol="0">
            <a:spAutoFit/>
          </a:bodyPr>
          <a:lstStyle/>
          <a:p>
            <a:r>
              <a:rPr kumimoji="1" lang="zh-CN" altLang="en-US" dirty="0">
                <a:solidFill>
                  <a:srgbClr val="09405E"/>
                </a:solidFill>
                <a:latin typeface="Microsoft YaHei" charset="-122"/>
                <a:ea typeface="Microsoft YaHei" charset="-122"/>
                <a:cs typeface="Microsoft YaHei" charset="-122"/>
              </a:rPr>
              <a:t>每类的模型都有自己正则</a:t>
            </a:r>
            <a:r>
              <a:rPr kumimoji="1" lang="zh-CN" altLang="en-US">
                <a:solidFill>
                  <a:srgbClr val="09405E"/>
                </a:solidFill>
                <a:latin typeface="Microsoft YaHei" charset="-122"/>
                <a:ea typeface="Microsoft YaHei" charset="-122"/>
                <a:cs typeface="Microsoft YaHei" charset="-122"/>
              </a:rPr>
              <a:t>参数和权重参数</a:t>
            </a:r>
            <a:endParaRPr kumimoji="1" lang="zh-CN" altLang="en-US"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4" name="矩形 23"/>
              <p:cNvSpPr/>
              <p:nvPr/>
            </p:nvSpPr>
            <p:spPr>
              <a:xfrm>
                <a:off x="987091" y="5597653"/>
                <a:ext cx="5298695" cy="523220"/>
              </a:xfrm>
              <a:prstGeom prst="rect">
                <a:avLst/>
              </a:prstGeom>
            </p:spPr>
            <p:txBody>
              <a:bodyPr wrap="none">
                <a:spAutoFit/>
              </a:bodyPr>
              <a:lstStyle/>
              <a:p>
                <a14:m>
                  <m:oMath xmlns:m="http://schemas.openxmlformats.org/officeDocument/2006/math">
                    <m:sSubSup>
                      <m:sSubSupPr>
                        <m:ctrlPr>
                          <a:rPr lang="en-US" altLang="zh-CN" sz="2800" i="1" smtClean="0">
                            <a:solidFill>
                              <a:srgbClr val="09405E"/>
                            </a:solidFill>
                            <a:latin typeface="Cambria Math" panose="02040503050406030204" pitchFamily="18" charset="0"/>
                            <a:ea typeface="Microsoft YaHei" charset="-122"/>
                            <a:cs typeface="Microsoft YaHei" charset="-122"/>
                          </a:rPr>
                        </m:ctrlPr>
                      </m:sSubSupPr>
                      <m:e>
                        <m:r>
                          <a:rPr lang="en-US" altLang="zh-CN" sz="2800" i="1">
                            <a:solidFill>
                              <a:srgbClr val="09405E"/>
                            </a:solidFill>
                            <a:latin typeface="Cambria Math" charset="0"/>
                            <a:ea typeface="Microsoft YaHei" charset="-122"/>
                            <a:cs typeface="Microsoft YaHei" charset="-122"/>
                          </a:rPr>
                          <m:t>𝑓</m:t>
                        </m:r>
                      </m:e>
                      <m:sub>
                        <m:r>
                          <a:rPr lang="en-US" altLang="zh-CN" sz="2800" b="1" i="1">
                            <a:solidFill>
                              <a:srgbClr val="09405E"/>
                            </a:solidFill>
                            <a:latin typeface="Cambria Math" charset="0"/>
                            <a:ea typeface="Microsoft YaHei" charset="-122"/>
                            <a:cs typeface="Microsoft YaHei" charset="-122"/>
                          </a:rPr>
                          <m:t>𝒘</m:t>
                        </m:r>
                      </m:sub>
                      <m:sup>
                        <m:r>
                          <a:rPr lang="en-US" altLang="zh-CN" sz="2800" i="1">
                            <a:solidFill>
                              <a:srgbClr val="09405E"/>
                            </a:solidFill>
                            <a:latin typeface="Cambria Math" charset="0"/>
                            <a:ea typeface="Microsoft YaHei" charset="-122"/>
                            <a:cs typeface="Microsoft YaHei" charset="-122"/>
                          </a:rPr>
                          <m:t>𝑐</m:t>
                        </m:r>
                      </m:sup>
                    </m:sSubSup>
                    <m:d>
                      <m:dPr>
                        <m:ctrlPr>
                          <a:rPr lang="en-US" altLang="zh-CN" sz="2800" i="1">
                            <a:solidFill>
                              <a:srgbClr val="09405E"/>
                            </a:solidFill>
                            <a:latin typeface="Cambria Math" panose="02040503050406030204" pitchFamily="18" charset="0"/>
                            <a:ea typeface="Microsoft YaHei" charset="-122"/>
                            <a:cs typeface="Microsoft YaHei" charset="-122"/>
                          </a:rPr>
                        </m:ctrlPr>
                      </m:dPr>
                      <m:e>
                        <m:r>
                          <a:rPr lang="en-US" altLang="zh-CN" sz="2800" b="1" i="1">
                            <a:solidFill>
                              <a:srgbClr val="09405E"/>
                            </a:solidFill>
                            <a:latin typeface="Cambria Math" charset="0"/>
                            <a:ea typeface="Microsoft YaHei" charset="-122"/>
                            <a:cs typeface="Microsoft YaHei" charset="-122"/>
                          </a:rPr>
                          <m:t>𝒙</m:t>
                        </m:r>
                      </m:e>
                    </m:d>
                    <m:r>
                      <a:rPr lang="en-US" altLang="zh-CN" sz="2800" b="0" i="1" smtClean="0">
                        <a:solidFill>
                          <a:srgbClr val="09405E"/>
                        </a:solidFill>
                        <a:latin typeface="Cambria Math" charset="0"/>
                        <a:ea typeface="Microsoft YaHei" charset="-122"/>
                        <a:cs typeface="Microsoft YaHei" charset="-122"/>
                      </a:rPr>
                      <m:t>=</m:t>
                    </m:r>
                    <m:r>
                      <a:rPr lang="en-US" altLang="zh-CN" sz="2800" b="0" i="1" smtClean="0">
                        <a:solidFill>
                          <a:srgbClr val="09405E"/>
                        </a:solidFill>
                        <a:latin typeface="Cambria Math" charset="0"/>
                        <a:ea typeface="Microsoft YaHei" charset="-122"/>
                        <a:cs typeface="Microsoft YaHei" charset="-122"/>
                      </a:rPr>
                      <m:t>𝑝</m:t>
                    </m:r>
                    <m:d>
                      <m:dPr>
                        <m:ctrlPr>
                          <a:rPr lang="en-US" altLang="zh-CN" sz="2800" b="0" i="1" smtClean="0">
                            <a:solidFill>
                              <a:srgbClr val="09405E"/>
                            </a:solidFill>
                            <a:latin typeface="Cambria Math" panose="02040503050406030204" pitchFamily="18" charset="0"/>
                            <a:ea typeface="Microsoft YaHei" charset="-122"/>
                            <a:cs typeface="Microsoft YaHei" charset="-122"/>
                          </a:rPr>
                        </m:ctrlPr>
                      </m:dPr>
                      <m:e>
                        <m:r>
                          <a:rPr lang="en-US" altLang="zh-CN" sz="2800" b="0" i="1" smtClean="0">
                            <a:solidFill>
                              <a:srgbClr val="09405E"/>
                            </a:solidFill>
                            <a:latin typeface="Cambria Math" charset="0"/>
                            <a:ea typeface="Microsoft YaHei" charset="-122"/>
                            <a:cs typeface="Microsoft YaHei" charset="-122"/>
                          </a:rPr>
                          <m:t>𝑦</m:t>
                        </m:r>
                        <m:r>
                          <a:rPr lang="en-US" altLang="zh-CN" sz="2800" b="0" i="1" smtClean="0">
                            <a:solidFill>
                              <a:srgbClr val="09405E"/>
                            </a:solidFill>
                            <a:latin typeface="Cambria Math" charset="0"/>
                            <a:ea typeface="Microsoft YaHei" charset="-122"/>
                            <a:cs typeface="Microsoft YaHei" charset="-122"/>
                          </a:rPr>
                          <m:t>=</m:t>
                        </m:r>
                        <m:r>
                          <a:rPr lang="en-US" altLang="zh-CN" sz="2800" b="0" i="1" smtClean="0">
                            <a:solidFill>
                              <a:srgbClr val="09405E"/>
                            </a:solidFill>
                            <a:latin typeface="Cambria Math" charset="0"/>
                            <a:ea typeface="Microsoft YaHei" charset="-122"/>
                            <a:cs typeface="Microsoft YaHei" charset="-122"/>
                          </a:rPr>
                          <m:t>𝑐</m:t>
                        </m:r>
                      </m:e>
                      <m:e>
                        <m:r>
                          <a:rPr lang="en-US" altLang="zh-CN" sz="2800" b="1" i="1" smtClean="0">
                            <a:solidFill>
                              <a:srgbClr val="09405E"/>
                            </a:solidFill>
                            <a:latin typeface="Cambria Math" charset="0"/>
                            <a:ea typeface="Microsoft YaHei" charset="-122"/>
                            <a:cs typeface="Microsoft YaHei" charset="-122"/>
                          </a:rPr>
                          <m:t>𝒙</m:t>
                        </m:r>
                        <m:r>
                          <a:rPr lang="en-US" altLang="zh-CN" sz="2800" b="0" i="1" smtClean="0">
                            <a:solidFill>
                              <a:srgbClr val="09405E"/>
                            </a:solidFill>
                            <a:latin typeface="Cambria Math" charset="0"/>
                            <a:ea typeface="Microsoft YaHei" charset="-122"/>
                            <a:cs typeface="Microsoft YaHei" charset="-122"/>
                          </a:rPr>
                          <m:t>, </m:t>
                        </m:r>
                        <m:r>
                          <a:rPr lang="en-US" altLang="zh-CN" sz="2800" b="1" i="1" smtClean="0">
                            <a:solidFill>
                              <a:srgbClr val="09405E"/>
                            </a:solidFill>
                            <a:latin typeface="Cambria Math" charset="0"/>
                            <a:ea typeface="Microsoft YaHei" charset="-122"/>
                            <a:cs typeface="Microsoft YaHei" charset="-122"/>
                          </a:rPr>
                          <m:t>𝑾</m:t>
                        </m:r>
                      </m:e>
                    </m:d>
                    <m:r>
                      <a:rPr lang="en-US" altLang="zh-CN" sz="2800" b="0" i="1" smtClean="0">
                        <a:solidFill>
                          <a:srgbClr val="09405E"/>
                        </a:solidFill>
                        <a:latin typeface="Cambria Math" charset="0"/>
                        <a:ea typeface="Microsoft YaHei" charset="-122"/>
                        <a:cs typeface="Microsoft YaHei" charset="-122"/>
                      </a:rPr>
                      <m:t>, </m:t>
                    </m:r>
                    <m:r>
                      <a:rPr lang="en-US" altLang="zh-CN" sz="2800" b="0" i="1" smtClean="0">
                        <a:solidFill>
                          <a:srgbClr val="09405E"/>
                        </a:solidFill>
                        <a:latin typeface="Cambria Math" charset="0"/>
                        <a:ea typeface="Microsoft YaHei" charset="-122"/>
                        <a:cs typeface="Microsoft YaHei" charset="-122"/>
                      </a:rPr>
                      <m:t>𝑐</m:t>
                    </m:r>
                    <m:r>
                      <a:rPr lang="en-US" altLang="zh-CN" sz="2800" b="0" i="1" smtClean="0">
                        <a:solidFill>
                          <a:srgbClr val="09405E"/>
                        </a:solidFill>
                        <a:latin typeface="Cambria Math" charset="0"/>
                        <a:ea typeface="Microsoft YaHei" charset="-122"/>
                        <a:cs typeface="Microsoft YaHei" charset="-122"/>
                      </a:rPr>
                      <m:t>=1,2,3</m:t>
                    </m:r>
                  </m:oMath>
                </a14:m>
                <a:r>
                  <a:rPr lang="zh-CN" altLang="en-US" sz="2800" dirty="0">
                    <a:solidFill>
                      <a:srgbClr val="09405E"/>
                    </a:solidFill>
                    <a:latin typeface="Microsoft YaHei" charset="-122"/>
                    <a:ea typeface="Microsoft YaHei" charset="-122"/>
                    <a:cs typeface="Microsoft YaHei" charset="-122"/>
                  </a:rPr>
                  <a:t> </a:t>
                </a:r>
                <a:endParaRPr lang="zh-CN" altLang="en-US" sz="2800" dirty="0">
                  <a:solidFill>
                    <a:srgbClr val="09405E"/>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987091" y="5597653"/>
                <a:ext cx="5298695" cy="523220"/>
              </a:xfrm>
              <a:prstGeom prst="rect">
                <a:avLst/>
              </a:prstGeom>
              <a:blipFill rotWithShape="0">
                <a:blip r:embed="rId2"/>
                <a:stretch>
                  <a:fillRect/>
                </a:stretch>
              </a:blipFill>
            </p:spPr>
            <p:txBody>
              <a:bodyPr/>
              <a:lstStyle/>
              <a:p>
                <a:r>
                  <a:rPr lang="zh-CN" altLang="en-US">
                    <a:noFill/>
                  </a:rPr>
                  <a:t> </a:t>
                </a:r>
              </a:p>
            </p:txBody>
          </p:sp>
        </mc:Fallback>
      </mc:AlternateContent>
      <p:sp>
        <p:nvSpPr>
          <p:cNvPr id="25" name="TextBox 57"/>
          <p:cNvSpPr txBox="1">
            <a:spLocks noChangeArrowheads="1"/>
          </p:cNvSpPr>
          <p:nvPr/>
        </p:nvSpPr>
        <p:spPr bwMode="auto">
          <a:xfrm>
            <a:off x="8956671" y="2182009"/>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1</a:t>
            </a:r>
          </a:p>
        </p:txBody>
      </p:sp>
      <p:cxnSp>
        <p:nvCxnSpPr>
          <p:cNvPr id="26" name="Straight Arrow Connector 152"/>
          <p:cNvCxnSpPr/>
          <p:nvPr/>
        </p:nvCxnSpPr>
        <p:spPr>
          <a:xfrm>
            <a:off x="6981400" y="2377694"/>
            <a:ext cx="196714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Isosceles Triangle 154"/>
          <p:cNvSpPr/>
          <p:nvPr/>
        </p:nvSpPr>
        <p:spPr>
          <a:xfrm>
            <a:off x="7347191" y="1135090"/>
            <a:ext cx="223539" cy="213624"/>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28" name="Isosceles Triangle 155"/>
          <p:cNvSpPr/>
          <p:nvPr/>
        </p:nvSpPr>
        <p:spPr>
          <a:xfrm>
            <a:off x="7619503" y="1197058"/>
            <a:ext cx="223539" cy="213624"/>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29" name="Oval 156"/>
          <p:cNvSpPr/>
          <p:nvPr/>
        </p:nvSpPr>
        <p:spPr>
          <a:xfrm>
            <a:off x="8119415" y="1122046"/>
            <a:ext cx="197121"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0" name="Oval 158"/>
          <p:cNvSpPr/>
          <p:nvPr/>
        </p:nvSpPr>
        <p:spPr>
          <a:xfrm>
            <a:off x="8347018" y="1303054"/>
            <a:ext cx="197121"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1" name="Oval 159"/>
          <p:cNvSpPr/>
          <p:nvPr/>
        </p:nvSpPr>
        <p:spPr>
          <a:xfrm>
            <a:off x="8160060" y="1581906"/>
            <a:ext cx="197121"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2" name="Oval 160"/>
          <p:cNvSpPr/>
          <p:nvPr/>
        </p:nvSpPr>
        <p:spPr>
          <a:xfrm>
            <a:off x="8629492" y="1244348"/>
            <a:ext cx="197119"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3" name="Oval 161"/>
          <p:cNvSpPr/>
          <p:nvPr/>
        </p:nvSpPr>
        <p:spPr>
          <a:xfrm>
            <a:off x="7682499" y="1735194"/>
            <a:ext cx="195088"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4" name="Oval 162"/>
          <p:cNvSpPr/>
          <p:nvPr/>
        </p:nvSpPr>
        <p:spPr>
          <a:xfrm>
            <a:off x="7456929" y="1916202"/>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5" name="Oval 163"/>
          <p:cNvSpPr/>
          <p:nvPr/>
        </p:nvSpPr>
        <p:spPr>
          <a:xfrm>
            <a:off x="7700789" y="2018938"/>
            <a:ext cx="197121"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6" name="Oval 164"/>
          <p:cNvSpPr/>
          <p:nvPr/>
        </p:nvSpPr>
        <p:spPr>
          <a:xfrm>
            <a:off x="7944650" y="1921095"/>
            <a:ext cx="197121"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37" name="TextBox 74"/>
          <p:cNvSpPr txBox="1">
            <a:spLocks noChangeArrowheads="1"/>
          </p:cNvSpPr>
          <p:nvPr/>
        </p:nvSpPr>
        <p:spPr bwMode="auto">
          <a:xfrm>
            <a:off x="8995282" y="4344334"/>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1</a:t>
            </a:r>
          </a:p>
        </p:txBody>
      </p:sp>
      <p:sp>
        <p:nvSpPr>
          <p:cNvPr id="38" name="TextBox 75"/>
          <p:cNvSpPr txBox="1">
            <a:spLocks noChangeArrowheads="1"/>
          </p:cNvSpPr>
          <p:nvPr/>
        </p:nvSpPr>
        <p:spPr bwMode="auto">
          <a:xfrm>
            <a:off x="6516033" y="2357231"/>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2</a:t>
            </a:r>
          </a:p>
        </p:txBody>
      </p:sp>
      <p:cxnSp>
        <p:nvCxnSpPr>
          <p:cNvPr id="39" name="Straight Arrow Connector 169"/>
          <p:cNvCxnSpPr/>
          <p:nvPr/>
        </p:nvCxnSpPr>
        <p:spPr>
          <a:xfrm flipV="1">
            <a:off x="7085042" y="2718514"/>
            <a:ext cx="0" cy="188184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170"/>
          <p:cNvCxnSpPr/>
          <p:nvPr/>
        </p:nvCxnSpPr>
        <p:spPr>
          <a:xfrm>
            <a:off x="6989529" y="4455222"/>
            <a:ext cx="196714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171"/>
          <p:cNvSpPr/>
          <p:nvPr/>
        </p:nvSpPr>
        <p:spPr>
          <a:xfrm>
            <a:off x="7710950" y="3853488"/>
            <a:ext cx="146316" cy="1793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2" name="Rectangle 172"/>
          <p:cNvSpPr/>
          <p:nvPr/>
        </p:nvSpPr>
        <p:spPr>
          <a:xfrm>
            <a:off x="7739401" y="4107880"/>
            <a:ext cx="146316" cy="1793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3" name="Rectangle 173"/>
          <p:cNvSpPr/>
          <p:nvPr/>
        </p:nvSpPr>
        <p:spPr>
          <a:xfrm>
            <a:off x="7954812" y="4018192"/>
            <a:ext cx="148347" cy="1793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4" name="Rectangle 174"/>
          <p:cNvSpPr/>
          <p:nvPr/>
        </p:nvSpPr>
        <p:spPr>
          <a:xfrm>
            <a:off x="7497572" y="4008407"/>
            <a:ext cx="146316" cy="1793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5" name="Oval 175"/>
          <p:cNvSpPr/>
          <p:nvPr/>
        </p:nvSpPr>
        <p:spPr>
          <a:xfrm>
            <a:off x="7359385" y="3230556"/>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6" name="Oval 176"/>
          <p:cNvSpPr/>
          <p:nvPr/>
        </p:nvSpPr>
        <p:spPr>
          <a:xfrm>
            <a:off x="7654050" y="3307202"/>
            <a:ext cx="197119"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7" name="Oval 177"/>
          <p:cNvSpPr/>
          <p:nvPr/>
        </p:nvSpPr>
        <p:spPr>
          <a:xfrm>
            <a:off x="7578858" y="2994105"/>
            <a:ext cx="195088"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8" name="Oval 178"/>
          <p:cNvSpPr/>
          <p:nvPr/>
        </p:nvSpPr>
        <p:spPr>
          <a:xfrm>
            <a:off x="8139738" y="3202836"/>
            <a:ext cx="195088"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49" name="Oval 179"/>
          <p:cNvSpPr/>
          <p:nvPr/>
        </p:nvSpPr>
        <p:spPr>
          <a:xfrm>
            <a:off x="8436435" y="3041394"/>
            <a:ext cx="197121" cy="20873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0" name="Oval 180"/>
          <p:cNvSpPr/>
          <p:nvPr/>
        </p:nvSpPr>
        <p:spPr>
          <a:xfrm>
            <a:off x="8367341" y="3383843"/>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1" name="Oval 181"/>
          <p:cNvSpPr/>
          <p:nvPr/>
        </p:nvSpPr>
        <p:spPr>
          <a:xfrm>
            <a:off x="8180381" y="3662697"/>
            <a:ext cx="195088" cy="21036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2" name="Oval 182"/>
          <p:cNvSpPr/>
          <p:nvPr/>
        </p:nvSpPr>
        <p:spPr>
          <a:xfrm>
            <a:off x="8649813" y="3325138"/>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3" name="Oval 185"/>
          <p:cNvSpPr/>
          <p:nvPr/>
        </p:nvSpPr>
        <p:spPr>
          <a:xfrm>
            <a:off x="7349224" y="5438542"/>
            <a:ext cx="197119"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4" name="Oval 186"/>
          <p:cNvSpPr/>
          <p:nvPr/>
        </p:nvSpPr>
        <p:spPr>
          <a:xfrm>
            <a:off x="7643888" y="5516816"/>
            <a:ext cx="197121"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5" name="Oval 187"/>
          <p:cNvSpPr/>
          <p:nvPr/>
        </p:nvSpPr>
        <p:spPr>
          <a:xfrm>
            <a:off x="7568699" y="5203719"/>
            <a:ext cx="197119"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6" name="Oval 188"/>
          <p:cNvSpPr/>
          <p:nvPr/>
        </p:nvSpPr>
        <p:spPr>
          <a:xfrm>
            <a:off x="7690629" y="6025598"/>
            <a:ext cx="197119"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7" name="Oval 189"/>
          <p:cNvSpPr/>
          <p:nvPr/>
        </p:nvSpPr>
        <p:spPr>
          <a:xfrm>
            <a:off x="7467090" y="6204976"/>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8" name="Oval 190"/>
          <p:cNvSpPr/>
          <p:nvPr/>
        </p:nvSpPr>
        <p:spPr>
          <a:xfrm>
            <a:off x="7710950" y="6309341"/>
            <a:ext cx="195088" cy="210362"/>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59" name="Oval 191"/>
          <p:cNvSpPr/>
          <p:nvPr/>
        </p:nvSpPr>
        <p:spPr>
          <a:xfrm>
            <a:off x="7938555" y="6177255"/>
            <a:ext cx="197119" cy="20873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0" name="Cross 192"/>
          <p:cNvSpPr/>
          <p:nvPr/>
        </p:nvSpPr>
        <p:spPr>
          <a:xfrm rot="2734294">
            <a:off x="8159537" y="5831643"/>
            <a:ext cx="210361" cy="19711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1" name="Cross 193"/>
          <p:cNvSpPr/>
          <p:nvPr/>
        </p:nvSpPr>
        <p:spPr>
          <a:xfrm rot="2734294">
            <a:off x="8124173" y="5395426"/>
            <a:ext cx="211992" cy="19712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2" name="Cross 194"/>
          <p:cNvSpPr/>
          <p:nvPr/>
        </p:nvSpPr>
        <p:spPr>
          <a:xfrm rot="2734294">
            <a:off x="8340398" y="5578881"/>
            <a:ext cx="210362" cy="19712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3" name="Cross 195"/>
          <p:cNvSpPr/>
          <p:nvPr/>
        </p:nvSpPr>
        <p:spPr>
          <a:xfrm rot="2734294">
            <a:off x="8409493" y="5234800"/>
            <a:ext cx="210361" cy="197121"/>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
        <p:nvSpPr>
          <p:cNvPr id="64" name="TextBox 102"/>
          <p:cNvSpPr txBox="1">
            <a:spLocks noChangeArrowheads="1"/>
          </p:cNvSpPr>
          <p:nvPr/>
        </p:nvSpPr>
        <p:spPr bwMode="auto">
          <a:xfrm>
            <a:off x="8928220" y="6566994"/>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1</a:t>
            </a:r>
          </a:p>
        </p:txBody>
      </p:sp>
      <p:sp>
        <p:nvSpPr>
          <p:cNvPr id="65" name="TextBox 103"/>
          <p:cNvSpPr txBox="1">
            <a:spLocks noChangeArrowheads="1"/>
          </p:cNvSpPr>
          <p:nvPr/>
        </p:nvSpPr>
        <p:spPr bwMode="auto">
          <a:xfrm>
            <a:off x="6554644" y="4604353"/>
            <a:ext cx="3337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1500">
                <a:solidFill>
                  <a:srgbClr val="09405E"/>
                </a:solidFill>
              </a:rPr>
              <a:t>x</a:t>
            </a:r>
            <a:r>
              <a:rPr lang="en-US" altLang="zh-CN" sz="1500" baseline="-25000">
                <a:solidFill>
                  <a:srgbClr val="09405E"/>
                </a:solidFill>
              </a:rPr>
              <a:t>2</a:t>
            </a:r>
          </a:p>
        </p:txBody>
      </p:sp>
      <p:cxnSp>
        <p:nvCxnSpPr>
          <p:cNvPr id="66" name="Straight Arrow Connector 198"/>
          <p:cNvCxnSpPr/>
          <p:nvPr/>
        </p:nvCxnSpPr>
        <p:spPr>
          <a:xfrm flipV="1">
            <a:off x="7074880" y="4910192"/>
            <a:ext cx="0" cy="188184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199"/>
          <p:cNvCxnSpPr/>
          <p:nvPr/>
        </p:nvCxnSpPr>
        <p:spPr>
          <a:xfrm>
            <a:off x="6979369" y="6646900"/>
            <a:ext cx="1967141"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8" name="Cross 200"/>
          <p:cNvSpPr/>
          <p:nvPr/>
        </p:nvSpPr>
        <p:spPr>
          <a:xfrm rot="2734294">
            <a:off x="8618806" y="5516915"/>
            <a:ext cx="210362" cy="19711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cxnSp>
        <p:nvCxnSpPr>
          <p:cNvPr id="69" name="Straight Arrow Connector 169"/>
          <p:cNvCxnSpPr/>
          <p:nvPr/>
        </p:nvCxnSpPr>
        <p:spPr>
          <a:xfrm flipV="1">
            <a:off x="7074880" y="696453"/>
            <a:ext cx="0" cy="188184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0" name="Isosceles Triangle 155"/>
          <p:cNvSpPr/>
          <p:nvPr/>
        </p:nvSpPr>
        <p:spPr>
          <a:xfrm>
            <a:off x="7536160" y="889788"/>
            <a:ext cx="223539" cy="213624"/>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09405E"/>
              </a:solidFill>
            </a:endParaRPr>
          </a:p>
        </p:txBody>
      </p:sp>
    </p:spTree>
    <p:extLst>
      <p:ext uri="{BB962C8B-B14F-4D97-AF65-F5344CB8AC3E}">
        <p14:creationId xmlns:p14="http://schemas.microsoft.com/office/powerpoint/2010/main" val="6998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104563" cy="5237271"/>
              </a:xfrm>
            </p:spPr>
            <p:txBody>
              <a:bodyPr/>
              <a:lstStyle/>
              <a:p>
                <a:r>
                  <a:rPr lang="zh-CN" altLang="en-US" dirty="0"/>
                  <a:t>对每个类别</a:t>
                </a:r>
                <a14:m>
                  <m:oMath xmlns:m="http://schemas.openxmlformats.org/officeDocument/2006/math">
                    <m:r>
                      <a:rPr lang="en-US" altLang="zh-CN" i="1">
                        <a:latin typeface="Cambria Math" charset="0"/>
                      </a:rPr>
                      <m:t>𝑐</m:t>
                    </m:r>
                  </m:oMath>
                </a14:m>
                <a:r>
                  <a:rPr lang="zh-CN" altLang="en-US" dirty="0"/>
                  <a:t>，训练一个对数几率回归分类器</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charset="0"/>
                          </a:rPr>
                          <m:t>𝑓</m:t>
                        </m:r>
                      </m:e>
                      <m:sub>
                        <m:r>
                          <a:rPr lang="en-US" altLang="zh-CN" b="1" i="1">
                            <a:latin typeface="Cambria Math" charset="0"/>
                          </a:rPr>
                          <m:t>𝒘</m:t>
                        </m:r>
                      </m:sub>
                      <m:sup>
                        <m:r>
                          <a:rPr lang="en-US" altLang="zh-CN" i="1">
                            <a:latin typeface="Cambria Math" charset="0"/>
                          </a:rPr>
                          <m:t>𝑐</m:t>
                        </m:r>
                      </m:sup>
                    </m:sSubSup>
                    <m:r>
                      <a:rPr lang="en-US" altLang="zh-CN" i="1">
                        <a:latin typeface="Cambria Math" charset="0"/>
                      </a:rPr>
                      <m:t>(</m:t>
                    </m:r>
                    <m:r>
                      <a:rPr lang="en-US" altLang="zh-CN" b="1" i="1">
                        <a:latin typeface="Cambria Math" charset="0"/>
                      </a:rPr>
                      <m:t>𝒙</m:t>
                    </m:r>
                    <m:r>
                      <a:rPr lang="en-US" altLang="zh-CN" i="1">
                        <a:latin typeface="Cambria Math" charset="0"/>
                      </a:rPr>
                      <m:t>)</m:t>
                    </m:r>
                  </m:oMath>
                </a14:m>
                <a:r>
                  <a:rPr lang="zh-CN" altLang="en-US" dirty="0"/>
                  <a:t> ，预测</a:t>
                </a:r>
                <a14:m>
                  <m:oMath xmlns:m="http://schemas.openxmlformats.org/officeDocument/2006/math">
                    <m:r>
                      <a:rPr lang="en-US" altLang="zh-CN" i="1">
                        <a:latin typeface="Cambria Math" charset="0"/>
                      </a:rPr>
                      <m:t>𝑦</m:t>
                    </m:r>
                    <m:r>
                      <a:rPr lang="en-US" altLang="zh-CN" i="1">
                        <a:latin typeface="Cambria Math" charset="0"/>
                      </a:rPr>
                      <m:t>=</m:t>
                    </m:r>
                    <m:r>
                      <a:rPr lang="en-US" altLang="zh-CN" i="1">
                        <a:latin typeface="Cambria Math" charset="0"/>
                      </a:rPr>
                      <m:t>𝑐</m:t>
                    </m:r>
                  </m:oMath>
                </a14:m>
                <a:r>
                  <a:rPr lang="zh-CN" altLang="en-US" dirty="0"/>
                  <a:t>概率</a:t>
                </a:r>
                <a:endParaRPr lang="en-US" altLang="zh-CN" dirty="0"/>
              </a:p>
              <a:p>
                <a:endParaRPr kumimoji="1" lang="en-US" altLang="zh-CN" dirty="0"/>
              </a:p>
              <a:p>
                <a:r>
                  <a:rPr lang="zh-CN" altLang="en-US" dirty="0"/>
                  <a:t>对新的输入</a:t>
                </a:r>
                <a14:m>
                  <m:oMath xmlns:m="http://schemas.openxmlformats.org/officeDocument/2006/math">
                    <m:r>
                      <a:rPr lang="en-US" altLang="zh-CN" b="1" i="1">
                        <a:latin typeface="Cambria Math" charset="0"/>
                      </a:rPr>
                      <m:t>𝒙</m:t>
                    </m:r>
                  </m:oMath>
                </a14:m>
                <a:r>
                  <a:rPr lang="zh-CN" altLang="en-US" dirty="0"/>
                  <a:t>，选择使得</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charset="0"/>
                          </a:rPr>
                          <m:t>𝑓</m:t>
                        </m:r>
                      </m:e>
                      <m:sub>
                        <m:r>
                          <a:rPr lang="en-US" altLang="zh-CN" b="1" i="1">
                            <a:latin typeface="Cambria Math" charset="0"/>
                          </a:rPr>
                          <m:t>𝒘</m:t>
                        </m:r>
                      </m:sub>
                      <m:sup>
                        <m:r>
                          <a:rPr lang="en-US" altLang="zh-CN" i="1">
                            <a:latin typeface="Cambria Math" charset="0"/>
                          </a:rPr>
                          <m:t>𝑐</m:t>
                        </m:r>
                      </m:sup>
                    </m:sSubSup>
                    <m:r>
                      <a:rPr lang="en-US" altLang="zh-CN" i="1">
                        <a:latin typeface="Cambria Math" charset="0"/>
                      </a:rPr>
                      <m:t>(</m:t>
                    </m:r>
                    <m:r>
                      <a:rPr lang="en-US" altLang="zh-CN" b="1" i="1">
                        <a:latin typeface="Cambria Math" charset="0"/>
                      </a:rPr>
                      <m:t>𝒙</m:t>
                    </m:r>
                    <m:r>
                      <a:rPr lang="en-US" altLang="zh-CN" i="1">
                        <a:latin typeface="Cambria Math" charset="0"/>
                      </a:rPr>
                      <m:t>)</m:t>
                    </m:r>
                  </m:oMath>
                </a14:m>
                <a:r>
                  <a:rPr lang="zh-CN" altLang="en-US" dirty="0"/>
                  <a:t> 最大的类别作为预测（最大后验估计，</a:t>
                </a:r>
                <a:r>
                  <a:rPr lang="en-US" altLang="zh-CN" dirty="0"/>
                  <a:t>MAP</a:t>
                </a:r>
                <a:r>
                  <a:rPr lang="zh-CN" altLang="en-US" dirty="0"/>
                  <a:t>）</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04563" cy="5237271"/>
              </a:xfrm>
              <a:blipFill rotWithShape="0">
                <a:blip r:embed="rId2"/>
                <a:stretch>
                  <a:fillRect l="-933" r="-433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1</a:t>
            </a:r>
            <a:r>
              <a:rPr kumimoji="1" lang="zh-CN" altLang="en-US" dirty="0"/>
              <a:t> </a:t>
            </a:r>
            <a:r>
              <a:rPr kumimoji="1" lang="en-US" altLang="zh-CN" dirty="0"/>
              <a:t>vs. </a:t>
            </a:r>
            <a:r>
              <a:rPr kumimoji="1" lang="zh-CN" altLang="en-US" dirty="0"/>
              <a:t>其他</a:t>
            </a:r>
          </a:p>
        </p:txBody>
      </p:sp>
      <mc:AlternateContent xmlns:mc="http://schemas.openxmlformats.org/markup-compatibility/2006" xmlns:a14="http://schemas.microsoft.com/office/drawing/2010/main">
        <mc:Choice Requires="a14">
          <p:sp>
            <p:nvSpPr>
              <p:cNvPr id="4" name="矩形 3"/>
              <p:cNvSpPr/>
              <p:nvPr/>
            </p:nvSpPr>
            <p:spPr>
              <a:xfrm>
                <a:off x="2340918" y="3766398"/>
                <a:ext cx="3018390" cy="731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9405E"/>
                              </a:solidFill>
                              <a:latin typeface="Cambria Math" panose="02040503050406030204" pitchFamily="18" charset="0"/>
                              <a:ea typeface="Microsoft YaHei" charset="-122"/>
                              <a:cs typeface="Microsoft YaHei" charset="-122"/>
                            </a:rPr>
                          </m:ctrlPr>
                        </m:accPr>
                        <m:e>
                          <m:r>
                            <a:rPr lang="en-US" altLang="zh-CN" sz="2800" i="1">
                              <a:solidFill>
                                <a:srgbClr val="09405E"/>
                              </a:solidFill>
                              <a:latin typeface="Cambria Math" charset="0"/>
                              <a:ea typeface="Microsoft YaHei" charset="-122"/>
                              <a:cs typeface="Microsoft YaHei" charset="-122"/>
                            </a:rPr>
                            <m:t>𝑦</m:t>
                          </m:r>
                        </m:e>
                      </m:acc>
                      <m:r>
                        <a:rPr lang="en-US" altLang="zh-CN" sz="2800" i="1">
                          <a:solidFill>
                            <a:srgbClr val="09405E"/>
                          </a:solidFill>
                          <a:latin typeface="Cambria Math" charset="0"/>
                          <a:ea typeface="Microsoft YaHei" charset="-122"/>
                          <a:cs typeface="Microsoft YaHei" charset="-122"/>
                        </a:rPr>
                        <m:t>=</m:t>
                      </m:r>
                      <m:func>
                        <m:funcPr>
                          <m:ctrlPr>
                            <a:rPr lang="mr-IN" altLang="zh-CN" sz="2800" i="1">
                              <a:solidFill>
                                <a:srgbClr val="09405E"/>
                              </a:solidFill>
                              <a:latin typeface="Cambria Math" panose="02040503050406030204" pitchFamily="18" charset="0"/>
                              <a:ea typeface="Microsoft YaHei" charset="-122"/>
                              <a:cs typeface="Microsoft YaHei" charset="-122"/>
                            </a:rPr>
                          </m:ctrlPr>
                        </m:funcPr>
                        <m:fName>
                          <m:limLow>
                            <m:limLowPr>
                              <m:ctrlPr>
                                <a:rPr lang="mr-IN" altLang="zh-CN" sz="2800" i="1">
                                  <a:solidFill>
                                    <a:srgbClr val="09405E"/>
                                  </a:solidFill>
                                  <a:latin typeface="Cambria Math" panose="02040503050406030204" pitchFamily="18" charset="0"/>
                                  <a:ea typeface="Microsoft YaHei" charset="-122"/>
                                  <a:cs typeface="Microsoft YaHei" charset="-122"/>
                                </a:rPr>
                              </m:ctrlPr>
                            </m:limLowPr>
                            <m:e>
                              <m:r>
                                <m:rPr>
                                  <m:sty m:val="p"/>
                                </m:rPr>
                                <a:rPr lang="en-US" altLang="zh-CN" sz="2800">
                                  <a:solidFill>
                                    <a:srgbClr val="09405E"/>
                                  </a:solidFill>
                                  <a:latin typeface="Cambria Math" charset="0"/>
                                  <a:ea typeface="Microsoft YaHei" charset="-122"/>
                                  <a:cs typeface="Microsoft YaHei" charset="-122"/>
                                </a:rPr>
                                <m:t>arg</m:t>
                              </m:r>
                              <m:r>
                                <m:rPr>
                                  <m:sty m:val="p"/>
                                </m:rPr>
                                <a:rPr lang="mr-IN" altLang="zh-CN" sz="2800">
                                  <a:solidFill>
                                    <a:srgbClr val="09405E"/>
                                  </a:solidFill>
                                  <a:latin typeface="Cambria Math" charset="0"/>
                                  <a:ea typeface="Microsoft YaHei" charset="-122"/>
                                  <a:cs typeface="Microsoft YaHei" charset="-122"/>
                                </a:rPr>
                                <m:t>max</m:t>
                              </m:r>
                            </m:e>
                            <m:lim>
                              <m:r>
                                <a:rPr lang="en-US" altLang="zh-CN" sz="2800" i="1">
                                  <a:solidFill>
                                    <a:srgbClr val="09405E"/>
                                  </a:solidFill>
                                  <a:latin typeface="Cambria Math" charset="0"/>
                                  <a:ea typeface="Microsoft YaHei" charset="-122"/>
                                  <a:cs typeface="Microsoft YaHei" charset="-122"/>
                                </a:rPr>
                                <m:t>𝑐</m:t>
                              </m:r>
                            </m:lim>
                          </m:limLow>
                        </m:fName>
                        <m:e>
                          <m:sSubSup>
                            <m:sSubSupPr>
                              <m:ctrlPr>
                                <a:rPr lang="en-US" altLang="zh-CN" sz="2800" i="1">
                                  <a:solidFill>
                                    <a:srgbClr val="09405E"/>
                                  </a:solidFill>
                                  <a:latin typeface="Cambria Math" panose="02040503050406030204" pitchFamily="18" charset="0"/>
                                  <a:ea typeface="Microsoft YaHei" charset="-122"/>
                                  <a:cs typeface="Microsoft YaHei" charset="-122"/>
                                </a:rPr>
                              </m:ctrlPr>
                            </m:sSubSupPr>
                            <m:e>
                              <m:r>
                                <a:rPr lang="en-US" altLang="zh-CN" sz="2800" i="1">
                                  <a:solidFill>
                                    <a:srgbClr val="09405E"/>
                                  </a:solidFill>
                                  <a:latin typeface="Cambria Math" charset="0"/>
                                  <a:ea typeface="Microsoft YaHei" charset="-122"/>
                                  <a:cs typeface="Microsoft YaHei" charset="-122"/>
                                </a:rPr>
                                <m:t>𝑓</m:t>
                              </m:r>
                            </m:e>
                            <m:sub>
                              <m:r>
                                <a:rPr lang="en-US" altLang="zh-CN" sz="2800" b="1" i="1">
                                  <a:solidFill>
                                    <a:srgbClr val="09405E"/>
                                  </a:solidFill>
                                  <a:latin typeface="Cambria Math" charset="0"/>
                                  <a:ea typeface="Microsoft YaHei" charset="-122"/>
                                  <a:cs typeface="Microsoft YaHei" charset="-122"/>
                                </a:rPr>
                                <m:t>𝒘</m:t>
                              </m:r>
                            </m:sub>
                            <m:sup>
                              <m:r>
                                <a:rPr lang="en-US" altLang="zh-CN" sz="2800" i="1">
                                  <a:solidFill>
                                    <a:srgbClr val="09405E"/>
                                  </a:solidFill>
                                  <a:latin typeface="Cambria Math" charset="0"/>
                                  <a:ea typeface="Microsoft YaHei" charset="-122"/>
                                  <a:cs typeface="Microsoft YaHei" charset="-122"/>
                                </a:rPr>
                                <m:t>𝑐</m:t>
                              </m:r>
                            </m:sup>
                          </m:sSubSup>
                          <m:r>
                            <a:rPr lang="en-US" altLang="zh-CN" sz="2800" i="1">
                              <a:solidFill>
                                <a:srgbClr val="09405E"/>
                              </a:solidFill>
                              <a:latin typeface="Cambria Math" charset="0"/>
                              <a:ea typeface="Microsoft YaHei" charset="-122"/>
                              <a:cs typeface="Microsoft YaHei" charset="-122"/>
                            </a:rPr>
                            <m:t>(</m:t>
                          </m:r>
                          <m:r>
                            <a:rPr lang="en-US" altLang="zh-CN" sz="2800" b="1" i="1">
                              <a:solidFill>
                                <a:srgbClr val="09405E"/>
                              </a:solidFill>
                              <a:latin typeface="Cambria Math" charset="0"/>
                              <a:ea typeface="Microsoft YaHei" charset="-122"/>
                              <a:cs typeface="Microsoft YaHei" charset="-122"/>
                            </a:rPr>
                            <m:t>𝒙</m:t>
                          </m:r>
                        </m:e>
                      </m:func>
                      <m:r>
                        <a:rPr lang="en-US" altLang="zh-CN" sz="2800" i="1">
                          <a:solidFill>
                            <a:srgbClr val="09405E"/>
                          </a:solidFill>
                          <a:latin typeface="Cambria Math" charset="0"/>
                          <a:ea typeface="Microsoft YaHei" charset="-122"/>
                          <a:cs typeface="Microsoft YaHei" charset="-122"/>
                        </a:rPr>
                        <m:t>)</m:t>
                      </m:r>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340918" y="3766398"/>
                <a:ext cx="3018390" cy="731611"/>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9126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515937" y="932319"/>
                <a:ext cx="11523663" cy="5237271"/>
              </a:xfrm>
            </p:spPr>
            <p:txBody>
              <a:bodyPr/>
              <a:lstStyle/>
              <a:p>
                <a:r>
                  <a:rPr kumimoji="1" lang="zh-CN" altLang="en-US" dirty="0">
                    <a:solidFill>
                      <a:srgbClr val="09405E"/>
                    </a:solidFill>
                    <a:latin typeface="微软雅黑" pitchFamily="34" charset="-122"/>
                    <a:ea typeface="微软雅黑" pitchFamily="34" charset="-122"/>
                  </a:rPr>
                  <a:t>考虑两类分类任务，样本的输出</a:t>
                </a:r>
                <a14:m>
                  <m:oMath xmlns:m="http://schemas.openxmlformats.org/officeDocument/2006/math">
                    <m:sSub>
                      <m:sSubPr>
                        <m:ctrlPr>
                          <a:rPr kumimoji="1" lang="en-US" altLang="zh-CN" i="1">
                            <a:solidFill>
                              <a:srgbClr val="09405E"/>
                            </a:solidFill>
                            <a:latin typeface="Cambria Math" panose="02040503050406030204" pitchFamily="18" charset="0"/>
                            <a:ea typeface="微软雅黑" pitchFamily="34" charset="-122"/>
                          </a:rPr>
                        </m:ctrlPr>
                      </m:sSubPr>
                      <m:e>
                        <m:r>
                          <a:rPr kumimoji="1" lang="en-US" altLang="zh-CN" i="1">
                            <a:solidFill>
                              <a:srgbClr val="09405E"/>
                            </a:solidFill>
                            <a:latin typeface="Cambria Math" charset="0"/>
                            <a:ea typeface="微软雅黑" pitchFamily="34" charset="-122"/>
                          </a:rPr>
                          <m:t>𝑦</m:t>
                        </m:r>
                      </m:e>
                      <m:sub>
                        <m:r>
                          <a:rPr kumimoji="1" lang="en-US" altLang="zh-CN" i="1">
                            <a:solidFill>
                              <a:srgbClr val="09405E"/>
                            </a:solidFill>
                            <a:latin typeface="Cambria Math" charset="0"/>
                            <a:ea typeface="微软雅黑" pitchFamily="34" charset="-122"/>
                          </a:rPr>
                          <m:t>𝑖</m:t>
                        </m:r>
                      </m:sub>
                    </m:sSub>
                    <m:r>
                      <a:rPr kumimoji="1" lang="en-US" altLang="zh-CN" i="1">
                        <a:solidFill>
                          <a:srgbClr val="09405E"/>
                        </a:solidFill>
                        <a:latin typeface="Cambria Math" charset="0"/>
                        <a:ea typeface="Cambria Math" charset="0"/>
                        <a:cs typeface="Cambria Math" charset="0"/>
                      </a:rPr>
                      <m:t>∈</m:t>
                    </m:r>
                    <m:d>
                      <m:dPr>
                        <m:begChr m:val="{"/>
                        <m:endChr m:val="}"/>
                        <m:ctrlPr>
                          <a:rPr kumimoji="1" lang="en-US" altLang="zh-CN" i="1">
                            <a:solidFill>
                              <a:srgbClr val="09405E"/>
                            </a:solidFill>
                            <a:latin typeface="Cambria Math" panose="02040503050406030204" pitchFamily="18" charset="0"/>
                            <a:ea typeface="Cambria Math" charset="0"/>
                            <a:cs typeface="Cambria Math" charset="0"/>
                          </a:rPr>
                        </m:ctrlPr>
                      </m:dPr>
                      <m:e>
                        <m:r>
                          <a:rPr kumimoji="1" lang="en-US" altLang="zh-CN" i="1">
                            <a:solidFill>
                              <a:srgbClr val="09405E"/>
                            </a:solidFill>
                            <a:latin typeface="Cambria Math" charset="0"/>
                            <a:ea typeface="Cambria Math" charset="0"/>
                            <a:cs typeface="Cambria Math" charset="0"/>
                          </a:rPr>
                          <m:t>0,1</m:t>
                        </m:r>
                      </m:e>
                    </m:d>
                  </m:oMath>
                </a14:m>
                <a:r>
                  <a:rPr kumimoji="1" lang="zh-CN" altLang="en-US" dirty="0"/>
                  <a:t>。</a:t>
                </a:r>
                <a:endParaRPr kumimoji="1" lang="en-US" altLang="zh-CN" dirty="0"/>
              </a:p>
              <a:p>
                <a:r>
                  <a:rPr kumimoji="1" lang="zh-CN" altLang="en-US" dirty="0">
                    <a:latin typeface="微软雅黑" pitchFamily="34" charset="-122"/>
                    <a:ea typeface="微软雅黑" pitchFamily="34" charset="-122"/>
                  </a:rPr>
                  <a:t>在概率分布中，贝努利（</a:t>
                </a:r>
                <a:r>
                  <a:rPr kumimoji="1" lang="en-US" altLang="zh-CN" dirty="0">
                    <a:latin typeface="微软雅黑" pitchFamily="34" charset="-122"/>
                    <a:ea typeface="微软雅黑" pitchFamily="34" charset="-122"/>
                  </a:rPr>
                  <a:t>Bernoulli</a:t>
                </a:r>
                <a:r>
                  <a:rPr kumimoji="1" lang="zh-CN" altLang="en-US" dirty="0">
                    <a:latin typeface="微软雅黑" pitchFamily="34" charset="-122"/>
                    <a:ea typeface="微软雅黑" pitchFamily="34" charset="-122"/>
                  </a:rPr>
                  <a:t>）试验的输出为</a:t>
                </a:r>
                <a14:m>
                  <m:oMath xmlns:m="http://schemas.openxmlformats.org/officeDocument/2006/math">
                    <m:d>
                      <m:dPr>
                        <m:begChr m:val="{"/>
                        <m:endChr m:val="}"/>
                        <m:ctrlPr>
                          <a:rPr kumimoji="1" lang="en-US" altLang="zh-CN" i="1" dirty="0">
                            <a:latin typeface="Cambria Math" panose="02040503050406030204" pitchFamily="18" charset="0"/>
                            <a:ea typeface="微软雅黑" pitchFamily="34" charset="-122"/>
                          </a:rPr>
                        </m:ctrlPr>
                      </m:dPr>
                      <m:e>
                        <m:r>
                          <a:rPr kumimoji="1" lang="en-US" altLang="zh-CN" dirty="0">
                            <a:latin typeface="Cambria Math" charset="0"/>
                            <a:ea typeface="微软雅黑" pitchFamily="34" charset="-122"/>
                          </a:rPr>
                          <m:t>0,1</m:t>
                        </m:r>
                      </m:e>
                    </m:d>
                  </m:oMath>
                </a14:m>
                <a:r>
                  <a:rPr kumimoji="1" lang="zh-CN" altLang="en-US" dirty="0">
                    <a:latin typeface="微软雅黑" pitchFamily="34" charset="-122"/>
                    <a:ea typeface="微软雅黑" pitchFamily="34" charset="-122"/>
                  </a:rPr>
                  <a:t>，</a:t>
                </a:r>
                <a:endParaRPr kumimoji="1" lang="en-US" altLang="zh-CN" dirty="0">
                  <a:latin typeface="微软雅黑" pitchFamily="34" charset="-122"/>
                  <a:ea typeface="微软雅黑" pitchFamily="34" charset="-122"/>
                </a:endParaRPr>
              </a:p>
              <a:p>
                <a:r>
                  <a:rPr kumimoji="1" lang="zh-CN" altLang="en-US" dirty="0">
                    <a:latin typeface="微软雅黑" pitchFamily="34" charset="-122"/>
                    <a:ea typeface="微软雅黑" pitchFamily="34" charset="-122"/>
                  </a:rPr>
                  <a:t>贝努利分布：</a:t>
                </a:r>
                <a14:m>
                  <m:oMath xmlns:m="http://schemas.openxmlformats.org/officeDocument/2006/math">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m:t>
                    </m:r>
                    <m:r>
                      <m:rPr>
                        <m:sty m:val="p"/>
                      </m:rPr>
                      <a:rPr kumimoji="1" lang="en-US" altLang="zh-CN" i="0" dirty="0">
                        <a:latin typeface="Cambria Math" charset="0"/>
                        <a:ea typeface="微软雅黑" pitchFamily="34" charset="-122"/>
                      </a:rPr>
                      <m:t>Bernoulli</m:t>
                    </m:r>
                    <m:d>
                      <m:dPr>
                        <m:ctrlPr>
                          <a:rPr kumimoji="1" lang="en-US" altLang="zh-CN" i="1" dirty="0">
                            <a:latin typeface="Cambria Math" panose="02040503050406030204" pitchFamily="18" charset="0"/>
                            <a:ea typeface="微软雅黑" pitchFamily="34" charset="-122"/>
                          </a:rPr>
                        </m:ctrlPr>
                      </m:dPr>
                      <m:e>
                        <m:r>
                          <a:rPr kumimoji="1" lang="en-US" altLang="zh-CN" dirty="0">
                            <a:latin typeface="Cambria Math" charset="0"/>
                            <a:ea typeface="微软雅黑" pitchFamily="34" charset="-122"/>
                          </a:rPr>
                          <m:t>𝜇</m:t>
                        </m:r>
                      </m:e>
                    </m:d>
                  </m:oMath>
                </a14:m>
                <a:r>
                  <a:rPr kumimoji="1" lang="zh-CN" altLang="en-US" dirty="0">
                    <a:latin typeface="微软雅黑" pitchFamily="34" charset="-122"/>
                    <a:ea typeface="微软雅黑" pitchFamily="34" charset="-122"/>
                  </a:rPr>
                  <a:t>，其中</a:t>
                </a:r>
                <a14:m>
                  <m:oMath xmlns:m="http://schemas.openxmlformats.org/officeDocument/2006/math">
                    <m:r>
                      <a:rPr kumimoji="1" lang="en-US" altLang="zh-CN" dirty="0">
                        <a:latin typeface="Cambria Math" charset="0"/>
                        <a:ea typeface="微软雅黑" pitchFamily="34" charset="-122"/>
                      </a:rPr>
                      <m:t>𝜇</m:t>
                    </m:r>
                  </m:oMath>
                </a14:m>
                <a:r>
                  <a:rPr kumimoji="1" lang="zh-CN" altLang="en-US" dirty="0">
                    <a:latin typeface="微软雅黑" pitchFamily="34" charset="-122"/>
                    <a:ea typeface="微软雅黑" pitchFamily="34" charset="-122"/>
                  </a:rPr>
                  <a:t>为分布的期望，表示</a:t>
                </a:r>
                <a14:m>
                  <m:oMath xmlns:m="http://schemas.openxmlformats.org/officeDocument/2006/math">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=1</m:t>
                    </m:r>
                  </m:oMath>
                </a14:m>
                <a:r>
                  <a:rPr kumimoji="1" lang="zh-CN" altLang="en-US" dirty="0">
                    <a:latin typeface="微软雅黑" pitchFamily="34" charset="-122"/>
                    <a:ea typeface="微软雅黑" pitchFamily="34" charset="-122"/>
                  </a:rPr>
                  <a:t>的概率。</a:t>
                </a:r>
                <a:endParaRPr kumimoji="1" lang="en-US" altLang="zh-CN" dirty="0">
                  <a:latin typeface="微软雅黑" pitchFamily="34" charset="-122"/>
                  <a:ea typeface="微软雅黑" pitchFamily="34" charset="-122"/>
                </a:endParaRPr>
              </a:p>
              <a:p>
                <a:r>
                  <a:rPr kumimoji="1" lang="zh-CN" altLang="en-US" dirty="0">
                    <a:latin typeface="微软雅黑" pitchFamily="34" charset="-122"/>
                    <a:ea typeface="微软雅黑" pitchFamily="34" charset="-122"/>
                  </a:rPr>
                  <a:t>概率密度函数为：</a:t>
                </a:r>
                <a14:m>
                  <m:oMath xmlns:m="http://schemas.openxmlformats.org/officeDocument/2006/math">
                    <m:r>
                      <a:rPr kumimoji="1" lang="en-US" altLang="zh-CN" dirty="0">
                        <a:latin typeface="Cambria Math" charset="0"/>
                        <a:ea typeface="微软雅黑" pitchFamily="34" charset="-122"/>
                      </a:rPr>
                      <m:t>𝑝</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sSup>
                      <m:sSupPr>
                        <m:ctrlPr>
                          <a:rPr kumimoji="1" lang="en-US" altLang="zh-CN" i="1" dirty="0">
                            <a:latin typeface="Cambria Math" panose="02040503050406030204" pitchFamily="18" charset="0"/>
                            <a:ea typeface="微软雅黑" pitchFamily="34" charset="-122"/>
                          </a:rPr>
                        </m:ctrlPr>
                      </m:sSupPr>
                      <m:e>
                        <m:r>
                          <a:rPr kumimoji="1" lang="en-US" altLang="zh-CN" dirty="0">
                            <a:latin typeface="Cambria Math" charset="0"/>
                            <a:ea typeface="微软雅黑" pitchFamily="34" charset="-122"/>
                          </a:rPr>
                          <m:t>𝜇</m:t>
                        </m:r>
                      </m:e>
                      <m:sup>
                        <m:r>
                          <a:rPr kumimoji="1" lang="en-US" altLang="zh-CN" dirty="0">
                            <a:latin typeface="Cambria Math" charset="0"/>
                            <a:ea typeface="微软雅黑" pitchFamily="34" charset="-122"/>
                          </a:rPr>
                          <m:t>𝑦</m:t>
                        </m:r>
                      </m:sup>
                    </m:sSup>
                    <m:sSup>
                      <m:sSupPr>
                        <m:ctrlPr>
                          <a:rPr kumimoji="1" lang="en-US" altLang="zh-CN" i="1" dirty="0">
                            <a:latin typeface="Cambria Math" panose="02040503050406030204" pitchFamily="18" charset="0"/>
                            <a:ea typeface="微软雅黑" pitchFamily="34" charset="-122"/>
                          </a:rPr>
                        </m:ctrlPr>
                      </m:sSupPr>
                      <m:e>
                        <m:d>
                          <m:dPr>
                            <m:ctrlPr>
                              <a:rPr kumimoji="1" lang="en-US" altLang="zh-CN" i="1" dirty="0">
                                <a:latin typeface="Cambria Math" panose="02040503050406030204" pitchFamily="18" charset="0"/>
                                <a:ea typeface="微软雅黑" pitchFamily="34" charset="-122"/>
                              </a:rPr>
                            </m:ctrlPr>
                          </m:dPr>
                          <m:e>
                            <m:r>
                              <a:rPr kumimoji="1" lang="en-US" altLang="zh-CN" dirty="0">
                                <a:latin typeface="Cambria Math" charset="0"/>
                                <a:ea typeface="微软雅黑" pitchFamily="34" charset="-122"/>
                              </a:rPr>
                              <m:t>1−</m:t>
                            </m:r>
                            <m:r>
                              <a:rPr kumimoji="1" lang="en-US" altLang="zh-CN" dirty="0">
                                <a:latin typeface="Cambria Math" charset="0"/>
                                <a:ea typeface="微软雅黑" pitchFamily="34" charset="-122"/>
                              </a:rPr>
                              <m:t>𝜇</m:t>
                            </m:r>
                          </m:e>
                        </m:d>
                      </m:e>
                      <m:sup>
                        <m:d>
                          <m:dPr>
                            <m:ctrlPr>
                              <a:rPr kumimoji="1" lang="en-US" altLang="zh-CN" i="1" dirty="0">
                                <a:latin typeface="Cambria Math" panose="02040503050406030204" pitchFamily="18" charset="0"/>
                                <a:ea typeface="微软雅黑" pitchFamily="34" charset="-122"/>
                              </a:rPr>
                            </m:ctrlPr>
                          </m:dPr>
                          <m:e>
                            <m:r>
                              <a:rPr kumimoji="1" lang="en-US" altLang="zh-CN" dirty="0">
                                <a:latin typeface="Cambria Math" charset="0"/>
                                <a:ea typeface="微软雅黑" pitchFamily="34" charset="-122"/>
                              </a:rPr>
                              <m:t>1−</m:t>
                            </m:r>
                            <m:r>
                              <a:rPr kumimoji="1" lang="en-US" altLang="zh-CN" dirty="0">
                                <a:latin typeface="Cambria Math" charset="0"/>
                                <a:ea typeface="微软雅黑" pitchFamily="34" charset="-122"/>
                              </a:rPr>
                              <m:t>𝑦</m:t>
                            </m:r>
                          </m:e>
                        </m:d>
                      </m:sup>
                    </m:sSup>
                    <m:r>
                      <a:rPr kumimoji="1" lang="zh-CN" altLang="en-US" dirty="0">
                        <a:latin typeface="Cambria Math" charset="0"/>
                        <a:ea typeface="微软雅黑" pitchFamily="34" charset="-122"/>
                      </a:rPr>
                      <m:t>。</m:t>
                    </m:r>
                  </m:oMath>
                </a14:m>
                <a:endParaRPr kumimoji="1" lang="en-US" altLang="zh-CN" dirty="0">
                  <a:latin typeface="微软雅黑" pitchFamily="34" charset="-122"/>
                  <a:ea typeface="微软雅黑" pitchFamily="34" charset="-122"/>
                </a:endParaRPr>
              </a:p>
              <a:p>
                <a:r>
                  <a:rPr kumimoji="1" lang="zh-CN" altLang="en-US" dirty="0">
                    <a:latin typeface="微软雅黑" pitchFamily="34" charset="-122"/>
                    <a:ea typeface="微软雅黑" pitchFamily="34" charset="-122"/>
                  </a:rPr>
                  <a:t>在分类任务中，在给定输入</a:t>
                </a:r>
                <a14:m>
                  <m:oMath xmlns:m="http://schemas.openxmlformats.org/officeDocument/2006/math">
                    <m:r>
                      <a:rPr kumimoji="1" lang="en-US" altLang="zh-CN" b="1" i="1" dirty="0">
                        <a:latin typeface="Cambria Math" charset="0"/>
                        <a:ea typeface="微软雅黑" pitchFamily="34" charset="-122"/>
                      </a:rPr>
                      <m:t>𝒙</m:t>
                    </m:r>
                  </m:oMath>
                </a14:m>
                <a:r>
                  <a:rPr kumimoji="1" lang="zh-CN" altLang="en-US" dirty="0">
                    <a:latin typeface="微软雅黑" pitchFamily="34" charset="-122"/>
                    <a:ea typeface="微软雅黑" pitchFamily="34" charset="-122"/>
                  </a:rPr>
                  <a:t>的情况下，输出</a:t>
                </a:r>
                <a14:m>
                  <m:oMath xmlns:m="http://schemas.openxmlformats.org/officeDocument/2006/math">
                    <m:r>
                      <a:rPr kumimoji="1" lang="en-US" altLang="zh-CN" dirty="0">
                        <a:latin typeface="Cambria Math" charset="0"/>
                        <a:ea typeface="微软雅黑" pitchFamily="34" charset="-122"/>
                      </a:rPr>
                      <m:t>𝑦</m:t>
                    </m:r>
                  </m:oMath>
                </a14:m>
                <a:r>
                  <a:rPr kumimoji="1" lang="zh-CN" altLang="en-US" dirty="0">
                    <a:latin typeface="微软雅黑" pitchFamily="34" charset="-122"/>
                    <a:ea typeface="微软雅黑" pitchFamily="34" charset="-122"/>
                  </a:rPr>
                  <a:t>用贝努利分布描述：</a:t>
                </a:r>
                <a14:m>
                  <m:oMath xmlns:m="http://schemas.openxmlformats.org/officeDocument/2006/math">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m:t>
                    </m:r>
                    <m:r>
                      <a:rPr kumimoji="1" lang="en-US" altLang="zh-CN" b="1" i="1" dirty="0">
                        <a:latin typeface="Cambria Math" charset="0"/>
                        <a:ea typeface="微软雅黑" pitchFamily="34" charset="-122"/>
                      </a:rPr>
                      <m:t>𝒙</m:t>
                    </m:r>
                    <m:r>
                      <a:rPr kumimoji="1" lang="en-US" altLang="zh-CN" dirty="0">
                        <a:latin typeface="Cambria Math" charset="0"/>
                        <a:ea typeface="微软雅黑" pitchFamily="34" charset="-122"/>
                      </a:rPr>
                      <m:t>~</m:t>
                    </m:r>
                    <m:r>
                      <m:rPr>
                        <m:sty m:val="p"/>
                      </m:rPr>
                      <a:rPr kumimoji="1" lang="en-US" altLang="zh-CN" i="0" dirty="0">
                        <a:latin typeface="Cambria Math" charset="0"/>
                        <a:ea typeface="微软雅黑" pitchFamily="34" charset="-122"/>
                      </a:rPr>
                      <m:t>Bernoulli</m:t>
                    </m:r>
                    <m:d>
                      <m:dPr>
                        <m:ctrlPr>
                          <a:rPr kumimoji="1" lang="mr-IN" altLang="zh-CN" i="1" dirty="0">
                            <a:latin typeface="Cambria Math" panose="02040503050406030204" pitchFamily="18" charset="0"/>
                            <a:ea typeface="微软雅黑" pitchFamily="34" charset="-122"/>
                          </a:rPr>
                        </m:ctrlPr>
                      </m:dPr>
                      <m:e>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r>
                          <a:rPr kumimoji="1" lang="en-US" altLang="zh-CN" b="1" i="1" dirty="0">
                            <a:latin typeface="Cambria Math" charset="0"/>
                            <a:ea typeface="微软雅黑" pitchFamily="34" charset="-122"/>
                          </a:rPr>
                          <m:t>𝒙</m:t>
                        </m:r>
                        <m:r>
                          <a:rPr kumimoji="1" lang="en-US" altLang="zh-CN" dirty="0">
                            <a:latin typeface="Cambria Math" charset="0"/>
                            <a:ea typeface="微软雅黑" pitchFamily="34" charset="-122"/>
                          </a:rPr>
                          <m:t>)</m:t>
                        </m:r>
                      </m:e>
                    </m:d>
                  </m:oMath>
                </a14:m>
                <a:r>
                  <a:rPr kumimoji="1" lang="zh-CN" altLang="en-US" dirty="0">
                    <a:latin typeface="微软雅黑" pitchFamily="34" charset="-122"/>
                    <a:ea typeface="微软雅黑" pitchFamily="34" charset="-122"/>
                  </a:rPr>
                  <a:t>，其中期望</a:t>
                </a:r>
                <a14:m>
                  <m:oMath xmlns:m="http://schemas.openxmlformats.org/officeDocument/2006/math">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r>
                      <a:rPr kumimoji="1" lang="en-US" altLang="zh-CN" b="1" i="1" dirty="0">
                        <a:latin typeface="Cambria Math" charset="0"/>
                        <a:ea typeface="微软雅黑" pitchFamily="34" charset="-122"/>
                      </a:rPr>
                      <m:t>𝒙</m:t>
                    </m:r>
                    <m:r>
                      <a:rPr kumimoji="1" lang="en-US" altLang="zh-CN" dirty="0">
                        <a:latin typeface="Cambria Math" charset="0"/>
                        <a:ea typeface="微软雅黑" pitchFamily="34" charset="-122"/>
                      </a:rPr>
                      <m:t>)</m:t>
                    </m:r>
                  </m:oMath>
                </a14:m>
                <a:r>
                  <a:rPr kumimoji="1" lang="zh-CN" altLang="en-US" dirty="0">
                    <a:latin typeface="微软雅黑" pitchFamily="34" charset="-122"/>
                    <a:ea typeface="微软雅黑" pitchFamily="34" charset="-122"/>
                  </a:rPr>
                  <a:t> 表示在给定</a:t>
                </a:r>
                <a14:m>
                  <m:oMath xmlns:m="http://schemas.openxmlformats.org/officeDocument/2006/math">
                    <m:r>
                      <a:rPr kumimoji="1" lang="en-US" altLang="zh-CN" b="1" i="1" dirty="0">
                        <a:latin typeface="Cambria Math" charset="0"/>
                        <a:ea typeface="微软雅黑" pitchFamily="34" charset="-122"/>
                      </a:rPr>
                      <m:t>𝒙</m:t>
                    </m:r>
                  </m:oMath>
                </a14:m>
                <a:r>
                  <a:rPr kumimoji="1" lang="zh-CN" altLang="en-US" dirty="0">
                    <a:latin typeface="微软雅黑" pitchFamily="34" charset="-122"/>
                    <a:ea typeface="微软雅黑" pitchFamily="34" charset="-122"/>
                  </a:rPr>
                  <a:t>的情况下，</a:t>
                </a:r>
                <a14:m>
                  <m:oMath xmlns:m="http://schemas.openxmlformats.org/officeDocument/2006/math">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=1</m:t>
                    </m:r>
                  </m:oMath>
                </a14:m>
                <a:r>
                  <a:rPr kumimoji="1" lang="zh-CN" altLang="en-US" dirty="0">
                    <a:latin typeface="微软雅黑" pitchFamily="34" charset="-122"/>
                    <a:ea typeface="微软雅黑" pitchFamily="34" charset="-122"/>
                  </a:rPr>
                  <a:t>的概率。</a:t>
                </a:r>
                <a:endParaRPr kumimoji="1" lang="en-US" altLang="zh-CN" dirty="0">
                  <a:latin typeface="微软雅黑" pitchFamily="34" charset="-122"/>
                  <a:ea typeface="微软雅黑" pitchFamily="34" charset="-122"/>
                </a:endParaRPr>
              </a:p>
              <a:p>
                <a:r>
                  <a:rPr kumimoji="1" lang="zh-CN" altLang="en-US" dirty="0">
                    <a:latin typeface="微软雅黑" pitchFamily="34" charset="-122"/>
                    <a:ea typeface="微软雅黑" pitchFamily="34" charset="-122"/>
                  </a:rPr>
                  <a:t>概率密度函数为：</a:t>
                </a:r>
                <a14:m>
                  <m:oMath xmlns:m="http://schemas.openxmlformats.org/officeDocument/2006/math">
                    <m:r>
                      <a:rPr kumimoji="1" lang="en-US" altLang="zh-CN" dirty="0">
                        <a:latin typeface="Cambria Math" charset="0"/>
                        <a:ea typeface="微软雅黑" pitchFamily="34" charset="-122"/>
                      </a:rPr>
                      <m:t>𝑝</m:t>
                    </m:r>
                    <m:r>
                      <a:rPr kumimoji="1" lang="en-US" altLang="zh-CN" dirty="0">
                        <a:latin typeface="Cambria Math" charset="0"/>
                        <a:ea typeface="微软雅黑" pitchFamily="34" charset="-122"/>
                      </a:rPr>
                      <m:t>(</m:t>
                    </m:r>
                    <m:r>
                      <a:rPr kumimoji="1" lang="en-US" altLang="zh-CN" dirty="0">
                        <a:latin typeface="Cambria Math" charset="0"/>
                        <a:ea typeface="微软雅黑" pitchFamily="34" charset="-122"/>
                      </a:rPr>
                      <m:t>𝑦</m:t>
                    </m:r>
                    <m:r>
                      <a:rPr kumimoji="1" lang="en-US" altLang="zh-CN" dirty="0">
                        <a:latin typeface="Cambria Math" charset="0"/>
                        <a:ea typeface="微软雅黑" pitchFamily="34" charset="-122"/>
                      </a:rPr>
                      <m:t>|</m:t>
                    </m:r>
                    <m:r>
                      <a:rPr kumimoji="1" lang="en-US" altLang="zh-CN" b="1" i="1" dirty="0">
                        <a:latin typeface="Cambria Math" charset="0"/>
                        <a:ea typeface="微软雅黑" pitchFamily="34" charset="-122"/>
                      </a:rPr>
                      <m:t>𝒙</m:t>
                    </m:r>
                    <m:r>
                      <a:rPr kumimoji="1" lang="zh-CN" altLang="en-US" dirty="0">
                        <a:latin typeface="Cambria Math" charset="0"/>
                        <a:ea typeface="微软雅黑" pitchFamily="34" charset="-122"/>
                      </a:rPr>
                      <m:t>；</m:t>
                    </m:r>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sSup>
                      <m:sSupPr>
                        <m:ctrlPr>
                          <a:rPr kumimoji="1" lang="en-US" altLang="zh-CN" i="1" dirty="0">
                            <a:latin typeface="Cambria Math" panose="02040503050406030204" pitchFamily="18" charset="0"/>
                            <a:ea typeface="微软雅黑" pitchFamily="34" charset="-122"/>
                          </a:rPr>
                        </m:ctrlPr>
                      </m:sSupPr>
                      <m:e>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r>
                          <a:rPr kumimoji="1" lang="en-US" altLang="zh-CN" b="1" i="1" dirty="0">
                            <a:latin typeface="Cambria Math" charset="0"/>
                            <a:ea typeface="微软雅黑" pitchFamily="34" charset="-122"/>
                          </a:rPr>
                          <m:t>𝒙</m:t>
                        </m:r>
                        <m:r>
                          <a:rPr kumimoji="1" lang="en-US" altLang="zh-CN" dirty="0">
                            <a:latin typeface="Cambria Math" charset="0"/>
                            <a:ea typeface="微软雅黑" pitchFamily="34" charset="-122"/>
                          </a:rPr>
                          <m:t>)</m:t>
                        </m:r>
                      </m:e>
                      <m:sup>
                        <m:r>
                          <a:rPr kumimoji="1" lang="en-US" altLang="zh-CN" dirty="0">
                            <a:latin typeface="Cambria Math" charset="0"/>
                            <a:ea typeface="微软雅黑" pitchFamily="34" charset="-122"/>
                          </a:rPr>
                          <m:t>𝑦</m:t>
                        </m:r>
                      </m:sup>
                    </m:sSup>
                    <m:sSup>
                      <m:sSupPr>
                        <m:ctrlPr>
                          <a:rPr kumimoji="1" lang="en-US" altLang="zh-CN" i="1" dirty="0">
                            <a:latin typeface="Cambria Math" panose="02040503050406030204" pitchFamily="18" charset="0"/>
                            <a:ea typeface="微软雅黑" pitchFamily="34" charset="-122"/>
                          </a:rPr>
                        </m:ctrlPr>
                      </m:sSupPr>
                      <m:e>
                        <m:r>
                          <a:rPr kumimoji="1" lang="en-US" altLang="zh-CN" dirty="0">
                            <a:latin typeface="Cambria Math" charset="0"/>
                            <a:ea typeface="微软雅黑" pitchFamily="34" charset="-122"/>
                          </a:rPr>
                          <m:t>(1−</m:t>
                        </m:r>
                        <m:r>
                          <a:rPr kumimoji="1" lang="en-US" altLang="zh-CN" dirty="0">
                            <a:latin typeface="Cambria Math" charset="0"/>
                            <a:ea typeface="微软雅黑" pitchFamily="34" charset="-122"/>
                          </a:rPr>
                          <m:t>𝜇</m:t>
                        </m:r>
                        <m:r>
                          <a:rPr kumimoji="1" lang="en-US" altLang="zh-CN" dirty="0">
                            <a:latin typeface="Cambria Math" charset="0"/>
                            <a:ea typeface="微软雅黑" pitchFamily="34" charset="-122"/>
                          </a:rPr>
                          <m:t>(</m:t>
                        </m:r>
                        <m:r>
                          <a:rPr kumimoji="1" lang="en-US" altLang="zh-CN" b="1" i="1" dirty="0">
                            <a:latin typeface="Cambria Math" charset="0"/>
                            <a:ea typeface="微软雅黑" pitchFamily="34" charset="-122"/>
                          </a:rPr>
                          <m:t>𝒙</m:t>
                        </m:r>
                        <m:r>
                          <a:rPr kumimoji="1" lang="en-US" altLang="zh-CN" dirty="0">
                            <a:latin typeface="Cambria Math" charset="0"/>
                            <a:ea typeface="微软雅黑" pitchFamily="34" charset="-122"/>
                          </a:rPr>
                          <m:t>))</m:t>
                        </m:r>
                      </m:e>
                      <m:sup>
                        <m:r>
                          <a:rPr kumimoji="1" lang="en-US" altLang="zh-CN" dirty="0">
                            <a:latin typeface="Cambria Math" charset="0"/>
                            <a:ea typeface="微软雅黑" pitchFamily="34" charset="-122"/>
                          </a:rPr>
                          <m:t>1−</m:t>
                        </m:r>
                        <m:r>
                          <a:rPr kumimoji="1" lang="en-US" altLang="zh-CN" dirty="0">
                            <a:latin typeface="Cambria Math" charset="0"/>
                            <a:ea typeface="微软雅黑" pitchFamily="34" charset="-122"/>
                          </a:rPr>
                          <m:t>𝑦</m:t>
                        </m:r>
                      </m:sup>
                    </m:sSup>
                  </m:oMath>
                </a14:m>
                <a:r>
                  <a:rPr kumimoji="1" lang="zh-CN" altLang="en-US" dirty="0">
                    <a:latin typeface="微软雅黑" pitchFamily="34" charset="-122"/>
                    <a:ea typeface="微软雅黑" pitchFamily="34" charset="-122"/>
                  </a:rPr>
                  <a:t>，即</a:t>
                </a:r>
                <a:endParaRPr kumimoji="1" lang="en-US" altLang="zh-CN" dirty="0">
                  <a:latin typeface="微软雅黑" pitchFamily="34" charset="-122"/>
                  <a:ea typeface="微软雅黑" pitchFamily="34" charset="-122"/>
                </a:endParaRPr>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515937" y="932319"/>
                <a:ext cx="11523663" cy="5237271"/>
              </a:xfrm>
              <a:blipFill rotWithShape="0">
                <a:blip r:embed="rId2"/>
                <a:stretch>
                  <a:fillRect l="-952" r="-4180" b="-221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分类</a:t>
            </a:r>
          </a:p>
        </p:txBody>
      </p:sp>
      <mc:AlternateContent xmlns:mc="http://schemas.openxmlformats.org/markup-compatibility/2006" xmlns:a14="http://schemas.microsoft.com/office/drawing/2010/main">
        <mc:Choice Requires="a14">
          <p:sp>
            <p:nvSpPr>
              <p:cNvPr id="4" name="文本框 3"/>
              <p:cNvSpPr txBox="1"/>
              <p:nvPr/>
            </p:nvSpPr>
            <p:spPr>
              <a:xfrm>
                <a:off x="1548003" y="6269152"/>
                <a:ext cx="7293984"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微软雅黑" pitchFamily="34" charset="-122"/>
                        </a:rPr>
                        <m:t>𝑝</m:t>
                      </m:r>
                      <m:d>
                        <m:dPr>
                          <m:ctrlPr>
                            <a:rPr lang="en-US" altLang="zh-CN" sz="2800" b="0" i="1" smtClean="0">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smtClean="0">
                              <a:solidFill>
                                <a:srgbClr val="09405E"/>
                              </a:solidFill>
                              <a:latin typeface="Cambria Math" charset="0"/>
                              <a:ea typeface="微软雅黑" pitchFamily="34" charset="-122"/>
                            </a:rPr>
                            <m:t>=</m:t>
                          </m:r>
                          <m:r>
                            <a:rPr kumimoji="1" lang="en-US" altLang="zh-CN" sz="2800" b="0" i="1" smtClean="0">
                              <a:solidFill>
                                <a:srgbClr val="09405E"/>
                              </a:solidFill>
                              <a:latin typeface="Cambria Math" charset="0"/>
                              <a:ea typeface="微软雅黑" pitchFamily="34" charset="-122"/>
                            </a:rPr>
                            <m:t>1|</m:t>
                          </m:r>
                          <m:r>
                            <a:rPr kumimoji="1" lang="en-US" altLang="zh-CN" sz="2800" b="1" i="1" dirty="0">
                              <a:solidFill>
                                <a:srgbClr val="09405E"/>
                              </a:solidFill>
                              <a:latin typeface="Cambria Math" charset="0"/>
                              <a:ea typeface="微软雅黑" pitchFamily="34" charset="-122"/>
                            </a:rPr>
                            <m:t>𝒙</m:t>
                          </m:r>
                        </m:e>
                      </m:d>
                      <m:r>
                        <a:rPr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dirty="0">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m:t>
                      </m:r>
                      <m:r>
                        <a:rPr lang="zh-CN" altLang="en-US" sz="2800" b="0" i="1" smtClean="0">
                          <a:solidFill>
                            <a:srgbClr val="09405E"/>
                          </a:solidFill>
                          <a:latin typeface="Cambria Math" charset="0"/>
                          <a:ea typeface="Cambria Math" charset="0"/>
                          <a:cs typeface="Cambria Math" charset="0"/>
                        </a:rPr>
                        <m:t>   </m:t>
                      </m:r>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=0|</m:t>
                          </m:r>
                          <m:r>
                            <a:rPr kumimoji="1" lang="en-US" altLang="zh-CN" sz="2800" b="1" i="1" smtClean="0">
                              <a:solidFill>
                                <a:srgbClr val="09405E"/>
                              </a:solidFill>
                              <a:latin typeface="Cambria Math" charset="0"/>
                              <a:ea typeface="微软雅黑" pitchFamily="34" charset="-122"/>
                            </a:rPr>
                            <m:t>𝒙</m:t>
                          </m:r>
                        </m:e>
                      </m:d>
                      <m:r>
                        <a:rPr lang="en-US" altLang="zh-CN" sz="2800" i="1">
                          <a:solidFill>
                            <a:srgbClr val="09405E"/>
                          </a:solidFill>
                          <a:latin typeface="Cambria Math" charset="0"/>
                          <a:ea typeface="微软雅黑" pitchFamily="34" charset="-122"/>
                        </a:rPr>
                        <m:t>=</m:t>
                      </m:r>
                      <m:r>
                        <a:rPr lang="en-US" altLang="zh-CN" sz="2800" b="0" i="1" smtClean="0">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dirty="0">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548003" y="6269152"/>
                <a:ext cx="7293984" cy="430887"/>
              </a:xfrm>
              <a:prstGeom prst="rect">
                <a:avLst/>
              </a:prstGeom>
              <a:blipFill>
                <a:blip r:embed="rId3"/>
                <a:stretch>
                  <a:fillRect l="-870" t="-5714" r="-1565" b="-37143"/>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23099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256963" cy="5237271"/>
              </a:xfrm>
            </p:spPr>
            <p:txBody>
              <a:bodyPr/>
              <a:lstStyle/>
              <a:p>
                <a:pPr>
                  <a:lnSpc>
                    <a:spcPct val="100000"/>
                  </a:lnSpc>
                </a:pPr>
                <a:r>
                  <a:rPr lang="zh-CN" altLang="en-US" dirty="0">
                    <a:solidFill>
                      <a:srgbClr val="09405E"/>
                    </a:solidFill>
                  </a:rPr>
                  <a:t>贝努利（</a:t>
                </a:r>
                <a:r>
                  <a:rPr lang="en-US" altLang="zh-CN" dirty="0">
                    <a:solidFill>
                      <a:srgbClr val="09405E"/>
                    </a:solidFill>
                  </a:rPr>
                  <a:t>Bernoulli</a:t>
                </a:r>
                <a:r>
                  <a:rPr lang="zh-CN" altLang="en-US" dirty="0">
                    <a:solidFill>
                      <a:srgbClr val="09405E"/>
                    </a:solidFill>
                  </a:rPr>
                  <a:t>）分布的输出只有两种取值。</a:t>
                </a:r>
                <a:endParaRPr lang="en-US" altLang="zh-CN" dirty="0">
                  <a:solidFill>
                    <a:srgbClr val="09405E"/>
                  </a:solidFill>
                </a:endParaRPr>
              </a:p>
              <a:p>
                <a:pPr>
                  <a:lnSpc>
                    <a:spcPct val="100000"/>
                  </a:lnSpc>
                </a:pPr>
                <a:r>
                  <a:rPr lang="en-US" altLang="zh-CN" dirty="0" err="1">
                    <a:solidFill>
                      <a:srgbClr val="09405E"/>
                    </a:solidFill>
                  </a:rPr>
                  <a:t>Multinoulli</a:t>
                </a:r>
                <a:r>
                  <a:rPr lang="zh-CN" altLang="en-US" dirty="0">
                    <a:solidFill>
                      <a:srgbClr val="09405E"/>
                    </a:solidFill>
                  </a:rPr>
                  <a:t>分布，或称为范畴分布</a:t>
                </a:r>
                <a:r>
                  <a:rPr lang="en-US" altLang="zh-CN" dirty="0">
                    <a:solidFill>
                      <a:srgbClr val="09405E"/>
                    </a:solidFill>
                  </a:rPr>
                  <a:t>(categorical distribution)</a:t>
                </a:r>
                <a:r>
                  <a:rPr lang="zh-CN" altLang="en-US" dirty="0">
                    <a:solidFill>
                      <a:srgbClr val="09405E"/>
                    </a:solidFill>
                  </a:rPr>
                  <a:t>，输出有</a:t>
                </a:r>
                <a14:m>
                  <m:oMath xmlns:m="http://schemas.openxmlformats.org/officeDocument/2006/math">
                    <m:r>
                      <a:rPr lang="en-US" altLang="zh-CN" i="1">
                        <a:solidFill>
                          <a:srgbClr val="09405E"/>
                        </a:solidFill>
                        <a:latin typeface="Cambria Math" charset="0"/>
                      </a:rPr>
                      <m:t>𝐾</m:t>
                    </m:r>
                  </m:oMath>
                </a14:m>
                <a:r>
                  <a:rPr lang="zh-CN" altLang="en-US" dirty="0">
                    <a:solidFill>
                      <a:srgbClr val="09405E"/>
                    </a:solidFill>
                  </a:rPr>
                  <a:t>种取值。</a:t>
                </a:r>
                <a:endParaRPr lang="en-US" altLang="zh-CN" dirty="0">
                  <a:solidFill>
                    <a:srgbClr val="09405E"/>
                  </a:solidFill>
                </a:endParaRPr>
              </a:p>
              <a:p>
                <a:pPr>
                  <a:lnSpc>
                    <a:spcPct val="100000"/>
                  </a:lnSpc>
                </a:pPr>
                <a:r>
                  <a:rPr lang="zh-CN" altLang="en-US" dirty="0">
                    <a:solidFill>
                      <a:srgbClr val="09405E"/>
                    </a:solidFill>
                  </a:rPr>
                  <a:t>类似用</a:t>
                </a:r>
                <a:r>
                  <a:rPr lang="en-US" altLang="zh-CN" dirty="0">
                    <a:solidFill>
                      <a:srgbClr val="09405E"/>
                    </a:solidFill>
                  </a:rPr>
                  <a:t>Bernoulli</a:t>
                </a:r>
                <a:r>
                  <a:rPr lang="zh-CN" altLang="en-US" dirty="0">
                    <a:solidFill>
                      <a:srgbClr val="09405E"/>
                    </a:solidFill>
                  </a:rPr>
                  <a:t>分布描述两类分类的概率分布，可用</a:t>
                </a:r>
                <a:r>
                  <a:rPr lang="en-US" altLang="zh-CN" dirty="0" err="1">
                    <a:solidFill>
                      <a:srgbClr val="09405E"/>
                    </a:solidFill>
                  </a:rPr>
                  <a:t>Multinoulli</a:t>
                </a:r>
                <a:r>
                  <a:rPr lang="zh-CN" altLang="en-US" dirty="0">
                    <a:solidFill>
                      <a:srgbClr val="09405E"/>
                    </a:solidFill>
                  </a:rPr>
                  <a:t>分布描述多类分类的概率分布，其参数为向量</a:t>
                </a:r>
                <a14:m>
                  <m:oMath xmlns:m="http://schemas.openxmlformats.org/officeDocument/2006/math">
                    <m:r>
                      <a:rPr lang="zh-CN" altLang="en-US" b="1" i="1">
                        <a:solidFill>
                          <a:srgbClr val="09405E"/>
                        </a:solidFill>
                        <a:latin typeface="Cambria Math" charset="0"/>
                        <a:ea typeface="Cambria Math" charset="0"/>
                        <a:cs typeface="Cambria Math" charset="0"/>
                      </a:rPr>
                      <m:t>𝜽</m:t>
                    </m:r>
                    <m:r>
                      <a:rPr lang="en-US" altLang="zh-CN" i="1">
                        <a:solidFill>
                          <a:srgbClr val="09405E"/>
                        </a:solidFill>
                        <a:latin typeface="Cambria Math" charset="0"/>
                        <a:ea typeface="Cambria Math" charset="0"/>
                        <a:cs typeface="Cambria Math" charset="0"/>
                      </a:rPr>
                      <m:t>=</m:t>
                    </m:r>
                    <m:d>
                      <m:dPr>
                        <m:ctrlPr>
                          <a:rPr lang="en-US" altLang="zh-CN" i="1">
                            <a:solidFill>
                              <a:srgbClr val="09405E"/>
                            </a:solidFill>
                            <a:latin typeface="Cambria Math" panose="02040503050406030204" pitchFamily="18" charset="0"/>
                            <a:ea typeface="Cambria Math" charset="0"/>
                            <a:cs typeface="Cambria Math" charset="0"/>
                          </a:rPr>
                        </m:ctrlPr>
                      </m:dPr>
                      <m:e>
                        <m:sSub>
                          <m:sSubPr>
                            <m:ctrlPr>
                              <a:rPr lang="en-US" altLang="zh-CN" i="1">
                                <a:solidFill>
                                  <a:srgbClr val="09405E"/>
                                </a:solidFill>
                                <a:latin typeface="Cambria Math" panose="02040503050406030204" pitchFamily="18"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1</m:t>
                            </m:r>
                          </m:sub>
                        </m:sSub>
                        <m:r>
                          <a:rPr lang="en-US" altLang="zh-CN" i="1">
                            <a:solidFill>
                              <a:srgbClr val="09405E"/>
                            </a:solidFill>
                            <a:latin typeface="Cambria Math" charset="0"/>
                            <a:ea typeface="Cambria Math" charset="0"/>
                            <a:cs typeface="Cambria Math" charset="0"/>
                          </a:rPr>
                          <m:t>,…,</m:t>
                        </m:r>
                        <m:sSub>
                          <m:sSubPr>
                            <m:ctrlPr>
                              <a:rPr lang="en-US" altLang="zh-CN" i="1">
                                <a:solidFill>
                                  <a:srgbClr val="09405E"/>
                                </a:solidFill>
                                <a:latin typeface="Cambria Math" panose="02040503050406030204" pitchFamily="18"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𝜃</m:t>
                            </m:r>
                          </m:e>
                          <m:sub>
                            <m:r>
                              <m:rPr>
                                <m:sty m:val="p"/>
                              </m:rPr>
                              <a:rPr lang="en-US" altLang="zh-CN" i="1">
                                <a:solidFill>
                                  <a:srgbClr val="09405E"/>
                                </a:solidFill>
                                <a:latin typeface="Cambria Math" charset="0"/>
                                <a:ea typeface="Cambria Math" charset="0"/>
                                <a:cs typeface="Cambria Math" charset="0"/>
                              </a:rPr>
                              <m:t>C</m:t>
                            </m:r>
                          </m:sub>
                        </m:sSub>
                      </m:e>
                    </m:d>
                  </m:oMath>
                </a14:m>
                <a:r>
                  <a:rPr lang="zh-CN" altLang="en-US" dirty="0">
                    <a:solidFill>
                      <a:srgbClr val="09405E"/>
                    </a:solidFill>
                  </a:rPr>
                  <a:t>，其中</a:t>
                </a:r>
                <a14:m>
                  <m:oMath xmlns:m="http://schemas.openxmlformats.org/officeDocument/2006/math">
                    <m:nary>
                      <m:naryPr>
                        <m:chr m:val="∑"/>
                        <m:ctrlPr>
                          <a:rPr lang="is-IS" altLang="zh-CN" i="1">
                            <a:solidFill>
                              <a:srgbClr val="09405E"/>
                            </a:solidFill>
                            <a:latin typeface="Cambria Math" panose="02040503050406030204" pitchFamily="18" charset="0"/>
                          </a:rPr>
                        </m:ctrlPr>
                      </m:naryPr>
                      <m:sub>
                        <m:r>
                          <m:rPr>
                            <m:sty m:val="p"/>
                          </m:rPr>
                          <a:rPr lang="en-US" altLang="zh-CN" i="1">
                            <a:solidFill>
                              <a:srgbClr val="09405E"/>
                            </a:solidFill>
                            <a:latin typeface="Cambria Math" charset="0"/>
                          </a:rPr>
                          <m:t>c</m:t>
                        </m:r>
                        <m:r>
                          <a:rPr lang="en-US" altLang="zh-CN" i="1">
                            <a:solidFill>
                              <a:srgbClr val="09405E"/>
                            </a:solidFill>
                            <a:latin typeface="Cambria Math" charset="0"/>
                          </a:rPr>
                          <m:t>=1</m:t>
                        </m:r>
                      </m:sub>
                      <m:sup>
                        <m:r>
                          <a:rPr lang="en-US" altLang="zh-CN" i="1">
                            <a:solidFill>
                              <a:srgbClr val="09405E"/>
                            </a:solidFill>
                            <a:latin typeface="Cambria Math" charset="0"/>
                          </a:rPr>
                          <m:t>𝐶</m:t>
                        </m:r>
                      </m:sup>
                      <m:e>
                        <m:sSub>
                          <m:sSubPr>
                            <m:ctrlPr>
                              <a:rPr lang="en-US" altLang="zh-CN" i="1">
                                <a:solidFill>
                                  <a:srgbClr val="09405E"/>
                                </a:solidFill>
                                <a:latin typeface="Cambria Math" panose="02040503050406030204" pitchFamily="18" charset="0"/>
                              </a:rPr>
                            </m:ctrlPr>
                          </m:sSub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rPr>
                              <m:t>𝑐</m:t>
                            </m:r>
                          </m:sub>
                        </m:sSub>
                        <m:r>
                          <a:rPr lang="en-US" altLang="zh-CN" i="1">
                            <a:solidFill>
                              <a:srgbClr val="09405E"/>
                            </a:solidFill>
                            <a:latin typeface="Cambria Math" charset="0"/>
                          </a:rPr>
                          <m:t>=1</m:t>
                        </m:r>
                      </m:e>
                    </m:nary>
                  </m:oMath>
                </a14:m>
                <a:r>
                  <a:rPr lang="zh-CN" altLang="en-US" dirty="0">
                    <a:solidFill>
                      <a:srgbClr val="09405E"/>
                    </a:solidFill>
                  </a:rPr>
                  <a:t>，其中每一个分量</a:t>
                </a:r>
                <a14:m>
                  <m:oMath xmlns:m="http://schemas.openxmlformats.org/officeDocument/2006/math">
                    <m:sSub>
                      <m:sSubPr>
                        <m:ctrlPr>
                          <a:rPr lang="en-US" altLang="zh-CN" i="1">
                            <a:solidFill>
                              <a:srgbClr val="09405E"/>
                            </a:solidFill>
                            <a:latin typeface="Cambria Math" panose="02040503050406030204" pitchFamily="18"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𝑐</m:t>
                        </m:r>
                      </m:sub>
                    </m:sSub>
                  </m:oMath>
                </a14:m>
                <a:r>
                  <a:rPr lang="zh-CN" altLang="en-US" dirty="0">
                    <a:solidFill>
                      <a:srgbClr val="09405E"/>
                    </a:solidFill>
                  </a:rPr>
                  <a:t>表示第</a:t>
                </a:r>
                <a14:m>
                  <m:oMath xmlns:m="http://schemas.openxmlformats.org/officeDocument/2006/math">
                    <m:r>
                      <a:rPr lang="en-US" altLang="zh-CN" i="1" dirty="0">
                        <a:solidFill>
                          <a:srgbClr val="09405E"/>
                        </a:solidFill>
                        <a:latin typeface="Cambria Math" charset="0"/>
                      </a:rPr>
                      <m:t>𝑐</m:t>
                    </m:r>
                  </m:oMath>
                </a14:m>
                <a:r>
                  <a:rPr lang="zh-CN" altLang="en-US" dirty="0">
                    <a:solidFill>
                      <a:srgbClr val="09405E"/>
                    </a:solidFill>
                  </a:rPr>
                  <a:t>个状态的概率。我们用符号</a:t>
                </a:r>
                <a14:m>
                  <m:oMath xmlns:m="http://schemas.openxmlformats.org/officeDocument/2006/math">
                    <m:r>
                      <a:rPr lang="en-US" altLang="zh-CN" i="1" dirty="0">
                        <a:solidFill>
                          <a:srgbClr val="09405E"/>
                        </a:solidFill>
                        <a:latin typeface="Cambria Math" charset="0"/>
                      </a:rPr>
                      <m:t>𝐶𝑎𝑡</m:t>
                    </m:r>
                    <m:r>
                      <a:rPr lang="en-US" altLang="zh-CN" b="1" dirty="0">
                        <a:solidFill>
                          <a:srgbClr val="09405E"/>
                        </a:solidFill>
                        <a:latin typeface="Cambria Math" charset="0"/>
                      </a:rPr>
                      <m:t>(</m:t>
                    </m:r>
                    <m:r>
                      <a:rPr lang="en-US" altLang="zh-CN" i="1" dirty="0">
                        <a:solidFill>
                          <a:srgbClr val="09405E"/>
                        </a:solidFill>
                        <a:latin typeface="Cambria Math" charset="0"/>
                      </a:rPr>
                      <m:t>𝑦</m:t>
                    </m:r>
                    <m:r>
                      <a:rPr lang="en-US" altLang="zh-CN" i="1" dirty="0">
                        <a:solidFill>
                          <a:srgbClr val="09405E"/>
                        </a:solidFill>
                        <a:latin typeface="Cambria Math" charset="0"/>
                      </a:rPr>
                      <m:t>;</m:t>
                    </m:r>
                    <m:r>
                      <a:rPr lang="zh-CN" altLang="en-US" b="1" i="1">
                        <a:solidFill>
                          <a:srgbClr val="09405E"/>
                        </a:solidFill>
                        <a:latin typeface="Cambria Math" charset="0"/>
                        <a:ea typeface="Cambria Math" charset="0"/>
                        <a:cs typeface="Cambria Math" charset="0"/>
                      </a:rPr>
                      <m:t>𝜽</m:t>
                    </m:r>
                    <m:r>
                      <a:rPr lang="en-US" altLang="zh-CN">
                        <a:solidFill>
                          <a:srgbClr val="09405E"/>
                        </a:solidFill>
                        <a:latin typeface="Cambria Math" charset="0"/>
                        <a:ea typeface="Cambria Math" charset="0"/>
                        <a:cs typeface="Cambria Math" charset="0"/>
                      </a:rPr>
                      <m:t>)</m:t>
                    </m:r>
                  </m:oMath>
                </a14:m>
                <a:r>
                  <a:rPr lang="zh-CN" altLang="en-US" dirty="0">
                    <a:solidFill>
                      <a:srgbClr val="09405E"/>
                    </a:solidFill>
                  </a:rPr>
                  <a:t>表示</a:t>
                </a:r>
                <a:endParaRPr lang="en-US" altLang="zh-CN" dirty="0">
                  <a:solidFill>
                    <a:srgbClr val="09405E"/>
                  </a:solidFill>
                </a:endParaRPr>
              </a:p>
              <a:p>
                <a:pPr>
                  <a:lnSpc>
                    <a:spcPct val="100000"/>
                  </a:lnSpc>
                </a:pP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256963" cy="5237271"/>
              </a:xfrm>
              <a:blipFill rotWithShape="0">
                <a:blip r:embed="rId2"/>
                <a:stretch>
                  <a:fillRect l="-920"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多项分布直接实现多类分类</a:t>
            </a:r>
          </a:p>
        </p:txBody>
      </p:sp>
      <p:sp>
        <p:nvSpPr>
          <p:cNvPr id="4" name="矩形 3"/>
          <p:cNvSpPr/>
          <p:nvPr/>
        </p:nvSpPr>
        <p:spPr>
          <a:xfrm>
            <a:off x="943628" y="4728887"/>
            <a:ext cx="11172633" cy="1754326"/>
          </a:xfrm>
          <a:prstGeom prst="rect">
            <a:avLst/>
          </a:prstGeom>
        </p:spPr>
        <p:txBody>
          <a:bodyPr wrap="square">
            <a:spAutoFit/>
          </a:bodyPr>
          <a:lstStyle/>
          <a:p>
            <a:pPr>
              <a:buClr>
                <a:schemeClr val="bg1">
                  <a:lumMod val="50000"/>
                </a:schemeClr>
              </a:buClr>
              <a:buFont typeface="Arial" pitchFamily="34" charset="0"/>
              <a:buChar char="•"/>
            </a:pPr>
            <a:r>
              <a:rPr lang="zh-CN" altLang="en-US" dirty="0">
                <a:solidFill>
                  <a:srgbClr val="09405E"/>
                </a:solidFill>
                <a:latin typeface="Microsoft YaHei" charset="-122"/>
                <a:ea typeface="Microsoft YaHei" charset="-122"/>
                <a:cs typeface="Microsoft YaHei" charset="-122"/>
              </a:rPr>
              <a:t> 注意：</a:t>
            </a:r>
            <a:endParaRPr lang="en-US" altLang="zh-CN" dirty="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lang="en-US" altLang="zh-CN" dirty="0">
                <a:solidFill>
                  <a:srgbClr val="09405E"/>
                </a:solidFill>
                <a:latin typeface="Microsoft YaHei" charset="-122"/>
                <a:ea typeface="Microsoft YaHei" charset="-122"/>
                <a:cs typeface="Microsoft YaHei" charset="-122"/>
              </a:rPr>
              <a:t> </a:t>
            </a:r>
            <a:r>
              <a:rPr lang="en-US" altLang="zh-CN" dirty="0" err="1">
                <a:solidFill>
                  <a:srgbClr val="09405E"/>
                </a:solidFill>
                <a:latin typeface="Microsoft YaHei" charset="-122"/>
                <a:ea typeface="Microsoft YaHei" charset="-122"/>
                <a:cs typeface="Microsoft YaHei" charset="-122"/>
              </a:rPr>
              <a:t>Multinoulli</a:t>
            </a:r>
            <a:r>
              <a:rPr lang="zh-CN" altLang="en-US" dirty="0">
                <a:solidFill>
                  <a:srgbClr val="09405E"/>
                </a:solidFill>
                <a:latin typeface="Microsoft YaHei" charset="-122"/>
                <a:ea typeface="Microsoft YaHei" charset="-122"/>
                <a:cs typeface="Microsoft YaHei" charset="-122"/>
              </a:rPr>
              <a:t>是个人造词，经典概率书并没有将其作为一种概率分布单独表示，而是用多项（</a:t>
            </a:r>
            <a:r>
              <a:rPr lang="en-US" altLang="zh-CN" dirty="0">
                <a:solidFill>
                  <a:srgbClr val="09405E"/>
                </a:solidFill>
              </a:rPr>
              <a:t>Multinomial</a:t>
            </a:r>
            <a:r>
              <a:rPr lang="zh-CN" altLang="en-US" dirty="0">
                <a:solidFill>
                  <a:srgbClr val="09405E"/>
                </a:solidFill>
                <a:latin typeface="Microsoft YaHei" charset="-122"/>
                <a:ea typeface="Microsoft YaHei" charset="-122"/>
                <a:cs typeface="Microsoft YaHei" charset="-122"/>
              </a:rPr>
              <a:t>）分布统称（</a:t>
            </a:r>
            <a:r>
              <a:rPr lang="en-US" altLang="zh-CN" dirty="0" err="1">
                <a:solidFill>
                  <a:srgbClr val="09405E"/>
                </a:solidFill>
                <a:latin typeface="Microsoft YaHei" charset="-122"/>
                <a:ea typeface="Microsoft YaHei" charset="-122"/>
                <a:cs typeface="Microsoft YaHei" charset="-122"/>
              </a:rPr>
              <a:t>Scikit</a:t>
            </a:r>
            <a:r>
              <a:rPr lang="en-US" altLang="zh-CN" dirty="0">
                <a:solidFill>
                  <a:srgbClr val="09405E"/>
                </a:solidFill>
                <a:latin typeface="Microsoft YaHei" charset="-122"/>
                <a:ea typeface="Microsoft YaHei" charset="-122"/>
                <a:cs typeface="Microsoft YaHei" charset="-122"/>
              </a:rPr>
              <a:t>-Learn</a:t>
            </a:r>
            <a:r>
              <a:rPr lang="zh-CN" altLang="en-US" dirty="0">
                <a:solidFill>
                  <a:srgbClr val="09405E"/>
                </a:solidFill>
                <a:latin typeface="Microsoft YaHei" charset="-122"/>
                <a:ea typeface="Microsoft YaHei" charset="-122"/>
                <a:cs typeface="Microsoft YaHei" charset="-122"/>
              </a:rPr>
              <a:t>采用的是</a:t>
            </a:r>
            <a:r>
              <a:rPr lang="en-US" altLang="zh-CN" dirty="0" err="1">
                <a:solidFill>
                  <a:srgbClr val="09405E"/>
                </a:solidFill>
                <a:latin typeface="Microsoft YaHei" charset="-122"/>
                <a:ea typeface="Microsoft YaHei" charset="-122"/>
                <a:cs typeface="Microsoft YaHei" charset="-122"/>
              </a:rPr>
              <a:t>Multinoulli</a:t>
            </a:r>
            <a:r>
              <a:rPr lang="en-US" altLang="zh-CN" dirty="0">
                <a:solidFill>
                  <a:srgbClr val="09405E"/>
                </a:solidFill>
                <a:latin typeface="Microsoft YaHei" charset="-122"/>
                <a:ea typeface="Microsoft YaHei" charset="-122"/>
                <a:cs typeface="Microsoft YaHei" charset="-122"/>
              </a:rPr>
              <a:t> </a:t>
            </a:r>
            <a:r>
              <a:rPr lang="zh-CN" altLang="en-US" dirty="0">
                <a:solidFill>
                  <a:srgbClr val="09405E"/>
                </a:solidFill>
                <a:latin typeface="Microsoft YaHei" charset="-122"/>
                <a:ea typeface="Microsoft YaHei" charset="-122"/>
                <a:cs typeface="Microsoft YaHei" charset="-122"/>
              </a:rPr>
              <a:t>）。有些参考书种称其为广义</a:t>
            </a:r>
            <a:r>
              <a:rPr lang="en-US" altLang="zh-CN" dirty="0">
                <a:solidFill>
                  <a:srgbClr val="09405E"/>
                </a:solidFill>
                <a:latin typeface="Microsoft YaHei" charset="-122"/>
                <a:ea typeface="Microsoft YaHei" charset="-122"/>
                <a:cs typeface="Microsoft YaHei" charset="-122"/>
              </a:rPr>
              <a:t>Bernoulli</a:t>
            </a:r>
            <a:r>
              <a:rPr lang="zh-CN" altLang="en-US" dirty="0">
                <a:solidFill>
                  <a:srgbClr val="09405E"/>
                </a:solidFill>
                <a:latin typeface="Microsoft YaHei" charset="-122"/>
                <a:ea typeface="Microsoft YaHei" charset="-122"/>
                <a:cs typeface="Microsoft YaHei" charset="-122"/>
              </a:rPr>
              <a:t>分布，或离散分布。</a:t>
            </a:r>
            <a:endParaRPr lang="en-US" altLang="zh-CN" dirty="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lang="zh-CN" altLang="en-US" dirty="0">
                <a:solidFill>
                  <a:srgbClr val="09405E"/>
                </a:solidFill>
                <a:latin typeface="Microsoft YaHei" charset="-122"/>
                <a:ea typeface="Microsoft YaHei" charset="-122"/>
                <a:cs typeface="Microsoft YaHei" charset="-122"/>
              </a:rPr>
              <a:t> 多重贝努利试验成功次数输出用二项（</a:t>
            </a:r>
            <a:r>
              <a:rPr lang="en-US" altLang="zh-CN" dirty="0">
                <a:solidFill>
                  <a:srgbClr val="09405E"/>
                </a:solidFill>
              </a:rPr>
              <a:t> </a:t>
            </a:r>
            <a:r>
              <a:rPr lang="en-US" altLang="zh-CN" dirty="0" err="1">
                <a:solidFill>
                  <a:srgbClr val="09405E"/>
                </a:solidFill>
              </a:rPr>
              <a:t>Binnomial</a:t>
            </a:r>
            <a:r>
              <a:rPr lang="zh-CN" altLang="en-US" dirty="0">
                <a:solidFill>
                  <a:srgbClr val="09405E"/>
                </a:solidFill>
                <a:latin typeface="Microsoft YaHei" charset="-122"/>
                <a:ea typeface="Microsoft YaHei" charset="-122"/>
                <a:cs typeface="Microsoft YaHei" charset="-122"/>
              </a:rPr>
              <a:t>）分布表示</a:t>
            </a:r>
            <a:endParaRPr lang="en-US" altLang="zh-CN" dirty="0">
              <a:solidFill>
                <a:srgbClr val="09405E"/>
              </a:solidFill>
              <a:latin typeface="Microsoft YaHei" charset="-122"/>
              <a:ea typeface="Microsoft YaHei" charset="-122"/>
              <a:cs typeface="Microsoft YaHei" charset="-122"/>
            </a:endParaRPr>
          </a:p>
          <a:p>
            <a:pPr>
              <a:buClr>
                <a:schemeClr val="bg1">
                  <a:lumMod val="50000"/>
                </a:schemeClr>
              </a:buClr>
              <a:buFont typeface="Arial" pitchFamily="34" charset="0"/>
              <a:buChar char="•"/>
            </a:pPr>
            <a:r>
              <a:rPr lang="zh-CN" altLang="en-US" dirty="0">
                <a:solidFill>
                  <a:srgbClr val="09405E"/>
                </a:solidFill>
                <a:latin typeface="Microsoft YaHei" charset="-122"/>
                <a:ea typeface="Microsoft YaHei" charset="-122"/>
                <a:cs typeface="Microsoft YaHei" charset="-122"/>
              </a:rPr>
              <a:t> 多重</a:t>
            </a:r>
            <a:r>
              <a:rPr lang="en-US" altLang="zh-CN" dirty="0" err="1">
                <a:solidFill>
                  <a:srgbClr val="09405E"/>
                </a:solidFill>
                <a:latin typeface="Microsoft YaHei" charset="-122"/>
                <a:ea typeface="Microsoft YaHei" charset="-122"/>
                <a:cs typeface="Microsoft YaHei" charset="-122"/>
              </a:rPr>
              <a:t>Multinoulli</a:t>
            </a:r>
            <a:r>
              <a:rPr lang="zh-CN" altLang="en-US" dirty="0">
                <a:solidFill>
                  <a:srgbClr val="09405E"/>
                </a:solidFill>
                <a:latin typeface="Microsoft YaHei" charset="-122"/>
                <a:ea typeface="Microsoft YaHei" charset="-122"/>
                <a:cs typeface="Microsoft YaHei" charset="-122"/>
              </a:rPr>
              <a:t>（如掷骰子）的输出用多项（</a:t>
            </a:r>
            <a:r>
              <a:rPr lang="en-US" altLang="zh-CN" dirty="0">
                <a:solidFill>
                  <a:srgbClr val="09405E"/>
                </a:solidFill>
              </a:rPr>
              <a:t> Multinomial </a:t>
            </a:r>
            <a:r>
              <a:rPr lang="zh-CN" altLang="en-US" dirty="0">
                <a:solidFill>
                  <a:srgbClr val="09405E"/>
                </a:solidFill>
                <a:latin typeface="Microsoft YaHei" charset="-122"/>
                <a:ea typeface="Microsoft YaHei" charset="-122"/>
                <a:cs typeface="Microsoft YaHei" charset="-122"/>
              </a:rPr>
              <a:t>）分布表示：</a:t>
            </a:r>
            <a:r>
              <a:rPr lang="en-US" altLang="zh-CN" dirty="0">
                <a:solidFill>
                  <a:srgbClr val="09405E"/>
                </a:solidFill>
                <a:latin typeface="Microsoft YaHei" charset="-122"/>
                <a:ea typeface="Microsoft YaHei" charset="-122"/>
                <a:cs typeface="Microsoft YaHei" charset="-122"/>
              </a:rPr>
              <a:t> </a:t>
            </a:r>
            <a:r>
              <a:rPr lang="en-US" altLang="zh-CN" dirty="0" err="1">
                <a:solidFill>
                  <a:srgbClr val="09405E"/>
                </a:solidFill>
                <a:latin typeface="Microsoft YaHei" charset="-122"/>
                <a:ea typeface="Microsoft YaHei" charset="-122"/>
                <a:cs typeface="Microsoft YaHei" charset="-122"/>
              </a:rPr>
              <a:t>Multinoulli</a:t>
            </a:r>
            <a:r>
              <a:rPr lang="en-US" altLang="zh-CN" dirty="0">
                <a:solidFill>
                  <a:srgbClr val="09405E"/>
                </a:solidFill>
                <a:latin typeface="Microsoft YaHei" charset="-122"/>
                <a:ea typeface="Microsoft YaHei" charset="-122"/>
                <a:cs typeface="Microsoft YaHei" charset="-122"/>
              </a:rPr>
              <a:t> </a:t>
            </a:r>
            <a:r>
              <a:rPr lang="zh-CN" altLang="en-US" dirty="0">
                <a:solidFill>
                  <a:srgbClr val="09405E"/>
                </a:solidFill>
                <a:latin typeface="Microsoft YaHei" charset="-122"/>
                <a:ea typeface="Microsoft YaHei" charset="-122"/>
                <a:cs typeface="Microsoft YaHei" charset="-122"/>
              </a:rPr>
              <a:t>是多项</a:t>
            </a:r>
            <a:r>
              <a:rPr lang="en-US" altLang="zh-CN" dirty="0" err="1">
                <a:solidFill>
                  <a:srgbClr val="09405E"/>
                </a:solidFill>
                <a:latin typeface="Microsoft YaHei" charset="-122"/>
                <a:ea typeface="Microsoft YaHei" charset="-122"/>
                <a:cs typeface="Microsoft YaHei" charset="-122"/>
              </a:rPr>
              <a:t>Multi+oulli</a:t>
            </a:r>
            <a:r>
              <a:rPr lang="zh-CN" altLang="en-US" dirty="0">
                <a:solidFill>
                  <a:srgbClr val="09405E"/>
                </a:solidFill>
                <a:latin typeface="Microsoft YaHei" charset="-122"/>
                <a:ea typeface="Microsoft YaHei" charset="-122"/>
                <a:cs typeface="Microsoft YaHei" charset="-122"/>
              </a:rPr>
              <a:t>（</a:t>
            </a:r>
            <a:r>
              <a:rPr lang="en-US" altLang="zh-CN" dirty="0">
                <a:solidFill>
                  <a:srgbClr val="09405E"/>
                </a:solidFill>
                <a:latin typeface="Microsoft YaHei" charset="-122"/>
                <a:ea typeface="Microsoft YaHei" charset="-122"/>
                <a:cs typeface="Microsoft YaHei" charset="-122"/>
              </a:rPr>
              <a:t>Bernoulli</a:t>
            </a:r>
            <a:r>
              <a:rPr lang="zh-CN" altLang="en-US" dirty="0">
                <a:solidFill>
                  <a:srgbClr val="09405E"/>
                </a:solidFill>
                <a:latin typeface="Microsoft YaHei" charset="-122"/>
                <a:ea typeface="Microsoft YaHei" charset="-122"/>
                <a:cs typeface="Microsoft YaHei" charset="-122"/>
              </a:rPr>
              <a:t>的后几个字母）</a:t>
            </a:r>
            <a:endParaRPr lang="en-US" altLang="zh-CN"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7835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zh-CN" altLang="en-US" dirty="0">
                    <a:solidFill>
                      <a:srgbClr val="09405E"/>
                    </a:solidFill>
                    <a:latin typeface="微软雅黑" pitchFamily="34" charset="-122"/>
                    <a:ea typeface="微软雅黑" pitchFamily="34" charset="-122"/>
                  </a:rPr>
                  <a:t>将类别</a:t>
                </a:r>
                <a14:m>
                  <m:oMath xmlns:m="http://schemas.openxmlformats.org/officeDocument/2006/math">
                    <m:r>
                      <a:rPr lang="en-US" altLang="zh-CN" i="1" dirty="0">
                        <a:solidFill>
                          <a:srgbClr val="09405E"/>
                        </a:solidFill>
                        <a:latin typeface="Cambria Math" charset="0"/>
                      </a:rPr>
                      <m:t>𝑦</m:t>
                    </m:r>
                  </m:oMath>
                </a14:m>
                <a:r>
                  <a:rPr lang="zh-CN" altLang="en-US" dirty="0">
                    <a:solidFill>
                      <a:srgbClr val="09405E"/>
                    </a:solidFill>
                    <a:latin typeface="微软雅黑" pitchFamily="34" charset="-122"/>
                    <a:ea typeface="微软雅黑" pitchFamily="34" charset="-122"/>
                  </a:rPr>
                  <a:t>用独热编码（编码为</a:t>
                </a:r>
                <a14:m>
                  <m:oMath xmlns:m="http://schemas.openxmlformats.org/officeDocument/2006/math">
                    <m:r>
                      <a:rPr lang="en-US" altLang="zh-CN" i="1">
                        <a:solidFill>
                          <a:srgbClr val="09405E"/>
                        </a:solidFill>
                        <a:latin typeface="Cambria Math" charset="0"/>
                        <a:ea typeface="Cambria Math" charset="0"/>
                        <a:cs typeface="Cambria Math" charset="0"/>
                      </a:rPr>
                      <m:t>𝐶</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latin typeface="微软雅黑" pitchFamily="34" charset="-122"/>
                    <a:ea typeface="微软雅黑" pitchFamily="34" charset="-122"/>
                  </a:rPr>
                  <a:t>维向量，当</a:t>
                </a:r>
                <a14:m>
                  <m:oMath xmlns:m="http://schemas.openxmlformats.org/officeDocument/2006/math">
                    <m:r>
                      <a:rPr lang="en-US" altLang="zh-CN" i="1">
                        <a:solidFill>
                          <a:srgbClr val="09405E"/>
                        </a:solidFill>
                        <a:latin typeface="Cambria Math" charset="0"/>
                        <a:ea typeface="Cambria Math" charset="0"/>
                        <a:cs typeface="Cambria Math" charset="0"/>
                      </a:rPr>
                      <m:t>𝑦</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latin typeface="微软雅黑" pitchFamily="34" charset="-122"/>
                    <a:ea typeface="微软雅黑" pitchFamily="34" charset="-122"/>
                  </a:rPr>
                  <a:t>时，第</a:t>
                </a:r>
                <a14:m>
                  <m:oMath xmlns:m="http://schemas.openxmlformats.org/officeDocument/2006/math">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latin typeface="微软雅黑" pitchFamily="34" charset="-122"/>
                    <a:ea typeface="微软雅黑" pitchFamily="34" charset="-122"/>
                  </a:rPr>
                  <a:t>维为</a:t>
                </a:r>
                <a:r>
                  <a:rPr lang="en-US" altLang="zh-CN" dirty="0">
                    <a:solidFill>
                      <a:srgbClr val="09405E"/>
                    </a:solidFill>
                    <a:latin typeface="微软雅黑" pitchFamily="34" charset="-122"/>
                    <a:ea typeface="微软雅黑" pitchFamily="34" charset="-122"/>
                  </a:rPr>
                  <a:t>1</a:t>
                </a:r>
                <a:r>
                  <a:rPr lang="zh-CN" altLang="en-US" dirty="0">
                    <a:solidFill>
                      <a:srgbClr val="09405E"/>
                    </a:solidFill>
                    <a:latin typeface="微软雅黑" pitchFamily="34" charset="-122"/>
                    <a:ea typeface="微软雅黑" pitchFamily="34" charset="-122"/>
                  </a:rPr>
                  <a:t>，其他元素均为</a:t>
                </a:r>
                <a:r>
                  <a:rPr lang="en-US" altLang="zh-CN" dirty="0">
                    <a:solidFill>
                      <a:srgbClr val="09405E"/>
                    </a:solidFill>
                    <a:latin typeface="微软雅黑" pitchFamily="34" charset="-122"/>
                    <a:ea typeface="微软雅黑" pitchFamily="34" charset="-122"/>
                  </a:rPr>
                  <a:t>0</a:t>
                </a:r>
                <a:r>
                  <a:rPr lang="zh-CN" altLang="en-US" dirty="0">
                    <a:solidFill>
                      <a:srgbClr val="09405E"/>
                    </a:solidFill>
                    <a:latin typeface="微软雅黑" pitchFamily="34" charset="-122"/>
                    <a:ea typeface="微软雅黑" pitchFamily="34" charset="-122"/>
                  </a:rPr>
                  <a:t>），记为向量</a:t>
                </a:r>
                <a14:m>
                  <m:oMath xmlns:m="http://schemas.openxmlformats.org/officeDocument/2006/math">
                    <m:r>
                      <a:rPr lang="en-US" altLang="zh-CN" b="1" i="1">
                        <a:solidFill>
                          <a:srgbClr val="09405E"/>
                        </a:solidFill>
                        <a:latin typeface="Cambria Math" charset="0"/>
                      </a:rPr>
                      <m:t>𝒚</m:t>
                    </m:r>
                  </m:oMath>
                </a14:m>
                <a:endParaRPr kumimoji="1" lang="en-US" altLang="zh-CN" i="1" dirty="0">
                  <a:solidFill>
                    <a:srgbClr val="09405E"/>
                  </a:solidFill>
                </a:endParaRPr>
              </a:p>
              <a:p>
                <a:pPr>
                  <a:lnSpc>
                    <a:spcPct val="100000"/>
                  </a:lnSpc>
                </a:pPr>
                <a:r>
                  <a:rPr lang="zh-CN" altLang="en-US" dirty="0">
                    <a:solidFill>
                      <a:srgbClr val="09405E"/>
                    </a:solidFill>
                  </a:rPr>
                  <a:t>则</a:t>
                </a:r>
                <a:r>
                  <a:rPr lang="en-US" altLang="zh-CN" dirty="0" err="1">
                    <a:solidFill>
                      <a:srgbClr val="09405E"/>
                    </a:solidFill>
                  </a:rPr>
                  <a:t>Multinoulli</a:t>
                </a:r>
                <a:r>
                  <a:rPr lang="zh-CN" altLang="en-US" dirty="0">
                    <a:solidFill>
                      <a:srgbClr val="09405E"/>
                    </a:solidFill>
                  </a:rPr>
                  <a:t>分布的概率函数为：</a:t>
                </a:r>
                <a14:m>
                  <m:oMath xmlns:m="http://schemas.openxmlformats.org/officeDocument/2006/math">
                    <m:r>
                      <a:rPr lang="en-US" altLang="zh-CN" i="1" dirty="0">
                        <a:solidFill>
                          <a:srgbClr val="09405E"/>
                        </a:solidFill>
                        <a:latin typeface="Cambria Math" charset="0"/>
                      </a:rPr>
                      <m:t>𝐶𝑎𝑡</m:t>
                    </m:r>
                    <m:d>
                      <m:dPr>
                        <m:ctrlPr>
                          <a:rPr lang="en-US" altLang="zh-CN" b="1" i="1" dirty="0">
                            <a:solidFill>
                              <a:srgbClr val="09405E"/>
                            </a:solidFill>
                            <a:latin typeface="Cambria Math" panose="02040503050406030204" pitchFamily="18" charset="0"/>
                          </a:rPr>
                        </m:ctrlPr>
                      </m:dPr>
                      <m:e>
                        <m:r>
                          <a:rPr lang="en-US" altLang="zh-CN" b="1" i="1" dirty="0">
                            <a:solidFill>
                              <a:srgbClr val="09405E"/>
                            </a:solidFill>
                            <a:latin typeface="Cambria Math" charset="0"/>
                          </a:rPr>
                          <m:t>𝒚</m:t>
                        </m:r>
                        <m:r>
                          <a:rPr lang="en-US" altLang="zh-CN" i="1" dirty="0">
                            <a:solidFill>
                              <a:srgbClr val="09405E"/>
                            </a:solidFill>
                            <a:latin typeface="Cambria Math" charset="0"/>
                          </a:rPr>
                          <m:t>;</m:t>
                        </m:r>
                        <m:r>
                          <a:rPr lang="zh-CN" altLang="en-US" b="1" i="1">
                            <a:solidFill>
                              <a:srgbClr val="09405E"/>
                            </a:solidFill>
                            <a:latin typeface="Cambria Math" charset="0"/>
                            <a:ea typeface="Cambria Math" charset="0"/>
                            <a:cs typeface="Cambria Math" charset="0"/>
                          </a:rPr>
                          <m:t>𝜽</m:t>
                        </m:r>
                      </m:e>
                    </m:d>
                    <m:r>
                      <a:rPr lang="en-US" altLang="zh-CN">
                        <a:solidFill>
                          <a:srgbClr val="09405E"/>
                        </a:solidFill>
                        <a:latin typeface="Cambria Math" charset="0"/>
                        <a:ea typeface="Cambria Math" charset="0"/>
                        <a:cs typeface="Cambria Math" charset="0"/>
                      </a:rPr>
                      <m:t>=</m:t>
                    </m:r>
                    <m:nary>
                      <m:naryPr>
                        <m:chr m:val="∏"/>
                        <m:ctrlPr>
                          <a:rPr lang="is-IS" altLang="zh-CN" i="1">
                            <a:solidFill>
                              <a:srgbClr val="09405E"/>
                            </a:solidFill>
                            <a:latin typeface="Cambria Math" panose="02040503050406030204" pitchFamily="18" charset="0"/>
                            <a:ea typeface="Cambria Math" charset="0"/>
                            <a:cs typeface="Cambria Math" charset="0"/>
                          </a:rPr>
                        </m:ctrlPr>
                      </m:naryPr>
                      <m:sub>
                        <m:r>
                          <m:rPr>
                            <m:brk m:alnAt="23"/>
                          </m:rP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=1</m:t>
                        </m:r>
                      </m:sub>
                      <m:sup>
                        <m:r>
                          <a:rPr lang="en-US" altLang="zh-CN" i="1">
                            <a:solidFill>
                              <a:srgbClr val="09405E"/>
                            </a:solidFill>
                            <a:latin typeface="Cambria Math" charset="0"/>
                            <a:ea typeface="Cambria Math" charset="0"/>
                            <a:cs typeface="Cambria Math" charset="0"/>
                          </a:rPr>
                          <m:t>𝐶</m:t>
                        </m:r>
                      </m:sup>
                      <m:e>
                        <m:sSubSup>
                          <m:sSubSupPr>
                            <m:ctrlPr>
                              <a:rPr lang="en-US" altLang="zh-CN" i="1">
                                <a:solidFill>
                                  <a:srgbClr val="09405E"/>
                                </a:solidFill>
                                <a:latin typeface="Cambria Math" panose="02040503050406030204" pitchFamily="18" charset="0"/>
                                <a:ea typeface="Cambria Math" charset="0"/>
                                <a:cs typeface="Cambria Math" charset="0"/>
                              </a:rPr>
                            </m:ctrlPr>
                          </m:sSubSup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𝑐</m:t>
                            </m:r>
                          </m:sub>
                          <m:sup>
                            <m:sSub>
                              <m:sSubPr>
                                <m:ctrlPr>
                                  <a:rPr lang="en-US" altLang="zh-CN" i="1">
                                    <a:solidFill>
                                      <a:srgbClr val="09405E"/>
                                    </a:solidFill>
                                    <a:latin typeface="Cambria Math" panose="02040503050406030204" pitchFamily="18"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ea typeface="Cambria Math" charset="0"/>
                                    <a:cs typeface="Cambria Math" charset="0"/>
                                  </a:rPr>
                                  <m:t>𝑐</m:t>
                                </m:r>
                              </m:sub>
                            </m:sSub>
                          </m:sup>
                        </m:sSubSup>
                      </m:e>
                    </m:nary>
                  </m:oMath>
                </a14:m>
                <a:r>
                  <a:rPr kumimoji="1" lang="zh-CN" altLang="en-US" dirty="0">
                    <a:solidFill>
                      <a:srgbClr val="09405E"/>
                    </a:solidFill>
                  </a:rPr>
                  <a:t>，</a:t>
                </a:r>
                <a:endParaRPr kumimoji="1" lang="en-US" altLang="zh-CN" dirty="0">
                  <a:solidFill>
                    <a:srgbClr val="09405E"/>
                  </a:solidFill>
                </a:endParaRPr>
              </a:p>
              <a:p>
                <a:pPr>
                  <a:lnSpc>
                    <a:spcPct val="100000"/>
                  </a:lnSpc>
                </a:pPr>
                <a:r>
                  <a:rPr lang="zh-CN" altLang="en-US" dirty="0">
                    <a:solidFill>
                      <a:srgbClr val="09405E"/>
                    </a:solidFill>
                  </a:rPr>
                  <a:t>其中</a:t>
                </a:r>
                <a14:m>
                  <m:oMath xmlns:m="http://schemas.openxmlformats.org/officeDocument/2006/math">
                    <m:sSub>
                      <m:sSubPr>
                        <m:ctrlPr>
                          <a:rPr lang="en-US" altLang="zh-CN" i="1">
                            <a:solidFill>
                              <a:srgbClr val="09405E"/>
                            </a:solidFill>
                            <a:latin typeface="Cambria Math" panose="02040503050406030204" pitchFamily="18"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ea typeface="Cambria Math" charset="0"/>
                            <a:cs typeface="Cambria Math" charset="0"/>
                          </a:rPr>
                          <m:t>𝑐</m:t>
                        </m:r>
                      </m:sub>
                    </m:sSub>
                  </m:oMath>
                </a14:m>
                <a:r>
                  <a:rPr lang="zh-CN" altLang="en-US" dirty="0">
                    <a:solidFill>
                      <a:srgbClr val="09405E"/>
                    </a:solidFill>
                  </a:rPr>
                  <a:t>表示</a:t>
                </a:r>
                <a:r>
                  <a:rPr lang="zh-CN" altLang="en-US" dirty="0">
                    <a:solidFill>
                      <a:srgbClr val="09405E"/>
                    </a:solidFill>
                    <a:latin typeface="微软雅黑" pitchFamily="34" charset="-122"/>
                    <a:ea typeface="微软雅黑" pitchFamily="34" charset="-122"/>
                  </a:rPr>
                  <a:t>向量</a:t>
                </a:r>
                <a14:m>
                  <m:oMath xmlns:m="http://schemas.openxmlformats.org/officeDocument/2006/math">
                    <m:r>
                      <a:rPr lang="en-US" altLang="zh-CN" b="1" i="1">
                        <a:solidFill>
                          <a:srgbClr val="09405E"/>
                        </a:solidFill>
                        <a:latin typeface="Cambria Math" charset="0"/>
                      </a:rPr>
                      <m:t>𝒚</m:t>
                    </m:r>
                  </m:oMath>
                </a14:m>
                <a:r>
                  <a:rPr lang="zh-CN" altLang="en-US" dirty="0">
                    <a:solidFill>
                      <a:srgbClr val="09405E"/>
                    </a:solidFill>
                  </a:rPr>
                  <a:t>的</a:t>
                </a:r>
                <a:r>
                  <a:rPr lang="zh-CN" altLang="en-US" dirty="0">
                    <a:solidFill>
                      <a:srgbClr val="09405E"/>
                    </a:solidFill>
                    <a:latin typeface="微软雅黑" pitchFamily="34" charset="-122"/>
                    <a:ea typeface="微软雅黑" pitchFamily="34" charset="-122"/>
                  </a:rPr>
                  <a:t>第</a:t>
                </a:r>
                <a14:m>
                  <m:oMath xmlns:m="http://schemas.openxmlformats.org/officeDocument/2006/math">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rPr>
                  <a:t>个元素。</a:t>
                </a:r>
                <a:endParaRPr lang="en-US" altLang="zh-CN" dirty="0">
                  <a:solidFill>
                    <a:srgbClr val="09405E"/>
                  </a:solidFill>
                </a:endParaRPr>
              </a:p>
              <a:p>
                <a:pPr>
                  <a:lnSpc>
                    <a:spcPct val="100000"/>
                  </a:lnSpc>
                </a:pPr>
                <a:endParaRPr kumimoji="1" lang="en-US" altLang="zh-CN" dirty="0">
                  <a:solidFill>
                    <a:srgbClr val="09405E"/>
                  </a:solidFill>
                </a:endParaRPr>
              </a:p>
              <a:p>
                <a:pPr>
                  <a:lnSpc>
                    <a:spcPct val="100000"/>
                  </a:lnSpc>
                </a:pPr>
                <a:r>
                  <a:rPr lang="zh-CN" altLang="en-US" dirty="0">
                    <a:solidFill>
                      <a:srgbClr val="09405E"/>
                    </a:solidFill>
                    <a:latin typeface="微软雅黑" pitchFamily="34" charset="-122"/>
                    <a:ea typeface="微软雅黑" pitchFamily="34" charset="-122"/>
                  </a:rPr>
                  <a:t>或者用标量形式记为</a:t>
                </a:r>
                <a:r>
                  <a:rPr lang="zh-CN" altLang="en-US" dirty="0">
                    <a:solidFill>
                      <a:srgbClr val="09405E"/>
                    </a:solidFill>
                  </a:rPr>
                  <a:t>：</a:t>
                </a:r>
                <a14:m>
                  <m:oMath xmlns:m="http://schemas.openxmlformats.org/officeDocument/2006/math">
                    <m:r>
                      <a:rPr lang="en-US" altLang="zh-CN" i="1" dirty="0">
                        <a:solidFill>
                          <a:srgbClr val="09405E"/>
                        </a:solidFill>
                        <a:latin typeface="Cambria Math" charset="0"/>
                      </a:rPr>
                      <m:t>𝐶𝑎𝑡</m:t>
                    </m:r>
                    <m:d>
                      <m:dPr>
                        <m:ctrlPr>
                          <a:rPr lang="en-US" altLang="zh-CN" b="1" i="1" dirty="0">
                            <a:solidFill>
                              <a:srgbClr val="09405E"/>
                            </a:solidFill>
                            <a:latin typeface="Cambria Math" panose="02040503050406030204" pitchFamily="18" charset="0"/>
                          </a:rPr>
                        </m:ctrlPr>
                      </m:dPr>
                      <m:e>
                        <m:r>
                          <a:rPr lang="en-US" altLang="zh-CN" i="1" dirty="0">
                            <a:solidFill>
                              <a:srgbClr val="09405E"/>
                            </a:solidFill>
                            <a:latin typeface="Cambria Math" charset="0"/>
                          </a:rPr>
                          <m:t>𝑦</m:t>
                        </m:r>
                        <m:r>
                          <a:rPr lang="en-US" altLang="zh-CN" i="1" dirty="0">
                            <a:solidFill>
                              <a:srgbClr val="09405E"/>
                            </a:solidFill>
                            <a:latin typeface="Cambria Math" charset="0"/>
                          </a:rPr>
                          <m:t>;</m:t>
                        </m:r>
                        <m:r>
                          <a:rPr lang="zh-CN" altLang="en-US" b="1" i="1">
                            <a:solidFill>
                              <a:srgbClr val="09405E"/>
                            </a:solidFill>
                            <a:latin typeface="Cambria Math" charset="0"/>
                            <a:ea typeface="Cambria Math" charset="0"/>
                            <a:cs typeface="Cambria Math" charset="0"/>
                          </a:rPr>
                          <m:t>𝜽</m:t>
                        </m:r>
                      </m:e>
                    </m:d>
                    <m:r>
                      <a:rPr lang="en-US" altLang="zh-CN">
                        <a:solidFill>
                          <a:srgbClr val="09405E"/>
                        </a:solidFill>
                        <a:latin typeface="Cambria Math" charset="0"/>
                        <a:ea typeface="Cambria Math" charset="0"/>
                        <a:cs typeface="Cambria Math" charset="0"/>
                      </a:rPr>
                      <m:t>=</m:t>
                    </m:r>
                    <m:nary>
                      <m:naryPr>
                        <m:chr m:val="∏"/>
                        <m:ctrlPr>
                          <a:rPr lang="is-IS" altLang="zh-CN" i="1">
                            <a:solidFill>
                              <a:srgbClr val="09405E"/>
                            </a:solidFill>
                            <a:latin typeface="Cambria Math" panose="02040503050406030204" pitchFamily="18" charset="0"/>
                            <a:ea typeface="Cambria Math" charset="0"/>
                            <a:cs typeface="Cambria Math" charset="0"/>
                          </a:rPr>
                        </m:ctrlPr>
                      </m:naryPr>
                      <m:sub>
                        <m:r>
                          <m:rPr>
                            <m:brk m:alnAt="23"/>
                          </m:rP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=1</m:t>
                        </m:r>
                      </m:sub>
                      <m:sup>
                        <m:r>
                          <a:rPr lang="en-US" altLang="zh-CN" i="1">
                            <a:solidFill>
                              <a:srgbClr val="09405E"/>
                            </a:solidFill>
                            <a:latin typeface="Cambria Math" charset="0"/>
                            <a:ea typeface="Cambria Math" charset="0"/>
                            <a:cs typeface="Cambria Math" charset="0"/>
                          </a:rPr>
                          <m:t>𝐶</m:t>
                        </m:r>
                      </m:sup>
                      <m:e>
                        <m:sSubSup>
                          <m:sSubSupPr>
                            <m:ctrlPr>
                              <a:rPr lang="en-US" altLang="zh-CN" i="1">
                                <a:solidFill>
                                  <a:srgbClr val="09405E"/>
                                </a:solidFill>
                                <a:latin typeface="Cambria Math" panose="02040503050406030204" pitchFamily="18" charset="0"/>
                                <a:ea typeface="Cambria Math" charset="0"/>
                                <a:cs typeface="Cambria Math" charset="0"/>
                              </a:rPr>
                            </m:ctrlPr>
                          </m:sSubSup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𝑐</m:t>
                            </m:r>
                          </m:sub>
                          <m:sup>
                            <m:r>
                              <a:rPr lang="en-US" altLang="zh-CN" i="1">
                                <a:solidFill>
                                  <a:srgbClr val="09405E"/>
                                </a:solidFill>
                                <a:latin typeface="Cambria Math" charset="0"/>
                                <a:ea typeface="Cambria Math" charset="0"/>
                                <a:cs typeface="Cambria Math" charset="0"/>
                              </a:rPr>
                              <m:t>𝐼</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𝑦</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m:t>
                            </m:r>
                          </m:sup>
                        </m:sSubSup>
                      </m:e>
                    </m:nary>
                  </m:oMath>
                </a14:m>
                <a:r>
                  <a:rPr kumimoji="1" lang="zh-CN" altLang="en-US" dirty="0">
                    <a:solidFill>
                      <a:srgbClr val="09405E"/>
                    </a:solidFill>
                  </a:rPr>
                  <a:t>，</a:t>
                </a:r>
                <a:endParaRPr kumimoji="1" lang="en-US" altLang="zh-CN" dirty="0">
                  <a:solidFill>
                    <a:srgbClr val="09405E"/>
                  </a:solidFill>
                </a:endParaRPr>
              </a:p>
              <a:p>
                <a:pPr>
                  <a:lnSpc>
                    <a:spcPct val="100000"/>
                  </a:lnSpc>
                </a:pPr>
                <a:r>
                  <a:rPr lang="zh-CN" altLang="en-US" dirty="0">
                    <a:solidFill>
                      <a:srgbClr val="09405E"/>
                    </a:solidFill>
                  </a:rPr>
                  <a:t>其中</a:t>
                </a:r>
                <a14:m>
                  <m:oMath xmlns:m="http://schemas.openxmlformats.org/officeDocument/2006/math">
                    <m:r>
                      <a:rPr lang="en-US" altLang="zh-CN" i="1">
                        <a:solidFill>
                          <a:srgbClr val="09405E"/>
                        </a:solidFill>
                        <a:latin typeface="Cambria Math" charset="0"/>
                        <a:ea typeface="Cambria Math" charset="0"/>
                        <a:cs typeface="Cambria Math" charset="0"/>
                      </a:rPr>
                      <m:t>𝐼</m:t>
                    </m:r>
                    <m:r>
                      <a:rPr lang="en-US" altLang="zh-CN" i="1">
                        <a:solidFill>
                          <a:srgbClr val="09405E"/>
                        </a:solidFill>
                        <a:latin typeface="Cambria Math" charset="0"/>
                        <a:ea typeface="Cambria Math" charset="0"/>
                        <a:cs typeface="Cambria Math" charset="0"/>
                      </a:rPr>
                      <m:t>(.) </m:t>
                    </m:r>
                  </m:oMath>
                </a14:m>
                <a:r>
                  <a:rPr lang="zh-CN" altLang="en-US" dirty="0">
                    <a:solidFill>
                      <a:srgbClr val="09405E"/>
                    </a:solidFill>
                  </a:rPr>
                  <a:t>为示性函数，当括号中条件满足时函数值为</a:t>
                </a:r>
                <a:r>
                  <a:rPr lang="en-US" altLang="zh-CN" dirty="0">
                    <a:solidFill>
                      <a:srgbClr val="09405E"/>
                    </a:solidFill>
                  </a:rPr>
                  <a:t>1</a:t>
                </a:r>
                <a:r>
                  <a:rPr lang="zh-CN" altLang="en-US" dirty="0">
                    <a:solidFill>
                      <a:srgbClr val="09405E"/>
                    </a:solidFill>
                  </a:rPr>
                  <a:t>，否则为</a:t>
                </a:r>
                <a:r>
                  <a:rPr lang="en-US" altLang="zh-CN" dirty="0">
                    <a:solidFill>
                      <a:srgbClr val="09405E"/>
                    </a:solidFill>
                  </a:rPr>
                  <a:t>0</a:t>
                </a:r>
                <a:r>
                  <a:rPr lang="zh-CN" altLang="en-US" dirty="0">
                    <a:solidFill>
                      <a:srgbClr val="09405E"/>
                    </a:solidFill>
                  </a:rPr>
                  <a:t>。</a:t>
                </a: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r="-453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541043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142663" cy="5237271"/>
              </a:xfrm>
            </p:spPr>
            <p:txBody>
              <a:bodyPr/>
              <a:lstStyle/>
              <a:p>
                <a:pPr>
                  <a:lnSpc>
                    <a:spcPct val="100000"/>
                  </a:lnSpc>
                </a:pPr>
                <a:r>
                  <a:rPr lang="zh-CN" altLang="en-US" dirty="0">
                    <a:solidFill>
                      <a:srgbClr val="09405E"/>
                    </a:solidFill>
                  </a:rPr>
                  <a:t>类似两类分类模型推导，假设输出</a:t>
                </a:r>
                <a14:m>
                  <m:oMath xmlns:m="http://schemas.openxmlformats.org/officeDocument/2006/math">
                    <m:r>
                      <a:rPr lang="en-US" altLang="zh-CN" i="1" dirty="0">
                        <a:solidFill>
                          <a:srgbClr val="09405E"/>
                        </a:solidFill>
                        <a:latin typeface="Cambria Math" charset="0"/>
                      </a:rPr>
                      <m:t>𝑦</m:t>
                    </m:r>
                    <m:r>
                      <a:rPr lang="en-US" altLang="zh-CN" i="1" dirty="0">
                        <a:solidFill>
                          <a:srgbClr val="09405E"/>
                        </a:solidFill>
                        <a:latin typeface="Cambria Math" charset="0"/>
                      </a:rPr>
                      <m:t>=</m:t>
                    </m:r>
                    <m:r>
                      <a:rPr lang="en-US" altLang="zh-CN" i="1" dirty="0">
                        <a:solidFill>
                          <a:srgbClr val="09405E"/>
                        </a:solidFill>
                        <a:latin typeface="Cambria Math" charset="0"/>
                      </a:rPr>
                      <m:t>𝑐</m:t>
                    </m:r>
                  </m:oMath>
                </a14:m>
                <a:r>
                  <a:rPr lang="zh-CN" altLang="en-US" dirty="0">
                    <a:solidFill>
                      <a:srgbClr val="09405E"/>
                    </a:solidFill>
                  </a:rPr>
                  <a:t>的概率可以由</a:t>
                </a:r>
                <a14:m>
                  <m:oMath xmlns:m="http://schemas.openxmlformats.org/officeDocument/2006/math">
                    <m:r>
                      <a:rPr lang="en-US" altLang="zh-CN" b="1">
                        <a:solidFill>
                          <a:srgbClr val="09405E"/>
                        </a:solidFill>
                        <a:latin typeface="Cambria Math" charset="0"/>
                      </a:rPr>
                      <m:t>𝐱</m:t>
                    </m:r>
                  </m:oMath>
                </a14:m>
                <a:r>
                  <a:rPr lang="zh-CN" altLang="en-US" dirty="0">
                    <a:solidFill>
                      <a:srgbClr val="09405E"/>
                    </a:solidFill>
                  </a:rPr>
                  <a:t>的线性组合再经过</a:t>
                </a:r>
                <a:r>
                  <a:rPr lang="en-US" altLang="zh-CN" dirty="0">
                    <a:solidFill>
                      <a:srgbClr val="09405E"/>
                    </a:solidFill>
                  </a:rPr>
                  <a:t>sigmoid</a:t>
                </a:r>
                <a:r>
                  <a:rPr lang="zh-CN" altLang="en-US" dirty="0">
                    <a:solidFill>
                      <a:srgbClr val="09405E"/>
                    </a:solidFill>
                  </a:rPr>
                  <a:t>函数变换得到</a:t>
                </a:r>
                <a:endParaRPr lang="en-US" altLang="zh-CN" dirty="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en-US" altLang="zh-CN" dirty="0">
                  <a:solidFill>
                    <a:srgbClr val="09405E"/>
                  </a:solidFill>
                </a:endParaRPr>
              </a:p>
              <a:p>
                <a:pPr>
                  <a:lnSpc>
                    <a:spcPct val="100000"/>
                  </a:lnSpc>
                </a:pPr>
                <a:r>
                  <a:rPr lang="zh-CN" altLang="en-US" dirty="0">
                    <a:solidFill>
                      <a:srgbClr val="09405E"/>
                    </a:solidFill>
                  </a:rPr>
                  <a:t>上述等式右边为</a:t>
                </a:r>
                <a:r>
                  <a:rPr lang="en-US" altLang="zh-CN" dirty="0" err="1">
                    <a:solidFill>
                      <a:srgbClr val="C00000"/>
                    </a:solidFill>
                  </a:rPr>
                  <a:t>Softmax</a:t>
                </a:r>
                <a:r>
                  <a:rPr lang="zh-CN" altLang="en-US" dirty="0">
                    <a:solidFill>
                      <a:srgbClr val="C00000"/>
                    </a:solidFill>
                  </a:rPr>
                  <a:t>函数</a:t>
                </a:r>
                <a:r>
                  <a:rPr lang="zh-CN" altLang="en-US" dirty="0">
                    <a:solidFill>
                      <a:srgbClr val="09405E"/>
                    </a:solidFill>
                  </a:rPr>
                  <a:t>。</a:t>
                </a:r>
                <a:r>
                  <a:rPr lang="en-US" altLang="zh-CN" dirty="0" err="1">
                    <a:solidFill>
                      <a:srgbClr val="09405E"/>
                    </a:solidFill>
                  </a:rPr>
                  <a:t>Softmax</a:t>
                </a:r>
                <a:r>
                  <a:rPr lang="zh-CN" altLang="en-US" dirty="0">
                    <a:solidFill>
                      <a:srgbClr val="09405E"/>
                    </a:solidFill>
                  </a:rPr>
                  <a:t>函数为</a:t>
                </a:r>
                <a:r>
                  <a:rPr lang="en-US" altLang="zh-CN" dirty="0">
                    <a:solidFill>
                      <a:srgbClr val="09405E"/>
                    </a:solidFill>
                  </a:rPr>
                  <a:t>sigmoid</a:t>
                </a:r>
                <a:r>
                  <a:rPr lang="zh-CN" altLang="en-US" dirty="0">
                    <a:solidFill>
                      <a:srgbClr val="09405E"/>
                    </a:solidFill>
                  </a:rPr>
                  <a:t>函数的推广，将</a:t>
                </a:r>
                <a14:m>
                  <m:oMath xmlns:m="http://schemas.openxmlformats.org/officeDocument/2006/math">
                    <m:r>
                      <a:rPr lang="en-US" altLang="zh-CN" i="1" dirty="0">
                        <a:solidFill>
                          <a:srgbClr val="09405E"/>
                        </a:solidFill>
                        <a:latin typeface="Cambria Math" charset="0"/>
                      </a:rPr>
                      <m:t>𝐶</m:t>
                    </m:r>
                  </m:oMath>
                </a14:m>
                <a:r>
                  <a:rPr lang="zh-CN" altLang="en-US" dirty="0">
                    <a:solidFill>
                      <a:srgbClr val="09405E"/>
                    </a:solidFill>
                  </a:rPr>
                  <a:t>维向量的每个元素转换为</a:t>
                </a:r>
                <a14:m>
                  <m:oMath xmlns:m="http://schemas.openxmlformats.org/officeDocument/2006/math">
                    <m:r>
                      <a:rPr lang="en-US" altLang="zh-CN" i="1">
                        <a:solidFill>
                          <a:srgbClr val="09405E"/>
                        </a:solidFill>
                        <a:latin typeface="Cambria Math" charset="0"/>
                      </a:rPr>
                      <m:t>[0,1]</m:t>
                    </m:r>
                  </m:oMath>
                </a14:m>
                <a:r>
                  <a:rPr lang="zh-CN" altLang="en-US" dirty="0">
                    <a:solidFill>
                      <a:srgbClr val="09405E"/>
                    </a:solidFill>
                  </a:rPr>
                  <a:t>的数，且变换后元素之和为</a:t>
                </a:r>
                <a:r>
                  <a:rPr lang="en-US" altLang="zh-CN" dirty="0">
                    <a:solidFill>
                      <a:srgbClr val="09405E"/>
                    </a:solidFill>
                  </a:rPr>
                  <a:t>1</a:t>
                </a:r>
                <a:r>
                  <a:rPr lang="zh-CN" altLang="en-US" dirty="0">
                    <a:solidFill>
                      <a:srgbClr val="09405E"/>
                    </a:solidFill>
                  </a:rPr>
                  <a:t>：</a:t>
                </a:r>
                <a:endParaRPr lang="en-US" altLang="zh-CN" dirty="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en-US" altLang="zh-CN" dirty="0">
                  <a:solidFill>
                    <a:srgbClr val="09405E"/>
                  </a:solidFill>
                </a:endParaRPr>
              </a:p>
              <a:p>
                <a:pPr>
                  <a:lnSpc>
                    <a:spcPct val="100000"/>
                  </a:lnSpc>
                </a:pPr>
                <a:endParaRPr kumimoji="1" lang="en-US" altLang="zh-CN" dirty="0">
                  <a:solidFill>
                    <a:srgbClr val="09405E"/>
                  </a:solidFill>
                </a:endParaRPr>
              </a:p>
              <a:p>
                <a:pPr>
                  <a:lnSpc>
                    <a:spcPct val="100000"/>
                  </a:lnSpc>
                </a:pPr>
                <a:r>
                  <a:rPr lang="zh-CN" altLang="en-US" dirty="0">
                    <a:solidFill>
                      <a:srgbClr val="09405E"/>
                    </a:solidFill>
                  </a:rPr>
                  <a:t>因此得到的分类器被称为</a:t>
                </a:r>
                <a:r>
                  <a:rPr lang="en-US" altLang="zh-CN" dirty="0" err="1">
                    <a:solidFill>
                      <a:srgbClr val="09405E"/>
                    </a:solidFill>
                  </a:rPr>
                  <a:t>Softmax</a:t>
                </a:r>
                <a:r>
                  <a:rPr lang="zh-CN" altLang="en-US" dirty="0">
                    <a:solidFill>
                      <a:srgbClr val="09405E"/>
                    </a:solidFill>
                  </a:rPr>
                  <a:t>分类器。</a:t>
                </a: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42663" cy="5237271"/>
              </a:xfrm>
              <a:blipFill rotWithShape="0">
                <a:blip r:embed="rId2"/>
                <a:stretch>
                  <a:fillRect l="-930" t="-1164" r="-3337" b="-279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4" name="矩形 3"/>
              <p:cNvSpPr/>
              <p:nvPr/>
            </p:nvSpPr>
            <p:spPr>
              <a:xfrm>
                <a:off x="2970682" y="1885045"/>
                <a:ext cx="6094745" cy="1275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solidFill>
                            <a:srgbClr val="09405E"/>
                          </a:solidFill>
                          <a:latin typeface="Cambria Math" charset="0"/>
                          <a:ea typeface="Microsoft YaHei" charset="-122"/>
                          <a:cs typeface="Microsoft YaHei" charset="-122"/>
                        </a:rPr>
                        <m:t>𝑝</m:t>
                      </m:r>
                      <m:d>
                        <m:dPr>
                          <m:ctrlPr>
                            <a:rPr lang="en-US" altLang="zh-CN" sz="3200" i="1">
                              <a:solidFill>
                                <a:srgbClr val="09405E"/>
                              </a:solidFill>
                              <a:latin typeface="Cambria Math" panose="02040503050406030204" pitchFamily="18" charset="0"/>
                              <a:ea typeface="Microsoft YaHei" charset="-122"/>
                              <a:cs typeface="Microsoft YaHei" charset="-122"/>
                            </a:rPr>
                          </m:ctrlPr>
                        </m:dPr>
                        <m:e>
                          <m:r>
                            <a:rPr lang="en-US" altLang="zh-CN" sz="3200" i="1">
                              <a:solidFill>
                                <a:srgbClr val="09405E"/>
                              </a:solidFill>
                              <a:latin typeface="Cambria Math" charset="0"/>
                              <a:ea typeface="Microsoft YaHei" charset="-122"/>
                              <a:cs typeface="Microsoft YaHei" charset="-122"/>
                            </a:rPr>
                            <m:t>𝑦</m:t>
                          </m:r>
                          <m:r>
                            <a:rPr lang="en-US" altLang="zh-CN" sz="3200" i="1">
                              <a:solidFill>
                                <a:srgbClr val="09405E"/>
                              </a:solidFill>
                              <a:latin typeface="Cambria Math" charset="0"/>
                              <a:ea typeface="Microsoft YaHei" charset="-122"/>
                              <a:cs typeface="Microsoft YaHei" charset="-122"/>
                            </a:rPr>
                            <m:t>=</m:t>
                          </m:r>
                          <m:r>
                            <a:rPr lang="en-US" altLang="zh-CN" sz="3200" i="1">
                              <a:solidFill>
                                <a:srgbClr val="09405E"/>
                              </a:solidFill>
                              <a:latin typeface="Cambria Math" charset="0"/>
                              <a:ea typeface="Microsoft YaHei" charset="-122"/>
                              <a:cs typeface="Microsoft YaHei" charset="-122"/>
                            </a:rPr>
                            <m:t>𝑐</m:t>
                          </m:r>
                        </m:e>
                        <m:e>
                          <m:r>
                            <a:rPr lang="en-US" altLang="zh-CN" sz="3200" b="1" i="1">
                              <a:solidFill>
                                <a:srgbClr val="09405E"/>
                              </a:solidFill>
                              <a:latin typeface="Cambria Math" charset="0"/>
                              <a:ea typeface="Microsoft YaHei" charset="-122"/>
                              <a:cs typeface="Microsoft YaHei" charset="-122"/>
                            </a:rPr>
                            <m:t>𝒙</m:t>
                          </m:r>
                          <m:r>
                            <a:rPr lang="en-US" altLang="zh-CN" sz="3200" i="1">
                              <a:solidFill>
                                <a:srgbClr val="09405E"/>
                              </a:solidFill>
                              <a:latin typeface="Cambria Math" charset="0"/>
                              <a:ea typeface="Microsoft YaHei" charset="-122"/>
                              <a:cs typeface="Microsoft YaHei" charset="-122"/>
                            </a:rPr>
                            <m:t>, </m:t>
                          </m:r>
                          <m:r>
                            <a:rPr lang="en-US" altLang="zh-CN" sz="3200" b="1" i="1">
                              <a:solidFill>
                                <a:srgbClr val="09405E"/>
                              </a:solidFill>
                              <a:latin typeface="Cambria Math" charset="0"/>
                              <a:ea typeface="Microsoft YaHei" charset="-122"/>
                              <a:cs typeface="Microsoft YaHei" charset="-122"/>
                            </a:rPr>
                            <m:t>𝑾</m:t>
                          </m:r>
                        </m:e>
                      </m:d>
                      <m:r>
                        <a:rPr lang="en-US" altLang="zh-CN" sz="3200" b="1" i="1" smtClean="0">
                          <a:solidFill>
                            <a:srgbClr val="09405E"/>
                          </a:solidFill>
                          <a:latin typeface="Cambria Math" charset="0"/>
                          <a:ea typeface="Microsoft YaHei" charset="-122"/>
                          <a:cs typeface="Microsoft YaHei" charset="-122"/>
                        </a:rPr>
                        <m:t>=</m:t>
                      </m:r>
                      <m:f>
                        <m:fPr>
                          <m:ctrlPr>
                            <a:rPr lang="mr-IN" altLang="zh-CN" sz="3200" i="1" smtClean="0">
                              <a:solidFill>
                                <a:srgbClr val="09405E"/>
                              </a:solidFill>
                              <a:latin typeface="Cambria Math" panose="02040503050406030204" pitchFamily="18" charset="0"/>
                              <a:ea typeface="Microsoft YaHei" charset="-122"/>
                              <a:cs typeface="Microsoft YaHei" charset="-122"/>
                            </a:rPr>
                          </m:ctrlPr>
                        </m:fPr>
                        <m:num>
                          <m:r>
                            <m:rPr>
                              <m:sty m:val="p"/>
                            </m:rPr>
                            <a:rPr lang="en-US" altLang="zh-CN" sz="3200" b="0" i="0" smtClean="0">
                              <a:solidFill>
                                <a:srgbClr val="09405E"/>
                              </a:solidFill>
                              <a:latin typeface="Cambria Math" charset="0"/>
                              <a:ea typeface="Microsoft YaHei" charset="-122"/>
                              <a:cs typeface="Microsoft YaHei" charset="-122"/>
                            </a:rPr>
                            <m:t>exp</m:t>
                          </m:r>
                          <m:d>
                            <m:dPr>
                              <m:ctrlPr>
                                <a:rPr lang="mr-IN" altLang="zh-CN" sz="3200" b="0" i="1" smtClean="0">
                                  <a:solidFill>
                                    <a:srgbClr val="09405E"/>
                                  </a:solidFill>
                                  <a:latin typeface="Cambria Math" panose="02040503050406030204" pitchFamily="18" charset="0"/>
                                  <a:ea typeface="Microsoft YaHei" charset="-122"/>
                                  <a:cs typeface="Microsoft YaHei" charset="-122"/>
                                </a:rPr>
                              </m:ctrlPr>
                            </m:dPr>
                            <m:e>
                              <m:sSubSup>
                                <m:sSubSupPr>
                                  <m:ctrlPr>
                                    <a:rPr lang="en-US" altLang="zh-CN" sz="3200" i="1">
                                      <a:solidFill>
                                        <a:srgbClr val="09405E"/>
                                      </a:solidFill>
                                      <a:latin typeface="Cambria Math" panose="02040503050406030204" pitchFamily="18" charset="0"/>
                                      <a:ea typeface="Cambria Math" charset="0"/>
                                      <a:cs typeface="Cambria Math" charset="0"/>
                                    </a:rPr>
                                  </m:ctrlPr>
                                </m:sSubSupPr>
                                <m:e>
                                  <m:r>
                                    <a:rPr lang="en-US" altLang="zh-CN" sz="3200" b="1" i="1">
                                      <a:solidFill>
                                        <a:srgbClr val="09405E"/>
                                      </a:solidFill>
                                      <a:latin typeface="Cambria Math" charset="0"/>
                                      <a:ea typeface="Cambria Math" charset="0"/>
                                      <a:cs typeface="Cambria Math" charset="0"/>
                                    </a:rPr>
                                    <m:t>𝒘</m:t>
                                  </m:r>
                                </m:e>
                                <m:sub>
                                  <m:r>
                                    <a:rPr lang="en-US" altLang="zh-CN" sz="3200" i="1">
                                      <a:solidFill>
                                        <a:srgbClr val="09405E"/>
                                      </a:solidFill>
                                      <a:latin typeface="Cambria Math" charset="0"/>
                                      <a:ea typeface="Cambria Math" charset="0"/>
                                      <a:cs typeface="Cambria Math" charset="0"/>
                                    </a:rPr>
                                    <m:t>𝑐</m:t>
                                  </m:r>
                                </m:sub>
                                <m:sup>
                                  <m:r>
                                    <m:rPr>
                                      <m:sty m:val="p"/>
                                    </m:rPr>
                                    <a:rPr lang="en-US" altLang="zh-CN" sz="3200" i="0">
                                      <a:solidFill>
                                        <a:srgbClr val="09405E"/>
                                      </a:solidFill>
                                      <a:latin typeface="Cambria Math" charset="0"/>
                                      <a:ea typeface="Cambria Math" charset="0"/>
                                      <a:cs typeface="Cambria Math" charset="0"/>
                                    </a:rPr>
                                    <m:t>T</m:t>
                                  </m:r>
                                </m:sup>
                              </m:sSubSup>
                              <m:r>
                                <a:rPr lang="en-US" altLang="zh-CN" sz="3200" b="1" i="1">
                                  <a:solidFill>
                                    <a:srgbClr val="09405E"/>
                                  </a:solidFill>
                                  <a:latin typeface="Cambria Math" charset="0"/>
                                  <a:ea typeface="Microsoft YaHei" charset="-122"/>
                                  <a:cs typeface="Microsoft YaHei" charset="-122"/>
                                </a:rPr>
                                <m:t>𝒙</m:t>
                              </m:r>
                            </m:e>
                          </m:d>
                        </m:num>
                        <m:den>
                          <m:nary>
                            <m:naryPr>
                              <m:chr m:val="∑"/>
                              <m:ctrlPr>
                                <a:rPr lang="is-IS" altLang="zh-CN" sz="3200" i="1" smtClean="0">
                                  <a:solidFill>
                                    <a:srgbClr val="09405E"/>
                                  </a:solidFill>
                                  <a:latin typeface="Cambria Math" panose="02040503050406030204" pitchFamily="18" charset="0"/>
                                  <a:ea typeface="Microsoft YaHei" charset="-122"/>
                                  <a:cs typeface="Microsoft YaHei" charset="-122"/>
                                </a:rPr>
                              </m:ctrlPr>
                            </m:naryPr>
                            <m:sub>
                              <m:sSup>
                                <m:sSupPr>
                                  <m:ctrlPr>
                                    <a:rPr lang="en-US" altLang="zh-CN" sz="3200" b="0" i="1" smtClean="0">
                                      <a:solidFill>
                                        <a:srgbClr val="09405E"/>
                                      </a:solidFill>
                                      <a:latin typeface="Cambria Math" panose="02040503050406030204" pitchFamily="18" charset="0"/>
                                      <a:ea typeface="Microsoft YaHei" charset="-122"/>
                                      <a:cs typeface="Microsoft YaHei" charset="-122"/>
                                    </a:rPr>
                                  </m:ctrlPr>
                                </m:sSupPr>
                                <m:e>
                                  <m:r>
                                    <m:rPr>
                                      <m:brk m:alnAt="23"/>
                                    </m:rPr>
                                    <a:rPr lang="en-US" altLang="zh-CN" sz="3200" b="0" i="1" smtClean="0">
                                      <a:solidFill>
                                        <a:srgbClr val="09405E"/>
                                      </a:solidFill>
                                      <a:latin typeface="Cambria Math" charset="0"/>
                                      <a:ea typeface="Microsoft YaHei" charset="-122"/>
                                      <a:cs typeface="Microsoft YaHei" charset="-122"/>
                                    </a:rPr>
                                    <m:t>𝑐</m:t>
                                  </m:r>
                                </m:e>
                                <m:sup>
                                  <m:r>
                                    <a:rPr lang="en-US" altLang="zh-CN" sz="3200" b="0" i="1" smtClean="0">
                                      <a:solidFill>
                                        <a:srgbClr val="09405E"/>
                                      </a:solidFill>
                                      <a:latin typeface="Cambria Math" charset="0"/>
                                      <a:ea typeface="Microsoft YaHei" charset="-122"/>
                                      <a:cs typeface="Microsoft YaHei" charset="-122"/>
                                    </a:rPr>
                                    <m:t>′</m:t>
                                  </m:r>
                                </m:sup>
                              </m:sSup>
                              <m:r>
                                <m:rPr>
                                  <m:brk m:alnAt="23"/>
                                </m:rPr>
                                <a:rPr lang="en-US" altLang="zh-CN" sz="3200" b="0" i="1" smtClean="0">
                                  <a:solidFill>
                                    <a:srgbClr val="09405E"/>
                                  </a:solidFill>
                                  <a:latin typeface="Cambria Math" charset="0"/>
                                  <a:ea typeface="Microsoft YaHei" charset="-122"/>
                                  <a:cs typeface="Microsoft YaHei" charset="-122"/>
                                </a:rPr>
                                <m:t>=</m:t>
                              </m:r>
                              <m:r>
                                <a:rPr lang="en-US" altLang="zh-CN" sz="3200" b="0" i="1" smtClean="0">
                                  <a:solidFill>
                                    <a:srgbClr val="09405E"/>
                                  </a:solidFill>
                                  <a:latin typeface="Cambria Math" charset="0"/>
                                  <a:ea typeface="Microsoft YaHei" charset="-122"/>
                                  <a:cs typeface="Microsoft YaHei" charset="-122"/>
                                </a:rPr>
                                <m:t>1</m:t>
                              </m:r>
                            </m:sub>
                            <m:sup>
                              <m:r>
                                <a:rPr lang="en-US" altLang="zh-CN" sz="3200" b="0" i="1" smtClean="0">
                                  <a:solidFill>
                                    <a:srgbClr val="09405E"/>
                                  </a:solidFill>
                                  <a:latin typeface="Cambria Math" charset="0"/>
                                  <a:ea typeface="Microsoft YaHei" charset="-122"/>
                                  <a:cs typeface="Microsoft YaHei" charset="-122"/>
                                </a:rPr>
                                <m:t>𝐶</m:t>
                              </m:r>
                            </m:sup>
                            <m:e>
                              <m:r>
                                <m:rPr>
                                  <m:sty m:val="p"/>
                                </m:rPr>
                                <a:rPr lang="en-US" altLang="zh-CN" sz="3200" i="0">
                                  <a:solidFill>
                                    <a:srgbClr val="09405E"/>
                                  </a:solidFill>
                                  <a:latin typeface="Cambria Math" charset="0"/>
                                  <a:ea typeface="Microsoft YaHei" charset="-122"/>
                                  <a:cs typeface="Microsoft YaHei" charset="-122"/>
                                </a:rPr>
                                <m:t>exp</m:t>
                              </m:r>
                              <m:d>
                                <m:dPr>
                                  <m:ctrlPr>
                                    <a:rPr lang="mr-IN" altLang="zh-CN" sz="3200" i="1">
                                      <a:solidFill>
                                        <a:srgbClr val="09405E"/>
                                      </a:solidFill>
                                      <a:latin typeface="Cambria Math" panose="02040503050406030204" pitchFamily="18" charset="0"/>
                                      <a:ea typeface="Microsoft YaHei" charset="-122"/>
                                      <a:cs typeface="Microsoft YaHei" charset="-122"/>
                                    </a:rPr>
                                  </m:ctrlPr>
                                </m:dPr>
                                <m:e>
                                  <m:sSubSup>
                                    <m:sSubSupPr>
                                      <m:ctrlPr>
                                        <a:rPr lang="en-US" altLang="zh-CN" sz="3200" i="1">
                                          <a:solidFill>
                                            <a:srgbClr val="09405E"/>
                                          </a:solidFill>
                                          <a:latin typeface="Cambria Math" panose="02040503050406030204" pitchFamily="18" charset="0"/>
                                          <a:ea typeface="Cambria Math" charset="0"/>
                                          <a:cs typeface="Cambria Math" charset="0"/>
                                        </a:rPr>
                                      </m:ctrlPr>
                                    </m:sSubSupPr>
                                    <m:e>
                                      <m:r>
                                        <a:rPr lang="en-US" altLang="zh-CN" sz="3200" b="1" i="1">
                                          <a:solidFill>
                                            <a:srgbClr val="09405E"/>
                                          </a:solidFill>
                                          <a:latin typeface="Cambria Math" charset="0"/>
                                          <a:ea typeface="Cambria Math" charset="0"/>
                                          <a:cs typeface="Cambria Math" charset="0"/>
                                        </a:rPr>
                                        <m:t>𝒘</m:t>
                                      </m:r>
                                    </m:e>
                                    <m:sub>
                                      <m:r>
                                        <a:rPr lang="en-US" altLang="zh-CN" sz="3200" i="1">
                                          <a:solidFill>
                                            <a:srgbClr val="09405E"/>
                                          </a:solidFill>
                                          <a:latin typeface="Cambria Math" charset="0"/>
                                          <a:ea typeface="Cambria Math" charset="0"/>
                                          <a:cs typeface="Cambria Math" charset="0"/>
                                        </a:rPr>
                                        <m:t>𝑐</m:t>
                                      </m:r>
                                      <m:r>
                                        <a:rPr lang="en-US" altLang="zh-CN" sz="3200" b="0" i="1" smtClean="0">
                                          <a:solidFill>
                                            <a:srgbClr val="09405E"/>
                                          </a:solidFill>
                                          <a:latin typeface="Cambria Math" charset="0"/>
                                          <a:ea typeface="Cambria Math" charset="0"/>
                                          <a:cs typeface="Cambria Math" charset="0"/>
                                        </a:rPr>
                                        <m:t>′</m:t>
                                      </m:r>
                                    </m:sub>
                                    <m:sup>
                                      <m:r>
                                        <m:rPr>
                                          <m:sty m:val="p"/>
                                        </m:rPr>
                                        <a:rPr lang="en-US" altLang="zh-CN" sz="3200" i="0">
                                          <a:solidFill>
                                            <a:srgbClr val="09405E"/>
                                          </a:solidFill>
                                          <a:latin typeface="Cambria Math" charset="0"/>
                                          <a:ea typeface="Cambria Math" charset="0"/>
                                          <a:cs typeface="Cambria Math" charset="0"/>
                                        </a:rPr>
                                        <m:t>T</m:t>
                                      </m:r>
                                    </m:sup>
                                  </m:sSubSup>
                                  <m:r>
                                    <a:rPr lang="en-US" altLang="zh-CN" sz="3200" b="1" i="1">
                                      <a:solidFill>
                                        <a:srgbClr val="09405E"/>
                                      </a:solidFill>
                                      <a:latin typeface="Cambria Math" charset="0"/>
                                      <a:ea typeface="Microsoft YaHei" charset="-122"/>
                                      <a:cs typeface="Microsoft YaHei" charset="-122"/>
                                    </a:rPr>
                                    <m:t>𝒙</m:t>
                                  </m:r>
                                </m:e>
                              </m:d>
                            </m:e>
                          </m:nary>
                        </m:den>
                      </m:f>
                    </m:oMath>
                  </m:oMathPara>
                </a14:m>
                <a:endParaRPr lang="zh-CN" altLang="en-US" sz="32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970682" y="1885045"/>
                <a:ext cx="6094745" cy="127599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947202" y="4275513"/>
                <a:ext cx="3426130" cy="11687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mr-IN" altLang="zh-CN" sz="3200" i="1" smtClean="0">
                          <a:solidFill>
                            <a:srgbClr val="09405E"/>
                          </a:solidFill>
                          <a:latin typeface="Cambria Math" charset="0"/>
                          <a:ea typeface="Cambria Math" charset="0"/>
                          <a:cs typeface="Cambria Math" charset="0"/>
                        </a:rPr>
                        <m:t>𝜎</m:t>
                      </m:r>
                      <m:d>
                        <m:dPr>
                          <m:ctrlPr>
                            <a:rPr lang="mr-IN" altLang="zh-CN" sz="3200" i="1" smtClean="0">
                              <a:solidFill>
                                <a:srgbClr val="09405E"/>
                              </a:solidFill>
                              <a:latin typeface="Cambria Math" panose="02040503050406030204" pitchFamily="18" charset="0"/>
                              <a:ea typeface="Cambria Math" charset="0"/>
                              <a:cs typeface="Cambria Math" charset="0"/>
                            </a:rPr>
                          </m:ctrlPr>
                        </m:dPr>
                        <m:e>
                          <m:sSub>
                            <m:sSubPr>
                              <m:ctrlPr>
                                <a:rPr lang="en-US" altLang="zh-CN" sz="3200" i="1" smtClean="0">
                                  <a:solidFill>
                                    <a:srgbClr val="09405E"/>
                                  </a:solidFill>
                                  <a:latin typeface="Cambria Math" panose="02040503050406030204" pitchFamily="18" charset="0"/>
                                  <a:ea typeface="Cambria Math" charset="0"/>
                                  <a:cs typeface="Cambria Math" charset="0"/>
                                </a:rPr>
                              </m:ctrlPr>
                            </m:sSubPr>
                            <m:e>
                              <m:r>
                                <a:rPr lang="en-US" altLang="zh-CN" sz="3200" b="0" i="1" smtClean="0">
                                  <a:solidFill>
                                    <a:srgbClr val="09405E"/>
                                  </a:solidFill>
                                  <a:latin typeface="Cambria Math" charset="0"/>
                                  <a:ea typeface="Cambria Math" charset="0"/>
                                  <a:cs typeface="Cambria Math" charset="0"/>
                                </a:rPr>
                                <m:t>𝑧</m:t>
                              </m:r>
                            </m:e>
                            <m:sub>
                              <m:r>
                                <a:rPr lang="en-US" altLang="zh-CN" sz="3200" b="0" i="1" smtClean="0">
                                  <a:solidFill>
                                    <a:srgbClr val="09405E"/>
                                  </a:solidFill>
                                  <a:latin typeface="Cambria Math" charset="0"/>
                                  <a:ea typeface="Cambria Math" charset="0"/>
                                  <a:cs typeface="Cambria Math" charset="0"/>
                                </a:rPr>
                                <m:t>𝑐</m:t>
                              </m:r>
                            </m:sub>
                          </m:sSub>
                        </m:e>
                      </m:d>
                      <m:r>
                        <a:rPr lang="en-US" altLang="zh-CN" sz="3200" b="0" i="1" smtClean="0">
                          <a:solidFill>
                            <a:srgbClr val="09405E"/>
                          </a:solidFill>
                          <a:latin typeface="Cambria Math" charset="0"/>
                          <a:ea typeface="Cambria Math" charset="0"/>
                          <a:cs typeface="Cambria Math" charset="0"/>
                        </a:rPr>
                        <m:t>=</m:t>
                      </m:r>
                      <m:f>
                        <m:fPr>
                          <m:ctrlPr>
                            <a:rPr lang="mr-IN" altLang="zh-CN" sz="3200" i="1">
                              <a:solidFill>
                                <a:srgbClr val="09405E"/>
                              </a:solidFill>
                              <a:latin typeface="Cambria Math" panose="02040503050406030204" pitchFamily="18" charset="0"/>
                              <a:ea typeface="Microsoft YaHei" charset="-122"/>
                              <a:cs typeface="Microsoft YaHei" charset="-122"/>
                            </a:rPr>
                          </m:ctrlPr>
                        </m:fPr>
                        <m:num>
                          <m:sSup>
                            <m:sSupPr>
                              <m:ctrlPr>
                                <a:rPr lang="mr-IN" altLang="zh-CN" sz="3200" i="1" smtClean="0">
                                  <a:solidFill>
                                    <a:srgbClr val="09405E"/>
                                  </a:solidFill>
                                  <a:latin typeface="Cambria Math" panose="02040503050406030204" pitchFamily="18" charset="0"/>
                                  <a:ea typeface="Microsoft YaHei" charset="-122"/>
                                  <a:cs typeface="Microsoft YaHei" charset="-122"/>
                                </a:rPr>
                              </m:ctrlPr>
                            </m:sSupPr>
                            <m:e>
                              <m:r>
                                <a:rPr lang="en-US" altLang="zh-CN" sz="3200" b="0" i="1" smtClean="0">
                                  <a:solidFill>
                                    <a:srgbClr val="09405E"/>
                                  </a:solidFill>
                                  <a:latin typeface="Cambria Math" charset="0"/>
                                  <a:ea typeface="Microsoft YaHei" charset="-122"/>
                                  <a:cs typeface="Microsoft YaHei" charset="-122"/>
                                </a:rPr>
                                <m:t>𝑒</m:t>
                              </m:r>
                            </m:e>
                            <m:sup>
                              <m:sSub>
                                <m:sSubPr>
                                  <m:ctrlPr>
                                    <a:rPr lang="en-US" altLang="zh-CN" sz="3200" i="1">
                                      <a:solidFill>
                                        <a:srgbClr val="09405E"/>
                                      </a:solidFill>
                                      <a:latin typeface="Cambria Math" panose="02040503050406030204" pitchFamily="18" charset="0"/>
                                      <a:ea typeface="Cambria Math" charset="0"/>
                                      <a:cs typeface="Cambria Math" charset="0"/>
                                    </a:rPr>
                                  </m:ctrlPr>
                                </m:sSubPr>
                                <m:e>
                                  <m:r>
                                    <a:rPr lang="en-US" altLang="zh-CN" sz="3200" i="1">
                                      <a:solidFill>
                                        <a:srgbClr val="09405E"/>
                                      </a:solidFill>
                                      <a:latin typeface="Cambria Math" charset="0"/>
                                      <a:ea typeface="Cambria Math" charset="0"/>
                                      <a:cs typeface="Cambria Math" charset="0"/>
                                    </a:rPr>
                                    <m:t>𝑧</m:t>
                                  </m:r>
                                </m:e>
                                <m:sub>
                                  <m:r>
                                    <a:rPr lang="en-US" altLang="zh-CN" sz="3200" i="1">
                                      <a:solidFill>
                                        <a:srgbClr val="09405E"/>
                                      </a:solidFill>
                                      <a:latin typeface="Cambria Math" charset="0"/>
                                      <a:ea typeface="Cambria Math" charset="0"/>
                                      <a:cs typeface="Cambria Math" charset="0"/>
                                    </a:rPr>
                                    <m:t>𝑐</m:t>
                                  </m:r>
                                </m:sub>
                              </m:sSub>
                            </m:sup>
                          </m:sSup>
                        </m:num>
                        <m:den>
                          <m:nary>
                            <m:naryPr>
                              <m:chr m:val="∑"/>
                              <m:ctrlPr>
                                <a:rPr lang="is-IS" altLang="zh-CN" sz="3200" i="1">
                                  <a:solidFill>
                                    <a:srgbClr val="09405E"/>
                                  </a:solidFill>
                                  <a:latin typeface="Cambria Math" panose="02040503050406030204" pitchFamily="18" charset="0"/>
                                  <a:ea typeface="Microsoft YaHei" charset="-122"/>
                                  <a:cs typeface="Microsoft YaHei" charset="-122"/>
                                </a:rPr>
                              </m:ctrlPr>
                            </m:naryPr>
                            <m:sub>
                              <m:r>
                                <m:rPr>
                                  <m:brk m:alnAt="23"/>
                                </m:rPr>
                                <a:rPr lang="en-US" altLang="zh-CN" sz="3200" b="0" i="1" smtClean="0">
                                  <a:solidFill>
                                    <a:srgbClr val="09405E"/>
                                  </a:solidFill>
                                  <a:latin typeface="Cambria Math" charset="0"/>
                                  <a:ea typeface="Microsoft YaHei" charset="-122"/>
                                  <a:cs typeface="Microsoft YaHei" charset="-122"/>
                                </a:rPr>
                                <m:t>𝑐</m:t>
                              </m:r>
                              <m:r>
                                <a:rPr lang="en-US" altLang="zh-CN" sz="3200" b="0" i="1" smtClean="0">
                                  <a:solidFill>
                                    <a:srgbClr val="09405E"/>
                                  </a:solidFill>
                                  <a:latin typeface="Cambria Math" charset="0"/>
                                  <a:ea typeface="Microsoft YaHei" charset="-122"/>
                                  <a:cs typeface="Microsoft YaHei" charset="-122"/>
                                </a:rPr>
                                <m:t>′=</m:t>
                              </m:r>
                              <m:r>
                                <a:rPr lang="en-US" altLang="zh-CN" sz="3200" i="1">
                                  <a:solidFill>
                                    <a:srgbClr val="09405E"/>
                                  </a:solidFill>
                                  <a:latin typeface="Cambria Math" charset="0"/>
                                  <a:ea typeface="Microsoft YaHei" charset="-122"/>
                                  <a:cs typeface="Microsoft YaHei" charset="-122"/>
                                </a:rPr>
                                <m:t>1</m:t>
                              </m:r>
                            </m:sub>
                            <m:sup>
                              <m:r>
                                <a:rPr lang="en-US" altLang="zh-CN" sz="3200" b="0" i="1" smtClean="0">
                                  <a:solidFill>
                                    <a:srgbClr val="09405E"/>
                                  </a:solidFill>
                                  <a:latin typeface="Cambria Math" charset="0"/>
                                  <a:ea typeface="Microsoft YaHei" charset="-122"/>
                                  <a:cs typeface="Microsoft YaHei" charset="-122"/>
                                </a:rPr>
                                <m:t>𝐶</m:t>
                              </m:r>
                            </m:sup>
                            <m:e>
                              <m:sSup>
                                <m:sSupPr>
                                  <m:ctrlPr>
                                    <a:rPr lang="mr-IN" altLang="zh-CN" sz="3200" i="1" smtClean="0">
                                      <a:solidFill>
                                        <a:srgbClr val="09405E"/>
                                      </a:solidFill>
                                      <a:latin typeface="Cambria Math" panose="02040503050406030204" pitchFamily="18" charset="0"/>
                                      <a:ea typeface="Microsoft YaHei" charset="-122"/>
                                      <a:cs typeface="Microsoft YaHei" charset="-122"/>
                                    </a:rPr>
                                  </m:ctrlPr>
                                </m:sSupPr>
                                <m:e>
                                  <m:r>
                                    <a:rPr lang="en-US" altLang="zh-CN" sz="3200" i="1">
                                      <a:solidFill>
                                        <a:srgbClr val="09405E"/>
                                      </a:solidFill>
                                      <a:latin typeface="Cambria Math" charset="0"/>
                                      <a:ea typeface="Microsoft YaHei" charset="-122"/>
                                      <a:cs typeface="Microsoft YaHei" charset="-122"/>
                                    </a:rPr>
                                    <m:t>𝑒</m:t>
                                  </m:r>
                                </m:e>
                                <m:sup>
                                  <m:sSub>
                                    <m:sSubPr>
                                      <m:ctrlPr>
                                        <a:rPr lang="en-US" altLang="zh-CN" sz="3200" i="1">
                                          <a:solidFill>
                                            <a:srgbClr val="09405E"/>
                                          </a:solidFill>
                                          <a:latin typeface="Cambria Math" panose="02040503050406030204" pitchFamily="18" charset="0"/>
                                          <a:ea typeface="Cambria Math" charset="0"/>
                                          <a:cs typeface="Cambria Math" charset="0"/>
                                        </a:rPr>
                                      </m:ctrlPr>
                                    </m:sSubPr>
                                    <m:e>
                                      <m:r>
                                        <a:rPr lang="en-US" altLang="zh-CN" sz="3200" i="1">
                                          <a:solidFill>
                                            <a:srgbClr val="09405E"/>
                                          </a:solidFill>
                                          <a:latin typeface="Cambria Math" charset="0"/>
                                          <a:ea typeface="Cambria Math" charset="0"/>
                                          <a:cs typeface="Cambria Math" charset="0"/>
                                        </a:rPr>
                                        <m:t>𝑧</m:t>
                                      </m:r>
                                    </m:e>
                                    <m:sub>
                                      <m:r>
                                        <a:rPr lang="en-US" altLang="zh-CN" sz="3200" b="0" i="1" smtClean="0">
                                          <a:solidFill>
                                            <a:srgbClr val="09405E"/>
                                          </a:solidFill>
                                          <a:latin typeface="Cambria Math" charset="0"/>
                                          <a:ea typeface="Cambria Math" charset="0"/>
                                          <a:cs typeface="Cambria Math" charset="0"/>
                                        </a:rPr>
                                        <m:t>𝑐</m:t>
                                      </m:r>
                                      <m:r>
                                        <a:rPr lang="en-US" altLang="zh-CN" sz="3200" b="0" i="1" smtClean="0">
                                          <a:solidFill>
                                            <a:srgbClr val="09405E"/>
                                          </a:solidFill>
                                          <a:latin typeface="Cambria Math" charset="0"/>
                                          <a:ea typeface="Cambria Math" charset="0"/>
                                          <a:cs typeface="Cambria Math" charset="0"/>
                                        </a:rPr>
                                        <m:t>′</m:t>
                                      </m:r>
                                    </m:sub>
                                  </m:sSub>
                                </m:sup>
                              </m:sSup>
                            </m:e>
                          </m:nary>
                        </m:den>
                      </m:f>
                    </m:oMath>
                  </m:oMathPara>
                </a14:m>
                <a:endParaRPr lang="zh-CN" altLang="en-US" sz="32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947202" y="4275513"/>
                <a:ext cx="3426130" cy="1168718"/>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9055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zh-CN" altLang="en-US" dirty="0">
                    <a:solidFill>
                      <a:srgbClr val="09405E"/>
                    </a:solidFill>
                    <a:latin typeface="微软雅黑" pitchFamily="34" charset="-122"/>
                    <a:ea typeface="微软雅黑" pitchFamily="34" charset="-122"/>
                  </a:rPr>
                  <a:t>将类别</a:t>
                </a:r>
                <a14:m>
                  <m:oMath xmlns:m="http://schemas.openxmlformats.org/officeDocument/2006/math">
                    <m:r>
                      <a:rPr lang="en-US" altLang="zh-CN" i="1" dirty="0">
                        <a:solidFill>
                          <a:srgbClr val="09405E"/>
                        </a:solidFill>
                        <a:latin typeface="Cambria Math" charset="0"/>
                      </a:rPr>
                      <m:t>𝑦</m:t>
                    </m:r>
                  </m:oMath>
                </a14:m>
                <a:r>
                  <a:rPr lang="zh-CN" altLang="en-US" dirty="0">
                    <a:solidFill>
                      <a:srgbClr val="09405E"/>
                    </a:solidFill>
                    <a:latin typeface="微软雅黑" pitchFamily="34" charset="-122"/>
                    <a:ea typeface="微软雅黑" pitchFamily="34" charset="-122"/>
                  </a:rPr>
                  <a:t>用独热编码为向量</a:t>
                </a:r>
                <a14:m>
                  <m:oMath xmlns:m="http://schemas.openxmlformats.org/officeDocument/2006/math">
                    <m:r>
                      <a:rPr lang="en-US" altLang="zh-CN" b="1" i="1">
                        <a:solidFill>
                          <a:srgbClr val="09405E"/>
                        </a:solidFill>
                        <a:latin typeface="Cambria Math" charset="0"/>
                      </a:rPr>
                      <m:t>𝒚</m:t>
                    </m:r>
                  </m:oMath>
                </a14:m>
                <a:r>
                  <a:rPr lang="zh-CN" altLang="en-US" dirty="0">
                    <a:solidFill>
                      <a:srgbClr val="09405E"/>
                    </a:solidFill>
                  </a:rPr>
                  <a:t>：</a:t>
                </a:r>
                <a14:m>
                  <m:oMath xmlns:m="http://schemas.openxmlformats.org/officeDocument/2006/math">
                    <m:sSub>
                      <m:sSubPr>
                        <m:ctrlPr>
                          <a:rPr lang="en-US" altLang="zh-CN" i="1">
                            <a:solidFill>
                              <a:srgbClr val="09405E"/>
                            </a:solidFill>
                            <a:latin typeface="Cambria Math" panose="02040503050406030204" pitchFamily="18"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rPr>
                          <m:t>𝑐</m:t>
                        </m:r>
                      </m:sub>
                    </m:sSub>
                    <m:r>
                      <a:rPr lang="en-US" altLang="zh-CN" i="1">
                        <a:solidFill>
                          <a:srgbClr val="09405E"/>
                        </a:solidFill>
                        <a:latin typeface="Cambria Math" charset="0"/>
                      </a:rPr>
                      <m:t>=</m:t>
                    </m:r>
                    <m:r>
                      <a:rPr lang="en-US" altLang="zh-CN" i="1">
                        <a:solidFill>
                          <a:srgbClr val="09405E"/>
                        </a:solidFill>
                        <a:latin typeface="Cambria Math" charset="0"/>
                      </a:rPr>
                      <m:t>𝐼</m:t>
                    </m:r>
                    <m:r>
                      <a:rPr lang="en-US" altLang="zh-CN" i="1">
                        <a:solidFill>
                          <a:srgbClr val="09405E"/>
                        </a:solidFill>
                        <a:latin typeface="Cambria Math" charset="0"/>
                      </a:rPr>
                      <m:t>(</m:t>
                    </m:r>
                    <m:r>
                      <a:rPr lang="en-US" altLang="zh-CN" i="1">
                        <a:solidFill>
                          <a:srgbClr val="09405E"/>
                        </a:solidFill>
                        <a:latin typeface="Cambria Math" charset="0"/>
                      </a:rPr>
                      <m:t>𝑦</m:t>
                    </m:r>
                    <m:r>
                      <a:rPr lang="en-US" altLang="zh-CN" i="1">
                        <a:solidFill>
                          <a:srgbClr val="09405E"/>
                        </a:solidFill>
                        <a:latin typeface="Cambria Math" charset="0"/>
                      </a:rPr>
                      <m:t>=</m:t>
                    </m:r>
                    <m:r>
                      <a:rPr lang="en-US" altLang="zh-CN" i="1">
                        <a:solidFill>
                          <a:srgbClr val="09405E"/>
                        </a:solidFill>
                        <a:latin typeface="Cambria Math" charset="0"/>
                      </a:rPr>
                      <m:t>𝑐</m:t>
                    </m:r>
                    <m:r>
                      <a:rPr lang="en-US" altLang="zh-CN" i="1">
                        <a:solidFill>
                          <a:srgbClr val="09405E"/>
                        </a:solidFill>
                        <a:latin typeface="Cambria Math" charset="0"/>
                      </a:rPr>
                      <m:t>)</m:t>
                    </m:r>
                  </m:oMath>
                </a14:m>
                <a:endParaRPr kumimoji="1" lang="en-US" altLang="zh-CN" dirty="0">
                  <a:solidFill>
                    <a:srgbClr val="09405E"/>
                  </a:solidFill>
                </a:endParaRPr>
              </a:p>
              <a:p>
                <a:pPr>
                  <a:lnSpc>
                    <a:spcPct val="100000"/>
                  </a:lnSpc>
                </a:pPr>
                <a:r>
                  <a:rPr lang="zh-CN" altLang="en-US" dirty="0">
                    <a:solidFill>
                      <a:srgbClr val="09405E"/>
                    </a:solidFill>
                    <a:latin typeface="微软雅黑" pitchFamily="34" charset="-122"/>
                    <a:ea typeface="微软雅黑" pitchFamily="34" charset="-122"/>
                  </a:rPr>
                  <a:t>向量</a:t>
                </a:r>
                <a14:m>
                  <m:oMath xmlns:m="http://schemas.openxmlformats.org/officeDocument/2006/math">
                    <m:r>
                      <a:rPr lang="zh-CN" altLang="en-US" b="1" i="1">
                        <a:solidFill>
                          <a:srgbClr val="09405E"/>
                        </a:solidFill>
                        <a:latin typeface="Cambria Math" charset="0"/>
                        <a:ea typeface="Cambria Math" charset="0"/>
                        <a:cs typeface="Cambria Math" charset="0"/>
                      </a:rPr>
                      <m:t>𝝁</m:t>
                    </m:r>
                  </m:oMath>
                </a14:m>
                <a:r>
                  <a:rPr lang="zh-CN" altLang="en-US" dirty="0">
                    <a:solidFill>
                      <a:srgbClr val="09405E"/>
                    </a:solidFill>
                  </a:rPr>
                  <a:t>表示</a:t>
                </a:r>
                <a:r>
                  <a:rPr lang="en-US" altLang="zh-CN" dirty="0">
                    <a:solidFill>
                      <a:srgbClr val="09405E"/>
                    </a:solidFill>
                  </a:rPr>
                  <a:t>Multinoulli</a:t>
                </a:r>
                <a:r>
                  <a:rPr lang="zh-CN" altLang="en-US" dirty="0">
                    <a:solidFill>
                      <a:srgbClr val="09405E"/>
                    </a:solidFill>
                  </a:rPr>
                  <a:t>分布的参数：</a:t>
                </a:r>
                <a:endParaRPr lang="en-US" altLang="zh-CN" dirty="0">
                  <a:solidFill>
                    <a:srgbClr val="09405E"/>
                  </a:solidFill>
                </a:endParaRPr>
              </a:p>
              <a:p>
                <a:pPr lvl="1">
                  <a:lnSpc>
                    <a:spcPct val="100000"/>
                  </a:lnSpc>
                </a:pPr>
                <a:endParaRPr kumimoji="1" lang="en-US" altLang="zh-CN" dirty="0">
                  <a:solidFill>
                    <a:srgbClr val="09405E"/>
                  </a:solidFill>
                </a:endParaRPr>
              </a:p>
              <a:p>
                <a:pPr lvl="2">
                  <a:lnSpc>
                    <a:spcPct val="100000"/>
                  </a:lnSpc>
                </a:pPr>
                <a:endParaRPr kumimoji="1" lang="en-US" altLang="zh-CN" dirty="0">
                  <a:solidFill>
                    <a:srgbClr val="09405E"/>
                  </a:solidFill>
                </a:endParaRPr>
              </a:p>
              <a:p>
                <a:pPr lvl="1">
                  <a:lnSpc>
                    <a:spcPct val="100000"/>
                  </a:lnSpc>
                </a:pPr>
                <a:endParaRPr kumimoji="1" lang="en-US" altLang="zh-CN" dirty="0">
                  <a:solidFill>
                    <a:srgbClr val="09405E"/>
                  </a:solidFill>
                </a:endParaRPr>
              </a:p>
              <a:p>
                <a:pPr>
                  <a:lnSpc>
                    <a:spcPct val="100000"/>
                  </a:lnSpc>
                </a:pPr>
                <a:r>
                  <a:rPr lang="zh-CN" altLang="en-US" dirty="0">
                    <a:solidFill>
                      <a:srgbClr val="09405E"/>
                    </a:solidFill>
                  </a:rPr>
                  <a:t>令</a:t>
                </a:r>
                <a14:m>
                  <m:oMath xmlns:m="http://schemas.openxmlformats.org/officeDocument/2006/math">
                    <m:sSub>
                      <m:sSubPr>
                        <m:ctrlPr>
                          <a:rPr lang="en-US" altLang="zh-CN" i="1">
                            <a:solidFill>
                              <a:srgbClr val="09405E"/>
                            </a:solidFill>
                            <a:latin typeface="Cambria Math" panose="02040503050406030204" pitchFamily="18" charset="0"/>
                          </a:rPr>
                        </m:ctrlPr>
                      </m:sSubPr>
                      <m:e>
                        <m:r>
                          <a:rPr lang="en-US" altLang="zh-CN" i="1">
                            <a:solidFill>
                              <a:srgbClr val="09405E"/>
                            </a:solidFill>
                            <a:latin typeface="Cambria Math" charset="0"/>
                            <a:ea typeface="Cambria Math" charset="0"/>
                            <a:cs typeface="Cambria Math" charset="0"/>
                          </a:rPr>
                          <m:t>𝜇</m:t>
                        </m:r>
                      </m:e>
                      <m:sub>
                        <m:r>
                          <a:rPr lang="en-US" altLang="zh-CN" i="1">
                            <a:solidFill>
                              <a:srgbClr val="09405E"/>
                            </a:solidFill>
                            <a:latin typeface="Cambria Math" charset="0"/>
                          </a:rPr>
                          <m:t>𝑖</m:t>
                        </m:r>
                        <m:r>
                          <a:rPr lang="en-US" altLang="zh-CN" b="0" i="1" smtClean="0">
                            <a:solidFill>
                              <a:srgbClr val="09405E"/>
                            </a:solidFill>
                            <a:latin typeface="Cambria Math" charset="0"/>
                          </a:rPr>
                          <m:t>,</m:t>
                        </m:r>
                        <m:r>
                          <a:rPr lang="en-US" altLang="zh-CN" i="1">
                            <a:solidFill>
                              <a:srgbClr val="09405E"/>
                            </a:solidFill>
                            <a:latin typeface="Cambria Math" charset="0"/>
                          </a:rPr>
                          <m:t>𝑐</m:t>
                        </m:r>
                      </m:sub>
                    </m:sSub>
                    <m:r>
                      <a:rPr lang="en-US" altLang="zh-CN" i="1">
                        <a:solidFill>
                          <a:srgbClr val="09405E"/>
                        </a:solidFill>
                        <a:latin typeface="Cambria Math" charset="0"/>
                      </a:rPr>
                      <m:t>=</m:t>
                    </m:r>
                    <m:f>
                      <m:fPr>
                        <m:ctrlPr>
                          <a:rPr lang="mr-IN" altLang="zh-CN" i="1">
                            <a:latin typeface="Cambria Math" panose="02040503050406030204" pitchFamily="18" charset="0"/>
                          </a:rPr>
                        </m:ctrlPr>
                      </m:fPr>
                      <m:num>
                        <m:r>
                          <m:rPr>
                            <m:sty m:val="p"/>
                          </m:rPr>
                          <a:rPr lang="en-US" altLang="zh-CN">
                            <a:latin typeface="Cambria Math" charset="0"/>
                          </a:rPr>
                          <m:t>exp</m:t>
                        </m:r>
                        <m:d>
                          <m:dPr>
                            <m:ctrlPr>
                              <a:rPr lang="mr-IN" altLang="zh-CN" i="1">
                                <a:latin typeface="Cambria Math" panose="02040503050406030204" pitchFamily="18" charset="0"/>
                              </a:rPr>
                            </m:ctrlPr>
                          </m:dPr>
                          <m:e>
                            <m:sSubSup>
                              <m:sSubSupPr>
                                <m:ctrlPr>
                                  <a:rPr lang="en-US" altLang="zh-CN" i="1">
                                    <a:latin typeface="Cambria Math" panose="02040503050406030204" pitchFamily="18" charset="0"/>
                                    <a:ea typeface="Cambria Math" charset="0"/>
                                    <a:cs typeface="Cambria Math" charset="0"/>
                                  </a:rPr>
                                </m:ctrlPr>
                              </m:sSubSupPr>
                              <m:e>
                                <m:r>
                                  <a:rPr lang="en-US" altLang="zh-CN" b="1" i="1">
                                    <a:latin typeface="Cambria Math" charset="0"/>
                                    <a:ea typeface="Cambria Math" charset="0"/>
                                    <a:cs typeface="Cambria Math" charset="0"/>
                                  </a:rPr>
                                  <m:t>𝒘</m:t>
                                </m:r>
                              </m:e>
                              <m:sub>
                                <m:r>
                                  <a:rPr lang="en-US" altLang="zh-CN" i="1">
                                    <a:latin typeface="Cambria Math" charset="0"/>
                                    <a:ea typeface="Cambria Math" charset="0"/>
                                    <a:cs typeface="Cambria Math" charset="0"/>
                                  </a:rPr>
                                  <m:t>𝑐</m:t>
                                </m:r>
                              </m:sub>
                              <m:sup>
                                <m:r>
                                  <m:rPr>
                                    <m:sty m:val="p"/>
                                  </m:rPr>
                                  <a:rPr lang="en-US" altLang="zh-CN">
                                    <a:latin typeface="Cambria Math" charset="0"/>
                                    <a:ea typeface="Cambria Math" charset="0"/>
                                    <a:cs typeface="Cambria Math" charset="0"/>
                                  </a:rPr>
                                  <m:t>T</m:t>
                                </m:r>
                              </m:sup>
                            </m:sSubSup>
                            <m:sSub>
                              <m:sSubPr>
                                <m:ctrlPr>
                                  <a:rPr lang="en-US" altLang="zh-CN" i="1" smtClean="0">
                                    <a:latin typeface="Cambria Math" panose="02040503050406030204" pitchFamily="18" charset="0"/>
                                    <a:ea typeface="Cambria Math" charset="0"/>
                                    <a:cs typeface="Cambria Math" charset="0"/>
                                  </a:rPr>
                                </m:ctrlPr>
                              </m:sSubPr>
                              <m:e>
                                <m:r>
                                  <a:rPr lang="en-US" altLang="zh-CN" b="1" i="1">
                                    <a:latin typeface="Cambria Math" charset="0"/>
                                  </a:rPr>
                                  <m:t>𝒙</m:t>
                                </m:r>
                              </m:e>
                              <m:sub>
                                <m:r>
                                  <a:rPr lang="en-US" altLang="zh-CN" b="0" i="1" smtClean="0">
                                    <a:latin typeface="Cambria Math" charset="0"/>
                                    <a:ea typeface="Cambria Math" charset="0"/>
                                    <a:cs typeface="Cambria Math" charset="0"/>
                                  </a:rPr>
                                  <m:t>𝑖</m:t>
                                </m:r>
                              </m:sub>
                            </m:sSub>
                          </m:e>
                        </m:d>
                      </m:num>
                      <m:den>
                        <m:nary>
                          <m:naryPr>
                            <m:chr m:val="∑"/>
                            <m:ctrlPr>
                              <a:rPr lang="is-IS" altLang="zh-CN" i="1">
                                <a:latin typeface="Cambria Math" panose="02040503050406030204" pitchFamily="18" charset="0"/>
                              </a:rPr>
                            </m:ctrlPr>
                          </m:naryPr>
                          <m:sub>
                            <m:sSup>
                              <m:sSupPr>
                                <m:ctrlPr>
                                  <a:rPr lang="en-US" altLang="zh-CN" i="1">
                                    <a:latin typeface="Cambria Math" panose="02040503050406030204" pitchFamily="18" charset="0"/>
                                  </a:rPr>
                                </m:ctrlPr>
                              </m:sSupPr>
                              <m:e>
                                <m:r>
                                  <m:rPr>
                                    <m:brk m:alnAt="23"/>
                                  </m:rPr>
                                  <a:rPr lang="en-US" altLang="zh-CN" i="1">
                                    <a:latin typeface="Cambria Math" charset="0"/>
                                  </a:rPr>
                                  <m:t>𝑐</m:t>
                                </m:r>
                              </m:e>
                              <m:sup>
                                <m:r>
                                  <a:rPr lang="en-US" altLang="zh-CN" i="1">
                                    <a:latin typeface="Cambria Math" charset="0"/>
                                  </a:rPr>
                                  <m:t>′</m:t>
                                </m:r>
                              </m:sup>
                            </m:sSup>
                            <m:r>
                              <m:rPr>
                                <m:brk m:alnAt="23"/>
                              </m:rPr>
                              <a:rPr lang="en-US" altLang="zh-CN" i="1">
                                <a:latin typeface="Cambria Math" charset="0"/>
                              </a:rPr>
                              <m:t>=</m:t>
                            </m:r>
                            <m:r>
                              <a:rPr lang="en-US" altLang="zh-CN" i="1">
                                <a:latin typeface="Cambria Math" charset="0"/>
                              </a:rPr>
                              <m:t>1</m:t>
                            </m:r>
                          </m:sub>
                          <m:sup>
                            <m:r>
                              <a:rPr lang="en-US" altLang="zh-CN" i="1">
                                <a:latin typeface="Cambria Math" charset="0"/>
                              </a:rPr>
                              <m:t>𝐶</m:t>
                            </m:r>
                          </m:sup>
                          <m:e>
                            <m:r>
                              <m:rPr>
                                <m:sty m:val="p"/>
                              </m:rPr>
                              <a:rPr lang="en-US" altLang="zh-CN">
                                <a:latin typeface="Cambria Math" charset="0"/>
                              </a:rPr>
                              <m:t>exp</m:t>
                            </m:r>
                            <m:d>
                              <m:dPr>
                                <m:ctrlPr>
                                  <a:rPr lang="mr-IN" altLang="zh-CN" i="1">
                                    <a:latin typeface="Cambria Math" panose="02040503050406030204" pitchFamily="18" charset="0"/>
                                  </a:rPr>
                                </m:ctrlPr>
                              </m:dPr>
                              <m:e>
                                <m:sSubSup>
                                  <m:sSubSupPr>
                                    <m:ctrlPr>
                                      <a:rPr lang="en-US" altLang="zh-CN" i="1">
                                        <a:latin typeface="Cambria Math" panose="02040503050406030204" pitchFamily="18" charset="0"/>
                                        <a:ea typeface="Cambria Math" charset="0"/>
                                        <a:cs typeface="Cambria Math" charset="0"/>
                                      </a:rPr>
                                    </m:ctrlPr>
                                  </m:sSubSupPr>
                                  <m:e>
                                    <m:r>
                                      <a:rPr lang="en-US" altLang="zh-CN" b="1" i="1">
                                        <a:latin typeface="Cambria Math" charset="0"/>
                                        <a:ea typeface="Cambria Math" charset="0"/>
                                        <a:cs typeface="Cambria Math" charset="0"/>
                                      </a:rPr>
                                      <m:t>𝒘</m:t>
                                    </m:r>
                                  </m:e>
                                  <m:sub>
                                    <m:r>
                                      <a:rPr lang="en-US" altLang="zh-CN" i="1">
                                        <a:latin typeface="Cambria Math" charset="0"/>
                                        <a:ea typeface="Cambria Math" charset="0"/>
                                        <a:cs typeface="Cambria Math" charset="0"/>
                                      </a:rPr>
                                      <m:t>𝑐</m:t>
                                    </m:r>
                                    <m:r>
                                      <a:rPr lang="en-US" altLang="zh-CN" i="1">
                                        <a:latin typeface="Cambria Math" charset="0"/>
                                        <a:ea typeface="Cambria Math" charset="0"/>
                                        <a:cs typeface="Cambria Math" charset="0"/>
                                      </a:rPr>
                                      <m:t>′</m:t>
                                    </m:r>
                                  </m:sub>
                                  <m:sup>
                                    <m:r>
                                      <m:rPr>
                                        <m:sty m:val="p"/>
                                      </m:rPr>
                                      <a:rPr lang="en-US" altLang="zh-CN">
                                        <a:latin typeface="Cambria Math" charset="0"/>
                                        <a:ea typeface="Cambria Math" charset="0"/>
                                        <a:cs typeface="Cambria Math" charset="0"/>
                                      </a:rPr>
                                      <m:t>T</m:t>
                                    </m:r>
                                  </m:sup>
                                </m:sSubSup>
                                <m:sSub>
                                  <m:sSubPr>
                                    <m:ctrlPr>
                                      <a:rPr lang="en-US" altLang="zh-CN" i="1">
                                        <a:latin typeface="Cambria Math" panose="02040503050406030204" pitchFamily="18" charset="0"/>
                                        <a:ea typeface="Cambria Math" charset="0"/>
                                        <a:cs typeface="Cambria Math" charset="0"/>
                                      </a:rPr>
                                    </m:ctrlPr>
                                  </m:sSubPr>
                                  <m:e>
                                    <m:r>
                                      <a:rPr lang="en-US" altLang="zh-CN" b="1" i="1">
                                        <a:latin typeface="Cambria Math" charset="0"/>
                                      </a:rPr>
                                      <m:t>𝒙</m:t>
                                    </m:r>
                                  </m:e>
                                  <m:sub>
                                    <m:r>
                                      <a:rPr lang="en-US" altLang="zh-CN" i="1">
                                        <a:latin typeface="Cambria Math" charset="0"/>
                                        <a:ea typeface="Cambria Math" charset="0"/>
                                        <a:cs typeface="Cambria Math" charset="0"/>
                                      </a:rPr>
                                      <m:t>𝑖</m:t>
                                    </m:r>
                                  </m:sub>
                                </m:sSub>
                              </m:e>
                            </m:d>
                          </m:e>
                        </m:nary>
                      </m:den>
                    </m:f>
                  </m:oMath>
                </a14:m>
                <a:r>
                  <a:rPr lang="zh-CN" altLang="en-US" dirty="0">
                    <a:solidFill>
                      <a:srgbClr val="09405E"/>
                    </a:solidFill>
                  </a:rPr>
                  <a:t>，</a:t>
                </a:r>
                <a14:m>
                  <m:oMath xmlns:m="http://schemas.openxmlformats.org/officeDocument/2006/math">
                    <m:sSub>
                      <m:sSubPr>
                        <m:ctrlPr>
                          <a:rPr lang="en-US" altLang="zh-CN" i="1">
                            <a:solidFill>
                              <a:srgbClr val="09405E"/>
                            </a:solidFill>
                            <a:latin typeface="Cambria Math" panose="02040503050406030204" pitchFamily="18"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rPr>
                          <m:t>𝑖</m:t>
                        </m:r>
                        <m:r>
                          <a:rPr lang="en-US" altLang="zh-CN" b="0" i="1" smtClean="0">
                            <a:solidFill>
                              <a:srgbClr val="09405E"/>
                            </a:solidFill>
                            <a:latin typeface="Cambria Math" charset="0"/>
                          </a:rPr>
                          <m:t>,</m:t>
                        </m:r>
                        <m:r>
                          <a:rPr lang="en-US" altLang="zh-CN" i="1">
                            <a:solidFill>
                              <a:srgbClr val="09405E"/>
                            </a:solidFill>
                            <a:latin typeface="Cambria Math" charset="0"/>
                          </a:rPr>
                          <m:t>𝑐</m:t>
                        </m:r>
                      </m:sub>
                    </m:sSub>
                  </m:oMath>
                </a14:m>
                <a:r>
                  <a:rPr lang="zh-CN" altLang="en-US" dirty="0">
                    <a:solidFill>
                      <a:srgbClr val="09405E"/>
                    </a:solidFill>
                  </a:rPr>
                  <a:t>为第</a:t>
                </a:r>
                <a14:m>
                  <m:oMath xmlns:m="http://schemas.openxmlformats.org/officeDocument/2006/math">
                    <m:r>
                      <a:rPr lang="en-US" altLang="zh-CN" i="1" dirty="0">
                        <a:solidFill>
                          <a:srgbClr val="09405E"/>
                        </a:solidFill>
                        <a:latin typeface="Cambria Math" charset="0"/>
                      </a:rPr>
                      <m:t>𝑖</m:t>
                    </m:r>
                  </m:oMath>
                </a14:m>
                <a:r>
                  <a:rPr lang="zh-CN" altLang="en-US" dirty="0">
                    <a:solidFill>
                      <a:srgbClr val="09405E"/>
                    </a:solidFill>
                  </a:rPr>
                  <a:t>个样本的类别，则</a:t>
                </a:r>
                <a:r>
                  <a:rPr lang="en-US" altLang="zh-CN" dirty="0" err="1">
                    <a:solidFill>
                      <a:srgbClr val="09405E"/>
                    </a:solidFill>
                  </a:rPr>
                  <a:t>Softmax</a:t>
                </a:r>
                <a:r>
                  <a:rPr lang="zh-CN" altLang="en-US" dirty="0">
                    <a:solidFill>
                      <a:srgbClr val="09405E"/>
                    </a:solidFill>
                  </a:rPr>
                  <a:t>分类模型的</a:t>
                </a:r>
                <a:r>
                  <a:rPr lang="en-US" altLang="zh-CN" dirty="0">
                    <a:solidFill>
                      <a:srgbClr val="09405E"/>
                    </a:solidFill>
                  </a:rPr>
                  <a:t>log</a:t>
                </a:r>
                <a:r>
                  <a:rPr lang="zh-CN" altLang="en-US" dirty="0">
                    <a:solidFill>
                      <a:srgbClr val="09405E"/>
                    </a:solidFill>
                  </a:rPr>
                  <a:t>似然函数为：</a:t>
                </a: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4" name="矩形 3"/>
              <p:cNvSpPr/>
              <p:nvPr/>
            </p:nvSpPr>
            <p:spPr>
              <a:xfrm>
                <a:off x="4088766" y="4203765"/>
                <a:ext cx="4151328"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solidFill>
                            <a:srgbClr val="09405E"/>
                          </a:solidFill>
                          <a:latin typeface="Cambria Math" charset="0"/>
                          <a:ea typeface="微软雅黑" pitchFamily="34" charset="-122"/>
                        </a:rPr>
                        <m:t>𝓁</m:t>
                      </m:r>
                      <m:d>
                        <m:dPr>
                          <m:ctrlPr>
                            <a:rPr kumimoji="1" lang="en-US" altLang="zh-CN" sz="2800" i="1">
                              <a:solidFill>
                                <a:srgbClr val="09405E"/>
                              </a:solidFill>
                              <a:latin typeface="Cambria Math" panose="02040503050406030204" pitchFamily="18" charset="0"/>
                              <a:ea typeface="微软雅黑" pitchFamily="34" charset="-122"/>
                            </a:rPr>
                          </m:ctrlPr>
                        </m:dPr>
                        <m:e>
                          <m:r>
                            <a:rPr kumimoji="1" lang="en-US" altLang="zh-CN" sz="2800" b="1" i="1" smtClean="0">
                              <a:solidFill>
                                <a:srgbClr val="09405E"/>
                              </a:solidFill>
                              <a:latin typeface="Cambria Math" charset="0"/>
                              <a:ea typeface="微软雅黑" pitchFamily="34" charset="-122"/>
                              <a:cs typeface="Cambria Math" charset="0"/>
                            </a:rPr>
                            <m:t>𝑾</m:t>
                          </m:r>
                        </m:e>
                      </m:d>
                      <m:r>
                        <a:rPr lang="en-US" altLang="zh-CN" sz="2800" i="1">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func>
                            <m:funcPr>
                              <m:ctrlPr>
                                <a:rPr lang="en-US" altLang="zh-CN" sz="2800" b="0" i="1" smtClean="0">
                                  <a:solidFill>
                                    <a:srgbClr val="09405E"/>
                                  </a:solidFill>
                                  <a:latin typeface="Cambria Math" panose="02040503050406030204" pitchFamily="18" charset="0"/>
                                </a:rPr>
                              </m:ctrlPr>
                            </m:funcPr>
                            <m:fName>
                              <m:r>
                                <m:rPr>
                                  <m:sty m:val="p"/>
                                </m:rPr>
                                <a:rPr lang="en-US" altLang="zh-CN" sz="2800" b="0" i="0" smtClean="0">
                                  <a:solidFill>
                                    <a:srgbClr val="09405E"/>
                                  </a:solidFill>
                                  <a:latin typeface="Cambria Math" charset="0"/>
                                </a:rPr>
                                <m:t>ln</m:t>
                              </m:r>
                            </m:fName>
                            <m:e>
                              <m:d>
                                <m:dPr>
                                  <m:ctrlPr>
                                    <a:rPr lang="mr-IN" altLang="zh-CN" sz="2800" i="1">
                                      <a:solidFill>
                                        <a:srgbClr val="09405E"/>
                                      </a:solidFill>
                                      <a:latin typeface="Cambria Math" panose="02040503050406030204" pitchFamily="18" charset="0"/>
                                    </a:rPr>
                                  </m:ctrlPr>
                                </m:dPr>
                                <m:e>
                                  <m:nary>
                                    <m:naryPr>
                                      <m:chr m:val="∏"/>
                                      <m:ctrlPr>
                                        <a:rPr lang="is-IS" altLang="zh-CN" sz="2800" i="1">
                                          <a:solidFill>
                                            <a:srgbClr val="09405E"/>
                                          </a:solidFill>
                                          <a:latin typeface="Cambria Math" panose="02040503050406030204" pitchFamily="18" charset="0"/>
                                          <a:ea typeface="Cambria Math" charset="0"/>
                                          <a:cs typeface="Cambria Math" charset="0"/>
                                        </a:rPr>
                                      </m:ctrlPr>
                                    </m:naryPr>
                                    <m:sub>
                                      <m:r>
                                        <m:rPr>
                                          <m:brk m:alnAt="23"/>
                                        </m:rPr>
                                        <a:rPr lang="en-US" altLang="zh-CN" sz="2800" i="1">
                                          <a:solidFill>
                                            <a:srgbClr val="09405E"/>
                                          </a:solidFill>
                                          <a:latin typeface="Cambria Math" charset="0"/>
                                          <a:ea typeface="Cambria Math" charset="0"/>
                                          <a:cs typeface="Cambria Math" charset="0"/>
                                        </a:rPr>
                                        <m:t>𝑐</m:t>
                                      </m:r>
                                      <m:r>
                                        <a:rPr lang="en-US" altLang="zh-CN" sz="2800" i="1">
                                          <a:solidFill>
                                            <a:srgbClr val="09405E"/>
                                          </a:solidFill>
                                          <a:latin typeface="Cambria Math" charset="0"/>
                                          <a:ea typeface="Cambria Math" charset="0"/>
                                          <a:cs typeface="Cambria Math" charset="0"/>
                                        </a:rPr>
                                        <m:t>=1</m:t>
                                      </m:r>
                                    </m:sub>
                                    <m:sup>
                                      <m:r>
                                        <a:rPr lang="en-US" altLang="zh-CN" sz="2800" i="1">
                                          <a:solidFill>
                                            <a:srgbClr val="09405E"/>
                                          </a:solidFill>
                                          <a:latin typeface="Cambria Math" charset="0"/>
                                          <a:ea typeface="Cambria Math" charset="0"/>
                                          <a:cs typeface="Cambria Math" charset="0"/>
                                        </a:rPr>
                                        <m:t>𝐶</m:t>
                                      </m:r>
                                    </m:sup>
                                    <m:e>
                                      <m:sSubSup>
                                        <m:sSubSupPr>
                                          <m:ctrlPr>
                                            <a:rPr lang="en-US" altLang="zh-CN" sz="2800" i="1">
                                              <a:solidFill>
                                                <a:srgbClr val="09405E"/>
                                              </a:solidFill>
                                              <a:latin typeface="Cambria Math" panose="02040503050406030204" pitchFamily="18" charset="0"/>
                                              <a:ea typeface="Cambria Math" charset="0"/>
                                              <a:cs typeface="Cambria Math" charset="0"/>
                                            </a:rPr>
                                          </m:ctrlPr>
                                        </m:sSubSupPr>
                                        <m:e>
                                          <m:r>
                                            <a:rPr lang="en-US" altLang="zh-CN" sz="2800" i="1">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𝑐</m:t>
                                          </m:r>
                                        </m:sub>
                                        <m:sup>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sup>
                                      </m:sSubSup>
                                    </m:e>
                                  </m:nary>
                                </m:e>
                              </m:d>
                            </m:e>
                          </m:func>
                        </m:e>
                      </m:nary>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4088766" y="4203765"/>
                <a:ext cx="4151328" cy="13063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943872" y="5427901"/>
                <a:ext cx="3438505"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nary>
                            <m:naryPr>
                              <m:chr m:val="∑"/>
                              <m:ctrlPr>
                                <a:rPr lang="is-IS" altLang="zh-CN" sz="2800" i="1" smtClean="0">
                                  <a:solidFill>
                                    <a:srgbClr val="09405E"/>
                                  </a:solidFill>
                                  <a:latin typeface="Cambria Math" panose="02040503050406030204" pitchFamily="18" charset="0"/>
                                </a:rPr>
                              </m:ctrlPr>
                            </m:naryPr>
                            <m:sub>
                              <m:r>
                                <m:rPr>
                                  <m:brk m:alnAt="23"/>
                                </m:rPr>
                                <a:rPr lang="en-US" altLang="zh-CN" sz="2800" b="0" i="1" smtClean="0">
                                  <a:solidFill>
                                    <a:srgbClr val="09405E"/>
                                  </a:solidFill>
                                  <a:latin typeface="Cambria Math" charset="0"/>
                                </a:rPr>
                                <m:t>𝑐</m:t>
                              </m:r>
                              <m:r>
                                <a:rPr lang="en-US" altLang="zh-CN" sz="2800" b="0" i="1" smtClean="0">
                                  <a:solidFill>
                                    <a:srgbClr val="09405E"/>
                                  </a:solidFill>
                                  <a:latin typeface="Cambria Math" charset="0"/>
                                </a:rPr>
                                <m:t>=1</m:t>
                              </m:r>
                            </m:sub>
                            <m:sup>
                              <m:r>
                                <a:rPr lang="en-US" altLang="zh-CN" sz="2800" b="0" i="1" smtClean="0">
                                  <a:solidFill>
                                    <a:srgbClr val="09405E"/>
                                  </a:solidFill>
                                  <a:latin typeface="Cambria Math" charset="0"/>
                                </a:rPr>
                                <m:t>𝐶</m:t>
                              </m:r>
                            </m:sup>
                            <m:e>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func>
                                <m:funcPr>
                                  <m:ctrlPr>
                                    <a:rPr lang="en-US" altLang="zh-CN" sz="2800" b="0" i="1" smtClean="0">
                                      <a:solidFill>
                                        <a:srgbClr val="09405E"/>
                                      </a:solidFill>
                                      <a:latin typeface="Cambria Math" panose="02040503050406030204" pitchFamily="18" charset="0"/>
                                    </a:rPr>
                                  </m:ctrlPr>
                                </m:funcPr>
                                <m:fName>
                                  <m:r>
                                    <m:rPr>
                                      <m:sty m:val="p"/>
                                    </m:rPr>
                                    <a:rPr lang="en-US" altLang="zh-CN" sz="2800" b="0" i="0" smtClean="0">
                                      <a:solidFill>
                                        <a:srgbClr val="09405E"/>
                                      </a:solidFill>
                                      <a:latin typeface="Cambria Math" charset="0"/>
                                    </a:rPr>
                                    <m:t>ln</m:t>
                                  </m:r>
                                </m:fName>
                                <m:e>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e>
                              </m:func>
                              <m:r>
                                <a:rPr lang="en-US" altLang="zh-CN" sz="2800" b="0" i="1" smtClean="0">
                                  <a:solidFill>
                                    <a:srgbClr val="09405E"/>
                                  </a:solidFill>
                                  <a:latin typeface="Cambria Math" charset="0"/>
                                  <a:ea typeface="Microsoft YaHei" charset="-122"/>
                                  <a:cs typeface="Microsoft YaHei" charset="-122"/>
                                </a:rPr>
                                <m:t>⁡</m:t>
                              </m:r>
                            </m:e>
                          </m:nary>
                        </m:e>
                      </m:nary>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4943872" y="5427901"/>
                <a:ext cx="3438505" cy="13063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382991" y="2110481"/>
                <a:ext cx="6223499" cy="1130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panose="02040503050406030204" pitchFamily="18"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𝑝</m:t>
                      </m:r>
                      <m:d>
                        <m:dPr>
                          <m:ctrlPr>
                            <a:rPr lang="en-US" altLang="zh-CN" sz="2800" i="1">
                              <a:solidFill>
                                <a:srgbClr val="09405E"/>
                              </a:solidFill>
                              <a:latin typeface="Cambria Math" panose="02040503050406030204" pitchFamily="18" charset="0"/>
                              <a:ea typeface="Microsoft YaHei" charset="-122"/>
                              <a:cs typeface="Microsoft YaHei" charset="-122"/>
                            </a:rPr>
                          </m:ctrlPr>
                        </m:dPr>
                        <m:e>
                          <m:r>
                            <a:rPr lang="en-US" altLang="zh-CN" sz="2800" i="1">
                              <a:solidFill>
                                <a:srgbClr val="09405E"/>
                              </a:solidFill>
                              <a:latin typeface="Cambria Math" charset="0"/>
                              <a:ea typeface="Microsoft YaHei" charset="-122"/>
                              <a:cs typeface="Microsoft YaHei" charset="-122"/>
                            </a:rPr>
                            <m:t>𝑦</m:t>
                          </m:r>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e>
                        <m:e>
                          <m:r>
                            <a:rPr lang="en-US" altLang="zh-CN" sz="2800" b="1" i="1">
                              <a:solidFill>
                                <a:srgbClr val="09405E"/>
                              </a:solidFill>
                              <a:latin typeface="Cambria Math" charset="0"/>
                              <a:ea typeface="Microsoft YaHei" charset="-122"/>
                              <a:cs typeface="Microsoft YaHei" charset="-122"/>
                            </a:rPr>
                            <m:t>𝒙</m:t>
                          </m:r>
                          <m:r>
                            <a:rPr lang="en-US" altLang="zh-CN" sz="2800" i="1">
                              <a:solidFill>
                                <a:srgbClr val="09405E"/>
                              </a:solidFill>
                              <a:latin typeface="Cambria Math" charset="0"/>
                              <a:ea typeface="Microsoft YaHei" charset="-122"/>
                              <a:cs typeface="Microsoft YaHei" charset="-122"/>
                            </a:rPr>
                            <m:t>, </m:t>
                          </m:r>
                          <m:r>
                            <a:rPr lang="en-US" altLang="zh-CN" sz="2800" b="1" i="1">
                              <a:solidFill>
                                <a:srgbClr val="09405E"/>
                              </a:solidFill>
                              <a:latin typeface="Cambria Math" charset="0"/>
                              <a:ea typeface="Microsoft YaHei" charset="-122"/>
                              <a:cs typeface="Microsoft YaHei" charset="-122"/>
                            </a:rPr>
                            <m:t>𝑾</m:t>
                          </m:r>
                        </m:e>
                      </m:d>
                      <m:r>
                        <a:rPr lang="en-US" altLang="zh-CN" sz="2800" b="1" i="1">
                          <a:solidFill>
                            <a:srgbClr val="09405E"/>
                          </a:solidFill>
                          <a:latin typeface="Cambria Math" charset="0"/>
                          <a:ea typeface="Microsoft YaHei" charset="-122"/>
                          <a:cs typeface="Microsoft YaHei" charset="-122"/>
                        </a:rPr>
                        <m:t>=</m:t>
                      </m:r>
                      <m:f>
                        <m:fPr>
                          <m:ctrlPr>
                            <a:rPr lang="mr-IN" altLang="zh-CN" sz="2800" i="1">
                              <a:solidFill>
                                <a:srgbClr val="09405E"/>
                              </a:solidFill>
                              <a:latin typeface="Cambria Math" panose="02040503050406030204" pitchFamily="18" charset="0"/>
                              <a:ea typeface="Microsoft YaHei" charset="-122"/>
                              <a:cs typeface="Microsoft YaHei" charset="-122"/>
                            </a:rPr>
                          </m:ctrlPr>
                        </m:fPr>
                        <m:num>
                          <m:r>
                            <m:rPr>
                              <m:sty m:val="p"/>
                            </m:rPr>
                            <a:rPr lang="en-US" altLang="zh-CN" sz="2800">
                              <a:solidFill>
                                <a:srgbClr val="09405E"/>
                              </a:solidFill>
                              <a:latin typeface="Cambria Math" charset="0"/>
                              <a:ea typeface="Microsoft YaHei" charset="-122"/>
                              <a:cs typeface="Microsoft YaHei" charset="-122"/>
                            </a:rPr>
                            <m:t>exp</m:t>
                          </m:r>
                          <m:d>
                            <m:dPr>
                              <m:ctrlPr>
                                <a:rPr lang="mr-IN" altLang="zh-CN" sz="2800" i="1">
                                  <a:solidFill>
                                    <a:srgbClr val="09405E"/>
                                  </a:solidFill>
                                  <a:latin typeface="Cambria Math" panose="02040503050406030204" pitchFamily="18" charset="0"/>
                                  <a:ea typeface="Microsoft YaHei" charset="-122"/>
                                  <a:cs typeface="Microsoft YaHei" charset="-122"/>
                                </a:rPr>
                              </m:ctrlPr>
                            </m:dPr>
                            <m:e>
                              <m:sSubSup>
                                <m:sSubSupPr>
                                  <m:ctrlPr>
                                    <a:rPr lang="en-US" altLang="zh-CN" sz="2800" i="1">
                                      <a:solidFill>
                                        <a:srgbClr val="09405E"/>
                                      </a:solidFill>
                                      <a:latin typeface="Cambria Math" panose="02040503050406030204" pitchFamily="18" charset="0"/>
                                      <a:ea typeface="Cambria Math" charset="0"/>
                                      <a:cs typeface="Cambria Math" charset="0"/>
                                    </a:rPr>
                                  </m:ctrlPr>
                                </m:sSubSupPr>
                                <m:e>
                                  <m:r>
                                    <a:rPr lang="en-US" altLang="zh-CN" sz="2800" b="1" i="1">
                                      <a:solidFill>
                                        <a:srgbClr val="09405E"/>
                                      </a:solidFill>
                                      <a:latin typeface="Cambria Math" charset="0"/>
                                      <a:ea typeface="Cambria Math" charset="0"/>
                                      <a:cs typeface="Cambria Math" charset="0"/>
                                    </a:rPr>
                                    <m:t>𝒘</m:t>
                                  </m:r>
                                </m:e>
                                <m:sub>
                                  <m:r>
                                    <a:rPr lang="en-US" altLang="zh-CN" sz="2800" i="1">
                                      <a:solidFill>
                                        <a:srgbClr val="09405E"/>
                                      </a:solidFill>
                                      <a:latin typeface="Cambria Math" charset="0"/>
                                      <a:ea typeface="Cambria Math" charset="0"/>
                                      <a:cs typeface="Cambria Math" charset="0"/>
                                    </a:rPr>
                                    <m:t>𝑐</m:t>
                                  </m:r>
                                </m:sub>
                                <m:sup>
                                  <m:r>
                                    <m:rPr>
                                      <m:sty m:val="p"/>
                                    </m:rPr>
                                    <a:rPr lang="en-US" altLang="zh-CN" sz="2800">
                                      <a:solidFill>
                                        <a:srgbClr val="09405E"/>
                                      </a:solidFill>
                                      <a:latin typeface="Cambria Math" charset="0"/>
                                      <a:ea typeface="Cambria Math" charset="0"/>
                                      <a:cs typeface="Cambria Math" charset="0"/>
                                    </a:rPr>
                                    <m:t>T</m:t>
                                  </m:r>
                                </m:sup>
                              </m:sSubSup>
                              <m:r>
                                <a:rPr lang="en-US" altLang="zh-CN" sz="2800" b="1" i="1">
                                  <a:solidFill>
                                    <a:srgbClr val="09405E"/>
                                  </a:solidFill>
                                  <a:latin typeface="Cambria Math" charset="0"/>
                                  <a:ea typeface="Microsoft YaHei" charset="-122"/>
                                  <a:cs typeface="Microsoft YaHei" charset="-122"/>
                                </a:rPr>
                                <m:t>𝒙</m:t>
                              </m:r>
                            </m:e>
                          </m:d>
                        </m:num>
                        <m:den>
                          <m:nary>
                            <m:naryPr>
                              <m:chr m:val="∑"/>
                              <m:ctrlPr>
                                <a:rPr lang="is-IS" altLang="zh-CN" sz="2800" i="1">
                                  <a:solidFill>
                                    <a:srgbClr val="09405E"/>
                                  </a:solidFill>
                                  <a:latin typeface="Cambria Math" panose="02040503050406030204" pitchFamily="18" charset="0"/>
                                  <a:ea typeface="Microsoft YaHei" charset="-122"/>
                                  <a:cs typeface="Microsoft YaHei" charset="-122"/>
                                </a:rPr>
                              </m:ctrlPr>
                            </m:naryPr>
                            <m:sub>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m:rPr>
                                      <m:brk m:alnAt="23"/>
                                    </m:rPr>
                                    <a:rPr lang="en-US" altLang="zh-CN" sz="2800" i="1">
                                      <a:solidFill>
                                        <a:srgbClr val="09405E"/>
                                      </a:solidFill>
                                      <a:latin typeface="Cambria Math" charset="0"/>
                                      <a:ea typeface="Microsoft YaHei" charset="-122"/>
                                      <a:cs typeface="Microsoft YaHei" charset="-122"/>
                                    </a:rPr>
                                    <m:t>𝑐</m:t>
                                  </m:r>
                                </m:e>
                                <m:sup>
                                  <m:r>
                                    <a:rPr lang="en-US" altLang="zh-CN" sz="2800" i="1">
                                      <a:solidFill>
                                        <a:srgbClr val="09405E"/>
                                      </a:solidFill>
                                      <a:latin typeface="Cambria Math" charset="0"/>
                                      <a:ea typeface="Microsoft YaHei" charset="-122"/>
                                      <a:cs typeface="Microsoft YaHei" charset="-122"/>
                                    </a:rPr>
                                    <m:t>′</m:t>
                                  </m:r>
                                </m:sup>
                              </m:sSup>
                              <m:r>
                                <m:rPr>
                                  <m:brk m:alnAt="23"/>
                                </m:rP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1</m:t>
                              </m:r>
                            </m:sub>
                            <m:sup>
                              <m:r>
                                <a:rPr lang="en-US" altLang="zh-CN" sz="2800" i="1">
                                  <a:solidFill>
                                    <a:srgbClr val="09405E"/>
                                  </a:solidFill>
                                  <a:latin typeface="Cambria Math" charset="0"/>
                                  <a:ea typeface="Microsoft YaHei" charset="-122"/>
                                  <a:cs typeface="Microsoft YaHei" charset="-122"/>
                                </a:rPr>
                                <m:t>𝐶</m:t>
                              </m:r>
                            </m:sup>
                            <m:e>
                              <m:r>
                                <m:rPr>
                                  <m:sty m:val="p"/>
                                </m:rPr>
                                <a:rPr lang="en-US" altLang="zh-CN" sz="2800">
                                  <a:solidFill>
                                    <a:srgbClr val="09405E"/>
                                  </a:solidFill>
                                  <a:latin typeface="Cambria Math" charset="0"/>
                                  <a:ea typeface="Microsoft YaHei" charset="-122"/>
                                  <a:cs typeface="Microsoft YaHei" charset="-122"/>
                                </a:rPr>
                                <m:t>exp</m:t>
                              </m:r>
                              <m:d>
                                <m:dPr>
                                  <m:ctrlPr>
                                    <a:rPr lang="mr-IN" altLang="zh-CN" sz="2800" i="1">
                                      <a:solidFill>
                                        <a:srgbClr val="09405E"/>
                                      </a:solidFill>
                                      <a:latin typeface="Cambria Math" panose="02040503050406030204" pitchFamily="18" charset="0"/>
                                      <a:ea typeface="Microsoft YaHei" charset="-122"/>
                                      <a:cs typeface="Microsoft YaHei" charset="-122"/>
                                    </a:rPr>
                                  </m:ctrlPr>
                                </m:dPr>
                                <m:e>
                                  <m:sSubSup>
                                    <m:sSubSupPr>
                                      <m:ctrlPr>
                                        <a:rPr lang="en-US" altLang="zh-CN" sz="2800" i="1">
                                          <a:solidFill>
                                            <a:srgbClr val="09405E"/>
                                          </a:solidFill>
                                          <a:latin typeface="Cambria Math" panose="02040503050406030204" pitchFamily="18" charset="0"/>
                                          <a:ea typeface="Cambria Math" charset="0"/>
                                          <a:cs typeface="Cambria Math" charset="0"/>
                                        </a:rPr>
                                      </m:ctrlPr>
                                    </m:sSubSupPr>
                                    <m:e>
                                      <m:r>
                                        <a:rPr lang="en-US" altLang="zh-CN" sz="2800" b="1" i="1">
                                          <a:solidFill>
                                            <a:srgbClr val="09405E"/>
                                          </a:solidFill>
                                          <a:latin typeface="Cambria Math" charset="0"/>
                                          <a:ea typeface="Cambria Math" charset="0"/>
                                          <a:cs typeface="Cambria Math" charset="0"/>
                                        </a:rPr>
                                        <m:t>𝒘</m:t>
                                      </m:r>
                                    </m:e>
                                    <m:sub>
                                      <m:r>
                                        <a:rPr lang="en-US" altLang="zh-CN" sz="2800" i="1">
                                          <a:solidFill>
                                            <a:srgbClr val="09405E"/>
                                          </a:solidFill>
                                          <a:latin typeface="Cambria Math" charset="0"/>
                                          <a:ea typeface="Cambria Math" charset="0"/>
                                          <a:cs typeface="Cambria Math" charset="0"/>
                                        </a:rPr>
                                        <m:t>𝑐</m:t>
                                      </m:r>
                                      <m:r>
                                        <a:rPr lang="en-US" altLang="zh-CN" sz="2800" i="1">
                                          <a:solidFill>
                                            <a:srgbClr val="09405E"/>
                                          </a:solidFill>
                                          <a:latin typeface="Cambria Math" charset="0"/>
                                          <a:ea typeface="Cambria Math" charset="0"/>
                                          <a:cs typeface="Cambria Math" charset="0"/>
                                        </a:rPr>
                                        <m:t>′</m:t>
                                      </m:r>
                                    </m:sub>
                                    <m:sup>
                                      <m:r>
                                        <m:rPr>
                                          <m:sty m:val="p"/>
                                        </m:rPr>
                                        <a:rPr lang="en-US" altLang="zh-CN" sz="2800">
                                          <a:solidFill>
                                            <a:srgbClr val="09405E"/>
                                          </a:solidFill>
                                          <a:latin typeface="Cambria Math" charset="0"/>
                                          <a:ea typeface="Cambria Math" charset="0"/>
                                          <a:cs typeface="Cambria Math" charset="0"/>
                                        </a:rPr>
                                        <m:t>T</m:t>
                                      </m:r>
                                    </m:sup>
                                  </m:sSubSup>
                                  <m:r>
                                    <a:rPr lang="en-US" altLang="zh-CN" sz="2800" b="1" i="1">
                                      <a:solidFill>
                                        <a:srgbClr val="09405E"/>
                                      </a:solidFill>
                                      <a:latin typeface="Cambria Math" charset="0"/>
                                      <a:ea typeface="Microsoft YaHei" charset="-122"/>
                                      <a:cs typeface="Microsoft YaHei" charset="-122"/>
                                    </a:rPr>
                                    <m:t>𝒙</m:t>
                                  </m:r>
                                </m:e>
                              </m:d>
                            </m:e>
                          </m:nary>
                        </m:den>
                      </m:f>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382991" y="2110481"/>
                <a:ext cx="6223499" cy="113056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9809256" y="4420523"/>
                <a:ext cx="2183355" cy="872803"/>
              </a:xfrm>
              <a:prstGeom prst="rect">
                <a:avLst/>
              </a:prstGeom>
              <a:ln w="25400">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solidFill>
                            <a:srgbClr val="09405E"/>
                          </a:solidFill>
                          <a:latin typeface="Cambria Math" charset="0"/>
                          <a:ea typeface="Microsoft YaHei" charset="-122"/>
                          <a:cs typeface="Microsoft YaHei" charset="-122"/>
                        </a:rPr>
                        <m:t>𝐶𝑎𝑡</m:t>
                      </m:r>
                      <m:d>
                        <m:dPr>
                          <m:ctrlPr>
                            <a:rPr lang="en-US" altLang="zh-CN" b="1" i="1" dirty="0">
                              <a:solidFill>
                                <a:srgbClr val="09405E"/>
                              </a:solidFill>
                              <a:latin typeface="Cambria Math" panose="02040503050406030204" pitchFamily="18" charset="0"/>
                              <a:ea typeface="Microsoft YaHei" charset="-122"/>
                              <a:cs typeface="Microsoft YaHei" charset="-122"/>
                            </a:rPr>
                          </m:ctrlPr>
                        </m:dPr>
                        <m:e>
                          <m:r>
                            <a:rPr lang="en-US" altLang="zh-CN" b="1" i="1" dirty="0">
                              <a:solidFill>
                                <a:srgbClr val="09405E"/>
                              </a:solidFill>
                              <a:latin typeface="Cambria Math" charset="0"/>
                              <a:ea typeface="Microsoft YaHei" charset="-122"/>
                              <a:cs typeface="Microsoft YaHei" charset="-122"/>
                            </a:rPr>
                            <m:t>𝒚</m:t>
                          </m:r>
                          <m:r>
                            <a:rPr lang="en-US" altLang="zh-CN" i="1" dirty="0">
                              <a:solidFill>
                                <a:srgbClr val="09405E"/>
                              </a:solidFill>
                              <a:latin typeface="Cambria Math" charset="0"/>
                              <a:ea typeface="Microsoft YaHei" charset="-122"/>
                              <a:cs typeface="Microsoft YaHei" charset="-122"/>
                            </a:rPr>
                            <m:t>;</m:t>
                          </m:r>
                          <m:r>
                            <a:rPr lang="zh-CN" altLang="en-US" b="1" i="1">
                              <a:solidFill>
                                <a:srgbClr val="09405E"/>
                              </a:solidFill>
                              <a:latin typeface="Cambria Math" charset="0"/>
                              <a:ea typeface="Cambria Math" charset="0"/>
                              <a:cs typeface="Cambria Math" charset="0"/>
                            </a:rPr>
                            <m:t>𝜽</m:t>
                          </m:r>
                        </m:e>
                      </m:d>
                      <m:r>
                        <a:rPr lang="en-US" altLang="zh-CN">
                          <a:solidFill>
                            <a:srgbClr val="09405E"/>
                          </a:solidFill>
                          <a:latin typeface="Cambria Math" charset="0"/>
                          <a:ea typeface="Cambria Math" charset="0"/>
                          <a:cs typeface="Cambria Math" charset="0"/>
                        </a:rPr>
                        <m:t>=</m:t>
                      </m:r>
                      <m:nary>
                        <m:naryPr>
                          <m:chr m:val="∏"/>
                          <m:ctrlPr>
                            <a:rPr lang="is-IS" altLang="zh-CN" i="1">
                              <a:solidFill>
                                <a:srgbClr val="09405E"/>
                              </a:solidFill>
                              <a:latin typeface="Cambria Math" panose="02040503050406030204" pitchFamily="18" charset="0"/>
                              <a:ea typeface="Cambria Math" charset="0"/>
                              <a:cs typeface="Cambria Math" charset="0"/>
                            </a:rPr>
                          </m:ctrlPr>
                        </m:naryPr>
                        <m:sub>
                          <m:r>
                            <m:rPr>
                              <m:brk m:alnAt="23"/>
                            </m:rP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=1</m:t>
                          </m:r>
                        </m:sub>
                        <m:sup>
                          <m:r>
                            <a:rPr lang="en-US" altLang="zh-CN" i="1">
                              <a:solidFill>
                                <a:srgbClr val="09405E"/>
                              </a:solidFill>
                              <a:latin typeface="Cambria Math" charset="0"/>
                              <a:ea typeface="Cambria Math" charset="0"/>
                              <a:cs typeface="Cambria Math" charset="0"/>
                            </a:rPr>
                            <m:t>𝐶</m:t>
                          </m:r>
                        </m:sup>
                        <m:e>
                          <m:sSubSup>
                            <m:sSubSupPr>
                              <m:ctrlPr>
                                <a:rPr lang="en-US" altLang="zh-CN" i="1">
                                  <a:solidFill>
                                    <a:srgbClr val="09405E"/>
                                  </a:solidFill>
                                  <a:latin typeface="Cambria Math" panose="02040503050406030204" pitchFamily="18" charset="0"/>
                                  <a:ea typeface="Cambria Math" charset="0"/>
                                  <a:cs typeface="Cambria Math" charset="0"/>
                                </a:rPr>
                              </m:ctrlPr>
                            </m:sSubSupPr>
                            <m:e>
                              <m:r>
                                <a:rPr lang="en-US" altLang="zh-CN" i="1">
                                  <a:solidFill>
                                    <a:srgbClr val="09405E"/>
                                  </a:solidFill>
                                  <a:latin typeface="Cambria Math" charset="0"/>
                                  <a:ea typeface="Cambria Math" charset="0"/>
                                  <a:cs typeface="Cambria Math" charset="0"/>
                                </a:rPr>
                                <m:t>𝜃</m:t>
                              </m:r>
                            </m:e>
                            <m:sub>
                              <m:r>
                                <a:rPr lang="en-US" altLang="zh-CN" i="1">
                                  <a:solidFill>
                                    <a:srgbClr val="09405E"/>
                                  </a:solidFill>
                                  <a:latin typeface="Cambria Math" charset="0"/>
                                  <a:ea typeface="Cambria Math" charset="0"/>
                                  <a:cs typeface="Cambria Math" charset="0"/>
                                </a:rPr>
                                <m:t>𝑐</m:t>
                              </m:r>
                            </m:sub>
                            <m:sup>
                              <m:sSub>
                                <m:sSubPr>
                                  <m:ctrlPr>
                                    <a:rPr lang="en-US" altLang="zh-CN" i="1">
                                      <a:solidFill>
                                        <a:srgbClr val="09405E"/>
                                      </a:solidFill>
                                      <a:latin typeface="Cambria Math" panose="02040503050406030204" pitchFamily="18" charset="0"/>
                                      <a:ea typeface="Cambria Math" charset="0"/>
                                      <a:cs typeface="Cambria Math" charset="0"/>
                                    </a:rPr>
                                  </m:ctrlPr>
                                </m:sSubPr>
                                <m:e>
                                  <m:r>
                                    <a:rPr lang="en-US" altLang="zh-CN" i="1">
                                      <a:solidFill>
                                        <a:srgbClr val="09405E"/>
                                      </a:solidFill>
                                      <a:latin typeface="Cambria Math" charset="0"/>
                                      <a:ea typeface="Cambria Math" charset="0"/>
                                      <a:cs typeface="Cambria Math" charset="0"/>
                                    </a:rPr>
                                    <m:t>𝑦</m:t>
                                  </m:r>
                                </m:e>
                                <m:sub>
                                  <m:r>
                                    <a:rPr lang="en-US" altLang="zh-CN" i="1">
                                      <a:solidFill>
                                        <a:srgbClr val="09405E"/>
                                      </a:solidFill>
                                      <a:latin typeface="Cambria Math" charset="0"/>
                                      <a:ea typeface="Cambria Math" charset="0"/>
                                      <a:cs typeface="Cambria Math" charset="0"/>
                                    </a:rPr>
                                    <m:t>𝑐</m:t>
                                  </m:r>
                                </m:sub>
                              </m:sSub>
                            </m:sup>
                          </m:sSubSup>
                        </m:e>
                      </m:nary>
                    </m:oMath>
                  </m:oMathPara>
                </a14:m>
                <a:endParaRPr lang="zh-CN" altLang="en-US"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9809256" y="4420523"/>
                <a:ext cx="2183355" cy="872803"/>
              </a:xfrm>
              <a:prstGeom prst="rect">
                <a:avLst/>
              </a:prstGeom>
              <a:blipFill rotWithShape="0">
                <a:blip r:embed="rId6"/>
                <a:stretch>
                  <a:fillRect/>
                </a:stretch>
              </a:blipFill>
              <a:ln w="25400">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204670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161713" cy="5237271"/>
          </a:xfrm>
        </p:spPr>
        <p:txBody>
          <a:bodyPr/>
          <a:lstStyle/>
          <a:p>
            <a:pPr>
              <a:lnSpc>
                <a:spcPct val="100000"/>
              </a:lnSpc>
            </a:pPr>
            <a:r>
              <a:rPr kumimoji="1" lang="zh-CN" altLang="en-US" dirty="0">
                <a:latin typeface="微软雅黑" pitchFamily="34" charset="-122"/>
                <a:ea typeface="微软雅黑" pitchFamily="34" charset="-122"/>
              </a:rPr>
              <a:t>定义</a:t>
            </a:r>
            <a:r>
              <a:rPr kumimoji="1" lang="en-US" altLang="zh-CN" dirty="0" err="1"/>
              <a:t>Softmax</a:t>
            </a:r>
            <a:r>
              <a:rPr kumimoji="1" lang="zh-CN" altLang="en-US" dirty="0"/>
              <a:t>损失</a:t>
            </a:r>
            <a:r>
              <a:rPr kumimoji="1" lang="zh-CN" altLang="en-US" dirty="0">
                <a:latin typeface="微软雅黑" pitchFamily="34" charset="-122"/>
                <a:ea typeface="微软雅黑" pitchFamily="34" charset="-122"/>
              </a:rPr>
              <a:t>为负</a:t>
            </a:r>
            <a:r>
              <a:rPr lang="en-US" altLang="zh-CN" dirty="0"/>
              <a:t>log</a:t>
            </a:r>
            <a:r>
              <a:rPr lang="zh-CN" altLang="en-US" dirty="0"/>
              <a:t>似然：</a:t>
            </a:r>
            <a:endParaRPr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r>
              <a:rPr lang="zh-CN" altLang="en-US" dirty="0">
                <a:latin typeface="微软雅黑" pitchFamily="34" charset="-122"/>
                <a:ea typeface="微软雅黑" pitchFamily="34" charset="-122"/>
              </a:rPr>
              <a:t>则极大似然估计等价于最小训练集上的</a:t>
            </a:r>
            <a:r>
              <a:rPr lang="en-US" altLang="zh-CN" dirty="0" err="1">
                <a:latin typeface="微软雅黑" pitchFamily="34" charset="-122"/>
                <a:ea typeface="微软雅黑" pitchFamily="34" charset="-122"/>
              </a:rPr>
              <a:t>Softmax</a:t>
            </a:r>
            <a:r>
              <a:rPr lang="zh-CN" altLang="en-US" dirty="0">
                <a:latin typeface="微软雅黑" pitchFamily="34" charset="-122"/>
                <a:ea typeface="微软雅黑" pitchFamily="34" charset="-122"/>
              </a:rPr>
              <a:t>损失</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sym typeface="Wingdings"/>
              </a:rPr>
              <a:t>负</a:t>
            </a:r>
            <a:r>
              <a:rPr lang="en-US" altLang="zh-CN" dirty="0">
                <a:latin typeface="微软雅黑" pitchFamily="34" charset="-122"/>
                <a:ea typeface="微软雅黑" pitchFamily="34" charset="-122"/>
                <a:sym typeface="Wingdings"/>
              </a:rPr>
              <a:t>log</a:t>
            </a:r>
            <a:r>
              <a:rPr lang="zh-CN" altLang="en-US" dirty="0">
                <a:latin typeface="微软雅黑" pitchFamily="34" charset="-122"/>
                <a:ea typeface="微软雅黑" pitchFamily="34" charset="-122"/>
                <a:sym typeface="Wingdings"/>
              </a:rPr>
              <a:t>似然损失</a:t>
            </a:r>
            <a:r>
              <a:rPr lang="en-US" altLang="zh-CN" dirty="0">
                <a:latin typeface="微软雅黑" pitchFamily="34" charset="-122"/>
                <a:ea typeface="微软雅黑" pitchFamily="34" charset="-122"/>
                <a:sym typeface="Wingdings"/>
              </a:rPr>
              <a:t>:</a:t>
            </a:r>
            <a:endParaRPr kumimoji="1" lang="zh-CN" altLang="en-US" dirty="0"/>
          </a:p>
        </p:txBody>
      </p:sp>
      <p:sp>
        <p:nvSpPr>
          <p:cNvPr id="3" name="标题 2"/>
          <p:cNvSpPr>
            <a:spLocks noGrp="1"/>
          </p:cNvSpPr>
          <p:nvPr>
            <p:ph type="title"/>
          </p:nvPr>
        </p:nvSpPr>
        <p:spPr/>
        <p:txBody>
          <a:bodyPr/>
          <a:lstStyle/>
          <a:p>
            <a:r>
              <a:rPr kumimoji="1" lang="zh-CN" altLang="en-US" dirty="0"/>
              <a:t>损失函数</a:t>
            </a:r>
          </a:p>
        </p:txBody>
      </p:sp>
      <mc:AlternateContent xmlns:mc="http://schemas.openxmlformats.org/markup-compatibility/2006" xmlns:a14="http://schemas.microsoft.com/office/drawing/2010/main">
        <mc:Choice Requires="a14">
          <p:sp>
            <p:nvSpPr>
              <p:cNvPr id="4" name="矩形 3"/>
              <p:cNvSpPr/>
              <p:nvPr/>
            </p:nvSpPr>
            <p:spPr>
              <a:xfrm>
                <a:off x="2164229" y="1766818"/>
                <a:ext cx="4150432"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𝐿</m:t>
                      </m:r>
                      <m:d>
                        <m:dPr>
                          <m:ctrlPr>
                            <a:rPr lang="en-US"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𝒚</m:t>
                          </m:r>
                          <m:r>
                            <a:rPr lang="en-US" altLang="zh-CN" sz="2800" i="1">
                              <a:solidFill>
                                <a:srgbClr val="09405E"/>
                              </a:solidFill>
                              <a:latin typeface="Cambria Math" charset="0"/>
                            </a:rPr>
                            <m:t>,</m:t>
                          </m:r>
                          <m:r>
                            <a:rPr lang="en-US" altLang="zh-CN" sz="2800" b="1" i="1">
                              <a:solidFill>
                                <a:srgbClr val="09405E"/>
                              </a:solidFill>
                              <a:latin typeface="Cambria Math" charset="0"/>
                              <a:ea typeface="Cambria Math" charset="0"/>
                              <a:cs typeface="Cambria Math" charset="0"/>
                            </a:rPr>
                            <m:t>𝝁</m:t>
                          </m:r>
                          <m:r>
                            <a:rPr lang="en-US" altLang="zh-CN" sz="2800" i="1">
                              <a:solidFill>
                                <a:srgbClr val="09405E"/>
                              </a:solidFill>
                              <a:latin typeface="Cambria Math" charset="0"/>
                              <a:ea typeface="Microsoft YaHei" charset="-122"/>
                              <a:cs typeface="Microsoft YaHei" charset="-122"/>
                            </a:rPr>
                            <m:t> </m:t>
                          </m:r>
                        </m:e>
                      </m:d>
                      <m:r>
                        <a:rPr lang="en-US" altLang="zh-CN" sz="2800" i="1">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𝑐</m:t>
                          </m:r>
                          <m:r>
                            <a:rPr lang="en-US" altLang="zh-CN" sz="2800" i="1">
                              <a:solidFill>
                                <a:srgbClr val="09405E"/>
                              </a:solidFill>
                              <a:latin typeface="Cambria Math" charset="0"/>
                            </a:rPr>
                            <m:t>=1</m:t>
                          </m:r>
                        </m:sub>
                        <m:sup>
                          <m:r>
                            <a:rPr lang="en-US" altLang="zh-CN" sz="2800" i="1">
                              <a:solidFill>
                                <a:srgbClr val="09405E"/>
                              </a:solidFill>
                              <a:latin typeface="Cambria Math" charset="0"/>
                            </a:rPr>
                            <m:t>𝐶</m:t>
                          </m:r>
                        </m:sup>
                        <m:e>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𝑐</m:t>
                              </m:r>
                            </m:sub>
                          </m:sSub>
                          <m:func>
                            <m:funcPr>
                              <m:ctrlPr>
                                <a:rPr lang="en-US" altLang="zh-CN" sz="2800" b="0" i="1" smtClean="0">
                                  <a:solidFill>
                                    <a:srgbClr val="09405E"/>
                                  </a:solidFill>
                                  <a:latin typeface="Cambria Math" panose="02040503050406030204" pitchFamily="18" charset="0"/>
                                  <a:ea typeface="Microsoft YaHei" charset="-122"/>
                                  <a:cs typeface="Microsoft YaHei" charset="-122"/>
                                </a:rPr>
                              </m:ctrlPr>
                            </m:funcPr>
                            <m:fName>
                              <m:r>
                                <m:rPr>
                                  <m:sty m:val="p"/>
                                </m:rPr>
                                <a:rPr lang="en-US" altLang="zh-CN" sz="2800" b="0" i="0" smtClean="0">
                                  <a:solidFill>
                                    <a:srgbClr val="09405E"/>
                                  </a:solidFill>
                                  <a:latin typeface="Cambria Math" charset="0"/>
                                  <a:ea typeface="Microsoft YaHei" charset="-122"/>
                                  <a:cs typeface="Microsoft YaHei" charset="-122"/>
                                </a:rPr>
                                <m:t>ln</m:t>
                              </m:r>
                            </m:fName>
                            <m:e>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e>
                          </m:func>
                          <m:r>
                            <a:rPr lang="en-US" altLang="zh-CN" sz="2800" i="1">
                              <a:solidFill>
                                <a:srgbClr val="09405E"/>
                              </a:solidFill>
                              <a:latin typeface="Cambria Math" charset="0"/>
                              <a:ea typeface="Microsoft YaHei" charset="-122"/>
                              <a:cs typeface="Microsoft YaHei" charset="-122"/>
                            </a:rPr>
                            <m:t>⁡</m:t>
                          </m:r>
                        </m:e>
                      </m:nary>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164229" y="1766818"/>
                <a:ext cx="4150432" cy="1306320"/>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054389" y="5098594"/>
                <a:ext cx="7731284"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m:t>
                      </m:r>
                      <m:r>
                        <a:rPr lang="en-US" altLang="zh-CN" sz="2800" b="0" i="1" smtClean="0">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mr-IN" altLang="zh-CN" sz="2800" i="1" smtClean="0">
                                  <a:solidFill>
                                    <a:srgbClr val="09405E"/>
                                  </a:solidFill>
                                  <a:latin typeface="Cambria Math" panose="02040503050406030204" pitchFamily="18" charset="0"/>
                                </a:rPr>
                              </m:ctrlPr>
                            </m:dPr>
                            <m:e>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𝑐</m:t>
                                  </m:r>
                                  <m:r>
                                    <a:rPr lang="en-US" altLang="zh-CN" sz="2800" i="1">
                                      <a:solidFill>
                                        <a:srgbClr val="09405E"/>
                                      </a:solidFill>
                                      <a:latin typeface="Cambria Math" charset="0"/>
                                    </a:rPr>
                                    <m:t>=1</m:t>
                                  </m:r>
                                </m:sub>
                                <m:sup>
                                  <m:r>
                                    <a:rPr lang="en-US" altLang="zh-CN" sz="2800" i="1">
                                      <a:solidFill>
                                        <a:srgbClr val="09405E"/>
                                      </a:solidFill>
                                      <a:latin typeface="Cambria Math" charset="0"/>
                                    </a:rPr>
                                    <m:t>𝐶</m:t>
                                  </m:r>
                                </m:sup>
                                <m:e>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sSubSup>
                                    <m:sSubSupPr>
                                      <m:ctrlPr>
                                        <a:rPr lang="en-US" altLang="zh-CN" sz="2800" i="1">
                                          <a:solidFill>
                                            <a:srgbClr val="09405E"/>
                                          </a:solidFill>
                                          <a:latin typeface="Cambria Math" panose="02040503050406030204" pitchFamily="18" charset="0"/>
                                          <a:ea typeface="Cambria Math" charset="0"/>
                                          <a:cs typeface="Cambria Math" charset="0"/>
                                        </a:rPr>
                                      </m:ctrlPr>
                                    </m:sSubSupPr>
                                    <m:e>
                                      <m:r>
                                        <a:rPr lang="en-US" altLang="zh-CN" sz="2800" b="1">
                                          <a:solidFill>
                                            <a:srgbClr val="09405E"/>
                                          </a:solidFill>
                                          <a:latin typeface="Cambria Math" charset="0"/>
                                          <a:ea typeface="Cambria Math" charset="0"/>
                                          <a:cs typeface="Cambria Math" charset="0"/>
                                        </a:rPr>
                                        <m:t>𝐰</m:t>
                                      </m:r>
                                    </m:e>
                                    <m:sub>
                                      <m:r>
                                        <a:rPr lang="en-US" altLang="zh-CN" sz="2800" i="1">
                                          <a:solidFill>
                                            <a:srgbClr val="09405E"/>
                                          </a:solidFill>
                                          <a:latin typeface="Cambria Math" charset="0"/>
                                          <a:ea typeface="Cambria Math" charset="0"/>
                                          <a:cs typeface="Cambria Math" charset="0"/>
                                        </a:rPr>
                                        <m:t>𝑐</m:t>
                                      </m:r>
                                    </m:sub>
                                    <m:sup>
                                      <m:r>
                                        <a:rPr lang="en-US" altLang="zh-CN" sz="2800" i="1">
                                          <a:solidFill>
                                            <a:srgbClr val="09405E"/>
                                          </a:solidFill>
                                          <a:latin typeface="Cambria Math" charset="0"/>
                                          <a:ea typeface="Cambria Math" charset="0"/>
                                          <a:cs typeface="Cambria Math" charset="0"/>
                                        </a:rPr>
                                        <m:t>𝑇</m:t>
                                      </m:r>
                                    </m:sup>
                                  </m:sSubSup>
                                  <m:r>
                                    <a:rPr lang="en-US" altLang="zh-CN" sz="2800" b="1">
                                      <a:solidFill>
                                        <a:srgbClr val="09405E"/>
                                      </a:solidFill>
                                      <a:latin typeface="Cambria Math" charset="0"/>
                                      <a:ea typeface="Microsoft YaHei" charset="-122"/>
                                      <a:cs typeface="Microsoft YaHei" charset="-122"/>
                                    </a:rPr>
                                    <m:t>𝐱</m:t>
                                  </m:r>
                                  <m:d>
                                    <m:dPr>
                                      <m:ctrlPr>
                                        <a:rPr lang="mr-IN" altLang="zh-CN" sz="2800" i="1">
                                          <a:solidFill>
                                            <a:srgbClr val="09405E"/>
                                          </a:solidFill>
                                          <a:latin typeface="Cambria Math" panose="02040503050406030204" pitchFamily="18" charset="0"/>
                                          <a:ea typeface="Microsoft YaHei" charset="-122"/>
                                          <a:cs typeface="Microsoft YaHei" charset="-122"/>
                                        </a:rPr>
                                      </m:ctrlPr>
                                    </m:dPr>
                                    <m:e>
                                      <m: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rPr>
                                        <m:t>𝑙𝑜𝑔</m:t>
                                      </m:r>
                                      <m:d>
                                        <m:dPr>
                                          <m:ctrlPr>
                                            <a:rPr lang="mr-IN" altLang="zh-CN" sz="2800" i="1">
                                              <a:solidFill>
                                                <a:srgbClr val="09405E"/>
                                              </a:solidFill>
                                              <a:latin typeface="Cambria Math" panose="02040503050406030204" pitchFamily="18" charset="0"/>
                                            </a:rPr>
                                          </m:ctrlPr>
                                        </m:dPr>
                                        <m:e>
                                          <m:nary>
                                            <m:naryPr>
                                              <m:chr m:val="∑"/>
                                              <m:ctrlPr>
                                                <a:rPr lang="is-IS" altLang="zh-CN" sz="2800" i="1">
                                                  <a:solidFill>
                                                    <a:srgbClr val="09405E"/>
                                                  </a:solidFill>
                                                  <a:latin typeface="Cambria Math" panose="02040503050406030204" pitchFamily="18" charset="0"/>
                                                  <a:ea typeface="Microsoft YaHei" charset="-122"/>
                                                  <a:cs typeface="Microsoft YaHei" charset="-122"/>
                                                </a:rPr>
                                              </m:ctrlPr>
                                            </m:naryPr>
                                            <m:sub>
                                              <m:sSup>
                                                <m:sSupPr>
                                                  <m:ctrlPr>
                                                    <a:rPr lang="en-US" altLang="zh-CN" sz="2800" i="1">
                                                      <a:solidFill>
                                                        <a:srgbClr val="09405E"/>
                                                      </a:solidFill>
                                                      <a:latin typeface="Cambria Math" panose="02040503050406030204" pitchFamily="18" charset="0"/>
                                                      <a:ea typeface="Microsoft YaHei" charset="-122"/>
                                                      <a:cs typeface="Microsoft YaHei" charset="-122"/>
                                                    </a:rPr>
                                                  </m:ctrlPr>
                                                </m:sSupPr>
                                                <m:e>
                                                  <m:r>
                                                    <m:rPr>
                                                      <m:brk m:alnAt="23"/>
                                                    </m:rPr>
                                                    <a:rPr lang="en-US" altLang="zh-CN" sz="2800" i="1">
                                                      <a:solidFill>
                                                        <a:srgbClr val="09405E"/>
                                                      </a:solidFill>
                                                      <a:latin typeface="Cambria Math" charset="0"/>
                                                      <a:ea typeface="Microsoft YaHei" charset="-122"/>
                                                      <a:cs typeface="Microsoft YaHei" charset="-122"/>
                                                    </a:rPr>
                                                    <m:t>𝑐</m:t>
                                                  </m:r>
                                                </m:e>
                                                <m:sup>
                                                  <m:r>
                                                    <a:rPr lang="en-US" altLang="zh-CN" sz="2800" i="1">
                                                      <a:solidFill>
                                                        <a:srgbClr val="09405E"/>
                                                      </a:solidFill>
                                                      <a:latin typeface="Cambria Math" charset="0"/>
                                                      <a:ea typeface="Microsoft YaHei" charset="-122"/>
                                                      <a:cs typeface="Microsoft YaHei" charset="-122"/>
                                                    </a:rPr>
                                                    <m:t>′</m:t>
                                                  </m:r>
                                                </m:sup>
                                              </m:sSup>
                                              <m:r>
                                                <m:rPr>
                                                  <m:brk m:alnAt="23"/>
                                                </m:rP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1</m:t>
                                              </m:r>
                                            </m:sub>
                                            <m:sup>
                                              <m:r>
                                                <a:rPr lang="en-US" altLang="zh-CN" sz="2800" i="1">
                                                  <a:solidFill>
                                                    <a:srgbClr val="09405E"/>
                                                  </a:solidFill>
                                                  <a:latin typeface="Cambria Math" charset="0"/>
                                                  <a:ea typeface="Microsoft YaHei" charset="-122"/>
                                                  <a:cs typeface="Microsoft YaHei" charset="-122"/>
                                                </a:rPr>
                                                <m:t>𝐶</m:t>
                                              </m:r>
                                            </m:sup>
                                            <m:e>
                                              <m:r>
                                                <m:rPr>
                                                  <m:sty m:val="p"/>
                                                </m:rPr>
                                                <a:rPr lang="en-US" altLang="zh-CN" sz="2800" i="0">
                                                  <a:solidFill>
                                                    <a:srgbClr val="09405E"/>
                                                  </a:solidFill>
                                                  <a:latin typeface="Cambria Math" charset="0"/>
                                                  <a:ea typeface="Microsoft YaHei" charset="-122"/>
                                                  <a:cs typeface="Microsoft YaHei" charset="-122"/>
                                                </a:rPr>
                                                <m:t>exp</m:t>
                                              </m:r>
                                              <m:d>
                                                <m:dPr>
                                                  <m:ctrlPr>
                                                    <a:rPr lang="mr-IN" altLang="zh-CN" sz="2800" i="1">
                                                      <a:solidFill>
                                                        <a:srgbClr val="09405E"/>
                                                      </a:solidFill>
                                                      <a:latin typeface="Cambria Math" panose="02040503050406030204" pitchFamily="18" charset="0"/>
                                                      <a:ea typeface="Microsoft YaHei" charset="-122"/>
                                                      <a:cs typeface="Microsoft YaHei" charset="-122"/>
                                                    </a:rPr>
                                                  </m:ctrlPr>
                                                </m:dPr>
                                                <m:e>
                                                  <m:sSubSup>
                                                    <m:sSubSupPr>
                                                      <m:ctrlPr>
                                                        <a:rPr lang="en-US" altLang="zh-CN" sz="2800" i="1">
                                                          <a:solidFill>
                                                            <a:srgbClr val="09405E"/>
                                                          </a:solidFill>
                                                          <a:latin typeface="Cambria Math" panose="02040503050406030204" pitchFamily="18" charset="0"/>
                                                          <a:ea typeface="Cambria Math" charset="0"/>
                                                          <a:cs typeface="Cambria Math" charset="0"/>
                                                        </a:rPr>
                                                      </m:ctrlPr>
                                                    </m:sSubSupPr>
                                                    <m:e>
                                                      <m:r>
                                                        <a:rPr lang="en-US" altLang="zh-CN" sz="2800" b="1">
                                                          <a:solidFill>
                                                            <a:srgbClr val="09405E"/>
                                                          </a:solidFill>
                                                          <a:latin typeface="Cambria Math" charset="0"/>
                                                          <a:ea typeface="Cambria Math" charset="0"/>
                                                          <a:cs typeface="Cambria Math" charset="0"/>
                                                        </a:rPr>
                                                        <m:t>𝐰</m:t>
                                                      </m:r>
                                                    </m:e>
                                                    <m:sub>
                                                      <m:r>
                                                        <a:rPr lang="en-US" altLang="zh-CN" sz="2800" i="1">
                                                          <a:solidFill>
                                                            <a:srgbClr val="09405E"/>
                                                          </a:solidFill>
                                                          <a:latin typeface="Cambria Math" charset="0"/>
                                                          <a:ea typeface="Cambria Math" charset="0"/>
                                                          <a:cs typeface="Cambria Math" charset="0"/>
                                                        </a:rPr>
                                                        <m:t>𝑐</m:t>
                                                      </m:r>
                                                      <m:r>
                                                        <a:rPr lang="en-US" altLang="zh-CN" sz="2800" i="1">
                                                          <a:solidFill>
                                                            <a:srgbClr val="09405E"/>
                                                          </a:solidFill>
                                                          <a:latin typeface="Cambria Math" charset="0"/>
                                                          <a:ea typeface="Cambria Math" charset="0"/>
                                                          <a:cs typeface="Cambria Math" charset="0"/>
                                                        </a:rPr>
                                                        <m:t>′</m:t>
                                                      </m:r>
                                                    </m:sub>
                                                    <m:sup>
                                                      <m:r>
                                                        <a:rPr lang="en-US" altLang="zh-CN" sz="2800" i="1">
                                                          <a:solidFill>
                                                            <a:srgbClr val="09405E"/>
                                                          </a:solidFill>
                                                          <a:latin typeface="Cambria Math" charset="0"/>
                                                          <a:ea typeface="Cambria Math" charset="0"/>
                                                          <a:cs typeface="Cambria Math" charset="0"/>
                                                        </a:rPr>
                                                        <m:t>𝑇</m:t>
                                                      </m:r>
                                                    </m:sup>
                                                  </m:sSubSup>
                                                  <m:r>
                                                    <a:rPr lang="en-US" altLang="zh-CN" sz="2800" b="1">
                                                      <a:solidFill>
                                                        <a:srgbClr val="09405E"/>
                                                      </a:solidFill>
                                                      <a:latin typeface="Cambria Math" charset="0"/>
                                                      <a:ea typeface="Microsoft YaHei" charset="-122"/>
                                                      <a:cs typeface="Microsoft YaHei" charset="-122"/>
                                                    </a:rPr>
                                                    <m:t>𝐱</m:t>
                                                  </m:r>
                                                </m:e>
                                              </m:d>
                                            </m:e>
                                          </m:nary>
                                        </m:e>
                                      </m:d>
                                    </m:e>
                                  </m:d>
                                </m:e>
                              </m:nary>
                            </m:e>
                          </m:d>
                        </m:e>
                      </m:nary>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3054389" y="5098594"/>
                <a:ext cx="7731284" cy="147950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717752" y="3903702"/>
                <a:ext cx="4474248" cy="8824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mr-IN" altLang="zh-CN" i="1" smtClean="0">
                              <a:solidFill>
                                <a:srgbClr val="09405E"/>
                              </a:solidFill>
                              <a:latin typeface="Cambria Math" panose="02040503050406030204" pitchFamily="18" charset="0"/>
                              <a:ea typeface="Microsoft YaHei" charset="-122"/>
                              <a:cs typeface="Microsoft YaHei" charset="-122"/>
                            </a:rPr>
                          </m:ctrlPr>
                        </m:borderBoxPr>
                        <m:e>
                          <m:sSub>
                            <m:sSubPr>
                              <m:ctrlPr>
                                <a:rPr lang="en-US" altLang="zh-CN" i="1" smtClean="0">
                                  <a:solidFill>
                                    <a:srgbClr val="09405E"/>
                                  </a:solidFill>
                                  <a:latin typeface="Cambria Math" panose="02040503050406030204" pitchFamily="18" charset="0"/>
                                  <a:ea typeface="Microsoft YaHei" charset="-122"/>
                                  <a:cs typeface="Microsoft YaHei" charset="-122"/>
                                </a:rPr>
                              </m:ctrlPr>
                            </m:sSubPr>
                            <m:e>
                              <m:r>
                                <a:rPr lang="en-US" altLang="zh-CN" i="1">
                                  <a:solidFill>
                                    <a:srgbClr val="09405E"/>
                                  </a:solidFill>
                                  <a:latin typeface="Cambria Math" charset="0"/>
                                  <a:ea typeface="Cambria Math" charset="0"/>
                                  <a:cs typeface="Cambria Math" charset="0"/>
                                </a:rPr>
                                <m:t>𝜇</m:t>
                              </m:r>
                            </m:e>
                            <m:sub>
                              <m:r>
                                <a:rPr lang="en-US" altLang="zh-CN" i="1">
                                  <a:solidFill>
                                    <a:srgbClr val="09405E"/>
                                  </a:solidFill>
                                  <a:latin typeface="Cambria Math" charset="0"/>
                                  <a:ea typeface="Microsoft YaHei" charset="-122"/>
                                  <a:cs typeface="Microsoft YaHei" charset="-122"/>
                                </a:rPr>
                                <m:t>𝑐</m:t>
                              </m:r>
                            </m:sub>
                          </m:sSub>
                          <m:r>
                            <a:rPr lang="en-US" altLang="zh-CN" i="1">
                              <a:solidFill>
                                <a:srgbClr val="09405E"/>
                              </a:solidFill>
                              <a:latin typeface="Cambria Math" charset="0"/>
                              <a:ea typeface="Microsoft YaHei" charset="-122"/>
                              <a:cs typeface="Microsoft YaHei" charset="-122"/>
                            </a:rPr>
                            <m:t>=</m:t>
                          </m:r>
                          <m:r>
                            <a:rPr lang="en-US" altLang="zh-CN" i="1">
                              <a:solidFill>
                                <a:srgbClr val="09405E"/>
                              </a:solidFill>
                              <a:latin typeface="Cambria Math" charset="0"/>
                              <a:ea typeface="Microsoft YaHei" charset="-122"/>
                              <a:cs typeface="Microsoft YaHei" charset="-122"/>
                            </a:rPr>
                            <m:t>𝑝</m:t>
                          </m:r>
                          <m:d>
                            <m:dPr>
                              <m:ctrlPr>
                                <a:rPr lang="en-US" altLang="zh-CN" i="1">
                                  <a:solidFill>
                                    <a:srgbClr val="09405E"/>
                                  </a:solidFill>
                                  <a:latin typeface="Cambria Math" panose="02040503050406030204" pitchFamily="18" charset="0"/>
                                  <a:ea typeface="Microsoft YaHei" charset="-122"/>
                                  <a:cs typeface="Microsoft YaHei" charset="-122"/>
                                </a:rPr>
                              </m:ctrlPr>
                            </m:dPr>
                            <m:e>
                              <m:r>
                                <a:rPr lang="en-US" altLang="zh-CN" i="1">
                                  <a:solidFill>
                                    <a:srgbClr val="09405E"/>
                                  </a:solidFill>
                                  <a:latin typeface="Cambria Math" charset="0"/>
                                  <a:ea typeface="Microsoft YaHei" charset="-122"/>
                                  <a:cs typeface="Microsoft YaHei" charset="-122"/>
                                </a:rPr>
                                <m:t>𝑦</m:t>
                              </m:r>
                              <m:r>
                                <a:rPr lang="en-US" altLang="zh-CN" i="1">
                                  <a:solidFill>
                                    <a:srgbClr val="09405E"/>
                                  </a:solidFill>
                                  <a:latin typeface="Cambria Math" charset="0"/>
                                  <a:ea typeface="Microsoft YaHei" charset="-122"/>
                                  <a:cs typeface="Microsoft YaHei" charset="-122"/>
                                </a:rPr>
                                <m:t>=</m:t>
                              </m:r>
                              <m:r>
                                <a:rPr lang="en-US" altLang="zh-CN" i="1">
                                  <a:solidFill>
                                    <a:srgbClr val="09405E"/>
                                  </a:solidFill>
                                  <a:latin typeface="Cambria Math" charset="0"/>
                                  <a:ea typeface="Microsoft YaHei" charset="-122"/>
                                  <a:cs typeface="Microsoft YaHei" charset="-122"/>
                                </a:rPr>
                                <m:t>𝑐</m:t>
                              </m:r>
                            </m:e>
                            <m:e>
                              <m:r>
                                <a:rPr lang="en-US" altLang="zh-CN" b="1" i="1">
                                  <a:solidFill>
                                    <a:srgbClr val="09405E"/>
                                  </a:solidFill>
                                  <a:latin typeface="Cambria Math" charset="0"/>
                                  <a:ea typeface="Microsoft YaHei" charset="-122"/>
                                  <a:cs typeface="Microsoft YaHei" charset="-122"/>
                                </a:rPr>
                                <m:t>𝒙</m:t>
                              </m:r>
                              <m:r>
                                <a:rPr lang="en-US" altLang="zh-CN" i="1">
                                  <a:solidFill>
                                    <a:srgbClr val="09405E"/>
                                  </a:solidFill>
                                  <a:latin typeface="Cambria Math" charset="0"/>
                                  <a:ea typeface="Microsoft YaHei" charset="-122"/>
                                  <a:cs typeface="Microsoft YaHei" charset="-122"/>
                                </a:rPr>
                                <m:t>, </m:t>
                              </m:r>
                              <m:r>
                                <a:rPr lang="en-US" altLang="zh-CN" b="1" i="1">
                                  <a:solidFill>
                                    <a:srgbClr val="09405E"/>
                                  </a:solidFill>
                                  <a:latin typeface="Cambria Math" charset="0"/>
                                  <a:ea typeface="Microsoft YaHei" charset="-122"/>
                                  <a:cs typeface="Microsoft YaHei" charset="-122"/>
                                </a:rPr>
                                <m:t>𝑾</m:t>
                              </m:r>
                            </m:e>
                          </m:d>
                          <m:r>
                            <a:rPr lang="en-US" altLang="zh-CN" b="1" i="1">
                              <a:solidFill>
                                <a:srgbClr val="09405E"/>
                              </a:solidFill>
                              <a:latin typeface="Cambria Math" charset="0"/>
                              <a:ea typeface="Microsoft YaHei" charset="-122"/>
                              <a:cs typeface="Microsoft YaHei" charset="-122"/>
                            </a:rPr>
                            <m:t>=</m:t>
                          </m:r>
                          <m:f>
                            <m:fPr>
                              <m:ctrlPr>
                                <a:rPr lang="mr-IN" altLang="zh-CN" i="1">
                                  <a:solidFill>
                                    <a:srgbClr val="09405E"/>
                                  </a:solidFill>
                                  <a:latin typeface="Cambria Math" panose="02040503050406030204" pitchFamily="18" charset="0"/>
                                  <a:ea typeface="Microsoft YaHei" charset="-122"/>
                                  <a:cs typeface="Microsoft YaHei" charset="-122"/>
                                </a:rPr>
                              </m:ctrlPr>
                            </m:fPr>
                            <m:num>
                              <m:r>
                                <m:rPr>
                                  <m:sty m:val="p"/>
                                </m:rPr>
                                <a:rPr lang="en-US" altLang="zh-CN">
                                  <a:solidFill>
                                    <a:srgbClr val="09405E"/>
                                  </a:solidFill>
                                  <a:latin typeface="Cambria Math" charset="0"/>
                                  <a:ea typeface="Microsoft YaHei" charset="-122"/>
                                  <a:cs typeface="Microsoft YaHei" charset="-122"/>
                                </a:rPr>
                                <m:t>exp</m:t>
                              </m:r>
                              <m:d>
                                <m:dPr>
                                  <m:ctrlPr>
                                    <a:rPr lang="mr-IN" altLang="zh-CN" i="1">
                                      <a:solidFill>
                                        <a:srgbClr val="09405E"/>
                                      </a:solidFill>
                                      <a:latin typeface="Cambria Math" panose="02040503050406030204" pitchFamily="18" charset="0"/>
                                      <a:ea typeface="Microsoft YaHei" charset="-122"/>
                                      <a:cs typeface="Microsoft YaHei" charset="-122"/>
                                    </a:rPr>
                                  </m:ctrlPr>
                                </m:dPr>
                                <m:e>
                                  <m:sSubSup>
                                    <m:sSubSupPr>
                                      <m:ctrlPr>
                                        <a:rPr lang="en-US" altLang="zh-CN" i="1">
                                          <a:solidFill>
                                            <a:srgbClr val="09405E"/>
                                          </a:solidFill>
                                          <a:latin typeface="Cambria Math" panose="02040503050406030204" pitchFamily="18" charset="0"/>
                                          <a:ea typeface="Cambria Math" charset="0"/>
                                          <a:cs typeface="Cambria Math" charset="0"/>
                                        </a:rPr>
                                      </m:ctrlPr>
                                    </m:sSubSupPr>
                                    <m:e>
                                      <m:r>
                                        <a:rPr lang="en-US" altLang="zh-CN" b="1" i="1">
                                          <a:solidFill>
                                            <a:srgbClr val="09405E"/>
                                          </a:solidFill>
                                          <a:latin typeface="Cambria Math" charset="0"/>
                                          <a:ea typeface="Cambria Math" charset="0"/>
                                          <a:cs typeface="Cambria Math" charset="0"/>
                                        </a:rPr>
                                        <m:t>𝒘</m:t>
                                      </m:r>
                                    </m:e>
                                    <m:sub>
                                      <m:r>
                                        <a:rPr lang="en-US" altLang="zh-CN" i="1">
                                          <a:solidFill>
                                            <a:srgbClr val="09405E"/>
                                          </a:solidFill>
                                          <a:latin typeface="Cambria Math" charset="0"/>
                                          <a:ea typeface="Cambria Math" charset="0"/>
                                          <a:cs typeface="Cambria Math" charset="0"/>
                                        </a:rPr>
                                        <m:t>𝑐</m:t>
                                      </m:r>
                                    </m:sub>
                                    <m:sup>
                                      <m:r>
                                        <m:rPr>
                                          <m:sty m:val="p"/>
                                        </m:rPr>
                                        <a:rPr lang="en-US" altLang="zh-CN">
                                          <a:solidFill>
                                            <a:srgbClr val="09405E"/>
                                          </a:solidFill>
                                          <a:latin typeface="Cambria Math" charset="0"/>
                                          <a:ea typeface="Cambria Math" charset="0"/>
                                          <a:cs typeface="Cambria Math" charset="0"/>
                                        </a:rPr>
                                        <m:t>T</m:t>
                                      </m:r>
                                    </m:sup>
                                  </m:sSubSup>
                                  <m:r>
                                    <a:rPr lang="en-US" altLang="zh-CN" b="1" i="1">
                                      <a:solidFill>
                                        <a:srgbClr val="09405E"/>
                                      </a:solidFill>
                                      <a:latin typeface="Cambria Math" charset="0"/>
                                      <a:ea typeface="Microsoft YaHei" charset="-122"/>
                                      <a:cs typeface="Microsoft YaHei" charset="-122"/>
                                    </a:rPr>
                                    <m:t>𝒙</m:t>
                                  </m:r>
                                </m:e>
                              </m:d>
                            </m:num>
                            <m:den>
                              <m:nary>
                                <m:naryPr>
                                  <m:chr m:val="∑"/>
                                  <m:ctrlPr>
                                    <a:rPr lang="is-IS" altLang="zh-CN" i="1">
                                      <a:solidFill>
                                        <a:srgbClr val="09405E"/>
                                      </a:solidFill>
                                      <a:latin typeface="Cambria Math" panose="02040503050406030204" pitchFamily="18" charset="0"/>
                                      <a:ea typeface="Microsoft YaHei" charset="-122"/>
                                      <a:cs typeface="Microsoft YaHei" charset="-122"/>
                                    </a:rPr>
                                  </m:ctrlPr>
                                </m:naryPr>
                                <m:sub>
                                  <m:sSup>
                                    <m:sSupPr>
                                      <m:ctrlPr>
                                        <a:rPr lang="en-US" altLang="zh-CN" i="1">
                                          <a:solidFill>
                                            <a:srgbClr val="09405E"/>
                                          </a:solidFill>
                                          <a:latin typeface="Cambria Math" panose="02040503050406030204" pitchFamily="18" charset="0"/>
                                          <a:ea typeface="Microsoft YaHei" charset="-122"/>
                                          <a:cs typeface="Microsoft YaHei" charset="-122"/>
                                        </a:rPr>
                                      </m:ctrlPr>
                                    </m:sSupPr>
                                    <m:e>
                                      <m:r>
                                        <m:rPr>
                                          <m:brk m:alnAt="23"/>
                                        </m:rPr>
                                        <a:rPr lang="en-US" altLang="zh-CN" i="1">
                                          <a:solidFill>
                                            <a:srgbClr val="09405E"/>
                                          </a:solidFill>
                                          <a:latin typeface="Cambria Math" charset="0"/>
                                          <a:ea typeface="Microsoft YaHei" charset="-122"/>
                                          <a:cs typeface="Microsoft YaHei" charset="-122"/>
                                        </a:rPr>
                                        <m:t>𝑐</m:t>
                                      </m:r>
                                    </m:e>
                                    <m:sup>
                                      <m:r>
                                        <a:rPr lang="en-US" altLang="zh-CN" i="1">
                                          <a:solidFill>
                                            <a:srgbClr val="09405E"/>
                                          </a:solidFill>
                                          <a:latin typeface="Cambria Math" charset="0"/>
                                          <a:ea typeface="Microsoft YaHei" charset="-122"/>
                                          <a:cs typeface="Microsoft YaHei" charset="-122"/>
                                        </a:rPr>
                                        <m:t>′</m:t>
                                      </m:r>
                                    </m:sup>
                                  </m:sSup>
                                  <m:r>
                                    <m:rPr>
                                      <m:brk m:alnAt="23"/>
                                    </m:rPr>
                                    <a:rPr lang="en-US" altLang="zh-CN" i="1">
                                      <a:solidFill>
                                        <a:srgbClr val="09405E"/>
                                      </a:solidFill>
                                      <a:latin typeface="Cambria Math" charset="0"/>
                                      <a:ea typeface="Microsoft YaHei" charset="-122"/>
                                      <a:cs typeface="Microsoft YaHei" charset="-122"/>
                                    </a:rPr>
                                    <m:t>=</m:t>
                                  </m:r>
                                  <m:r>
                                    <a:rPr lang="en-US" altLang="zh-CN" i="1">
                                      <a:solidFill>
                                        <a:srgbClr val="09405E"/>
                                      </a:solidFill>
                                      <a:latin typeface="Cambria Math" charset="0"/>
                                      <a:ea typeface="Microsoft YaHei" charset="-122"/>
                                      <a:cs typeface="Microsoft YaHei" charset="-122"/>
                                    </a:rPr>
                                    <m:t>1</m:t>
                                  </m:r>
                                </m:sub>
                                <m:sup>
                                  <m:r>
                                    <a:rPr lang="en-US" altLang="zh-CN" i="1">
                                      <a:solidFill>
                                        <a:srgbClr val="09405E"/>
                                      </a:solidFill>
                                      <a:latin typeface="Cambria Math" charset="0"/>
                                      <a:ea typeface="Microsoft YaHei" charset="-122"/>
                                      <a:cs typeface="Microsoft YaHei" charset="-122"/>
                                    </a:rPr>
                                    <m:t>𝐶</m:t>
                                  </m:r>
                                </m:sup>
                                <m:e>
                                  <m:r>
                                    <m:rPr>
                                      <m:sty m:val="p"/>
                                    </m:rPr>
                                    <a:rPr lang="en-US" altLang="zh-CN">
                                      <a:solidFill>
                                        <a:srgbClr val="09405E"/>
                                      </a:solidFill>
                                      <a:latin typeface="Cambria Math" charset="0"/>
                                      <a:ea typeface="Microsoft YaHei" charset="-122"/>
                                      <a:cs typeface="Microsoft YaHei" charset="-122"/>
                                    </a:rPr>
                                    <m:t>exp</m:t>
                                  </m:r>
                                  <m:d>
                                    <m:dPr>
                                      <m:ctrlPr>
                                        <a:rPr lang="mr-IN" altLang="zh-CN" i="1">
                                          <a:solidFill>
                                            <a:srgbClr val="09405E"/>
                                          </a:solidFill>
                                          <a:latin typeface="Cambria Math" panose="02040503050406030204" pitchFamily="18" charset="0"/>
                                          <a:ea typeface="Microsoft YaHei" charset="-122"/>
                                          <a:cs typeface="Microsoft YaHei" charset="-122"/>
                                        </a:rPr>
                                      </m:ctrlPr>
                                    </m:dPr>
                                    <m:e>
                                      <m:sSubSup>
                                        <m:sSubSupPr>
                                          <m:ctrlPr>
                                            <a:rPr lang="en-US" altLang="zh-CN" i="1">
                                              <a:solidFill>
                                                <a:srgbClr val="09405E"/>
                                              </a:solidFill>
                                              <a:latin typeface="Cambria Math" panose="02040503050406030204" pitchFamily="18" charset="0"/>
                                              <a:ea typeface="Cambria Math" charset="0"/>
                                              <a:cs typeface="Cambria Math" charset="0"/>
                                            </a:rPr>
                                          </m:ctrlPr>
                                        </m:sSubSupPr>
                                        <m:e>
                                          <m:r>
                                            <a:rPr lang="en-US" altLang="zh-CN" b="1" i="1">
                                              <a:solidFill>
                                                <a:srgbClr val="09405E"/>
                                              </a:solidFill>
                                              <a:latin typeface="Cambria Math" charset="0"/>
                                              <a:ea typeface="Cambria Math" charset="0"/>
                                              <a:cs typeface="Cambria Math" charset="0"/>
                                            </a:rPr>
                                            <m:t>𝒘</m:t>
                                          </m:r>
                                        </m:e>
                                        <m:sub>
                                          <m:r>
                                            <a:rPr lang="en-US" altLang="zh-CN" i="1">
                                              <a:solidFill>
                                                <a:srgbClr val="09405E"/>
                                              </a:solidFill>
                                              <a:latin typeface="Cambria Math" charset="0"/>
                                              <a:ea typeface="Cambria Math" charset="0"/>
                                              <a:cs typeface="Cambria Math" charset="0"/>
                                            </a:rPr>
                                            <m:t>𝑐</m:t>
                                          </m:r>
                                          <m:r>
                                            <a:rPr lang="en-US" altLang="zh-CN" i="1">
                                              <a:solidFill>
                                                <a:srgbClr val="09405E"/>
                                              </a:solidFill>
                                              <a:latin typeface="Cambria Math" charset="0"/>
                                              <a:ea typeface="Cambria Math" charset="0"/>
                                              <a:cs typeface="Cambria Math" charset="0"/>
                                            </a:rPr>
                                            <m:t>′</m:t>
                                          </m:r>
                                        </m:sub>
                                        <m:sup>
                                          <m:r>
                                            <m:rPr>
                                              <m:sty m:val="p"/>
                                            </m:rPr>
                                            <a:rPr lang="en-US" altLang="zh-CN">
                                              <a:solidFill>
                                                <a:srgbClr val="09405E"/>
                                              </a:solidFill>
                                              <a:latin typeface="Cambria Math" charset="0"/>
                                              <a:ea typeface="Cambria Math" charset="0"/>
                                              <a:cs typeface="Cambria Math" charset="0"/>
                                            </a:rPr>
                                            <m:t>T</m:t>
                                          </m:r>
                                        </m:sup>
                                      </m:sSubSup>
                                      <m:r>
                                        <a:rPr lang="en-US" altLang="zh-CN" b="1" i="1">
                                          <a:solidFill>
                                            <a:srgbClr val="09405E"/>
                                          </a:solidFill>
                                          <a:latin typeface="Cambria Math" charset="0"/>
                                          <a:ea typeface="Microsoft YaHei" charset="-122"/>
                                          <a:cs typeface="Microsoft YaHei" charset="-122"/>
                                        </a:rPr>
                                        <m:t>𝒙</m:t>
                                      </m:r>
                                    </m:e>
                                  </m:d>
                                </m:e>
                              </m:nary>
                            </m:den>
                          </m:f>
                        </m:e>
                      </m:borderBox>
                    </m:oMath>
                  </m:oMathPara>
                </a14:m>
                <a:endParaRPr lang="zh-CN" altLang="en-US"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717752" y="3903702"/>
                <a:ext cx="4474248" cy="88242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64229" y="3792274"/>
                <a:ext cx="4598310"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𝐽</m:t>
                      </m:r>
                      <m:d>
                        <m:dPr>
                          <m:ctrlPr>
                            <a:rPr lang="en-US" altLang="zh-CN" sz="2800" b="0" i="1" smtClean="0">
                              <a:solidFill>
                                <a:srgbClr val="09405E"/>
                              </a:solidFill>
                              <a:latin typeface="Cambria Math" panose="02040503050406030204" pitchFamily="18" charset="0"/>
                            </a:rPr>
                          </m:ctrlPr>
                        </m:dPr>
                        <m:e>
                          <m:r>
                            <a:rPr lang="en-US" altLang="zh-CN" sz="2800" b="1">
                              <a:solidFill>
                                <a:srgbClr val="09405E"/>
                              </a:solidFill>
                              <a:latin typeface="Cambria Math" charset="0"/>
                              <a:ea typeface="Microsoft YaHei" charset="-122"/>
                              <a:cs typeface="Microsoft YaHei" charset="-122"/>
                            </a:rPr>
                            <m:t>𝐖</m:t>
                          </m:r>
                        </m:e>
                      </m:d>
                      <m:r>
                        <a:rPr lang="en-US" altLang="zh-CN" sz="2800" b="0" i="1" smtClean="0">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𝑐</m:t>
                              </m:r>
                              <m:r>
                                <a:rPr lang="en-US" altLang="zh-CN" sz="2800" i="1">
                                  <a:solidFill>
                                    <a:srgbClr val="09405E"/>
                                  </a:solidFill>
                                  <a:latin typeface="Cambria Math" charset="0"/>
                                </a:rPr>
                                <m:t>=1</m:t>
                              </m:r>
                            </m:sub>
                            <m:sup>
                              <m:r>
                                <a:rPr lang="en-US" altLang="zh-CN" sz="2800" i="1">
                                  <a:solidFill>
                                    <a:srgbClr val="09405E"/>
                                  </a:solidFill>
                                  <a:latin typeface="Cambria Math" charset="0"/>
                                </a:rPr>
                                <m:t>𝐶</m:t>
                              </m:r>
                            </m:sup>
                            <m:e>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Microsoft YaHei" charset="-122"/>
                                      <a:cs typeface="Microsoft YaHei" charset="-122"/>
                                    </a:rPr>
                                    <m:t>𝑖</m:t>
                                  </m:r>
                                  <m:r>
                                    <a:rPr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Sub>
                              <m:func>
                                <m:funcPr>
                                  <m:ctrlPr>
                                    <a:rPr lang="en-US" altLang="zh-CN" sz="2800" i="1">
                                      <a:solidFill>
                                        <a:srgbClr val="09405E"/>
                                      </a:solidFill>
                                      <a:latin typeface="Cambria Math" panose="02040503050406030204" pitchFamily="18" charset="0"/>
                                      <a:ea typeface="Microsoft YaHei" charset="-122"/>
                                      <a:cs typeface="Microsoft YaHei" charset="-122"/>
                                    </a:rPr>
                                  </m:ctrlPr>
                                </m:funcPr>
                                <m:fName>
                                  <m:r>
                                    <m:rPr>
                                      <m:sty m:val="p"/>
                                    </m:rPr>
                                    <a:rPr lang="en-US" altLang="zh-CN" sz="2800">
                                      <a:solidFill>
                                        <a:srgbClr val="09405E"/>
                                      </a:solidFill>
                                      <a:latin typeface="Cambria Math" charset="0"/>
                                      <a:ea typeface="Microsoft YaHei" charset="-122"/>
                                      <a:cs typeface="Microsoft YaHei" charset="-122"/>
                                    </a:rPr>
                                    <m:t>ln</m:t>
                                  </m:r>
                                </m:fName>
                                <m:e>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i="1">
                                          <a:solidFill>
                                            <a:srgbClr val="09405E"/>
                                          </a:solidFill>
                                          <a:latin typeface="Cambria Math" charset="0"/>
                                          <a:ea typeface="Cambria Math" charset="0"/>
                                          <a:cs typeface="Cambria Math" charset="0"/>
                                        </a:rPr>
                                        <m:t>𝜇</m:t>
                                      </m:r>
                                    </m:e>
                                    <m:sub>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e>
                              </m:func>
                            </m:e>
                          </m:nary>
                        </m:e>
                      </m:nary>
                    </m:oMath>
                  </m:oMathPara>
                </a14:m>
                <a:endParaRPr lang="zh-CN" altLang="en-US" sz="28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164229" y="3792274"/>
                <a:ext cx="4598310" cy="130632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7799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lang="en-US" altLang="zh-CN" dirty="0" err="1">
                <a:latin typeface="Microsoft YaHei" charset="-122"/>
                <a:ea typeface="Microsoft YaHei" charset="-122"/>
                <a:cs typeface="Microsoft YaHei" charset="-122"/>
              </a:rPr>
              <a:t>Scikit</a:t>
            </a:r>
            <a:r>
              <a:rPr lang="en-US" altLang="zh-CN" dirty="0">
                <a:latin typeface="Microsoft YaHei" charset="-122"/>
                <a:ea typeface="Microsoft YaHei" charset="-122"/>
                <a:cs typeface="Microsoft YaHei" charset="-122"/>
              </a:rPr>
              <a:t>-Learn</a:t>
            </a:r>
            <a:r>
              <a:rPr lang="zh-CN" altLang="en-US" dirty="0">
                <a:latin typeface="Microsoft YaHei" charset="-122"/>
                <a:ea typeface="Microsoft YaHei" charset="-122"/>
                <a:cs typeface="Microsoft YaHei" charset="-122"/>
              </a:rPr>
              <a:t>中实现</a:t>
            </a:r>
            <a:r>
              <a:rPr lang="en-US" altLang="zh-CN" dirty="0">
                <a:latin typeface="Microsoft YaHei" charset="-122"/>
                <a:ea typeface="Microsoft YaHei" charset="-122"/>
                <a:cs typeface="Microsoft YaHei" charset="-122"/>
              </a:rPr>
              <a:t>Logistic</a:t>
            </a:r>
            <a:r>
              <a:rPr lang="zh-CN" altLang="en-US" dirty="0">
                <a:latin typeface="Microsoft YaHei" charset="-122"/>
                <a:ea typeface="Microsoft YaHei" charset="-122"/>
                <a:cs typeface="Microsoft YaHei" charset="-122"/>
              </a:rPr>
              <a:t>回归的类</a:t>
            </a:r>
            <a:endParaRPr kumimoji="1" lang="zh-CN" altLang="en-US" dirty="0"/>
          </a:p>
        </p:txBody>
      </p:sp>
      <p:sp>
        <p:nvSpPr>
          <p:cNvPr id="4" name="矩形 3"/>
          <p:cNvSpPr/>
          <p:nvPr/>
        </p:nvSpPr>
        <p:spPr>
          <a:xfrm>
            <a:off x="746126" y="1147763"/>
            <a:ext cx="10931888" cy="923330"/>
          </a:xfrm>
          <a:prstGeom prst="rect">
            <a:avLst/>
          </a:prstGeom>
        </p:spPr>
        <p:txBody>
          <a:bodyPr wrap="square">
            <a:spAutoFit/>
          </a:bodyPr>
          <a:lstStyle/>
          <a:p>
            <a:r>
              <a:rPr lang="en-US" altLang="zh-CN" i="1" dirty="0">
                <a:solidFill>
                  <a:srgbClr val="09405E"/>
                </a:solidFill>
                <a:latin typeface="Helvetica" charset="0"/>
              </a:rPr>
              <a:t>class </a:t>
            </a:r>
            <a:r>
              <a:rPr lang="en-US" altLang="zh-CN" dirty="0" err="1">
                <a:solidFill>
                  <a:srgbClr val="09405E"/>
                </a:solidFill>
              </a:rPr>
              <a:t>sklearn.linear_model.LogisticRegression</a:t>
            </a:r>
            <a:r>
              <a:rPr lang="en-US" altLang="zh-CN" dirty="0">
                <a:solidFill>
                  <a:srgbClr val="09405E"/>
                </a:solidFill>
                <a:latin typeface="Helvetica" charset="0"/>
              </a:rPr>
              <a:t>(</a:t>
            </a:r>
            <a:r>
              <a:rPr lang="en-US" altLang="zh-CN" i="1" dirty="0">
                <a:solidFill>
                  <a:srgbClr val="09405E"/>
                </a:solidFill>
                <a:latin typeface="Helvetica" charset="0"/>
              </a:rPr>
              <a:t>penalty=’l2’</a:t>
            </a:r>
            <a:r>
              <a:rPr lang="en-US" altLang="zh-CN" dirty="0">
                <a:solidFill>
                  <a:srgbClr val="09405E"/>
                </a:solidFill>
                <a:latin typeface="Helvetica" charset="0"/>
              </a:rPr>
              <a:t>, </a:t>
            </a:r>
            <a:r>
              <a:rPr lang="en-US" altLang="zh-CN" i="1" dirty="0">
                <a:solidFill>
                  <a:srgbClr val="09405E"/>
                </a:solidFill>
                <a:latin typeface="Helvetica" charset="0"/>
              </a:rPr>
              <a:t>dual=False</a:t>
            </a:r>
            <a:r>
              <a:rPr lang="en-US" altLang="zh-CN" dirty="0">
                <a:solidFill>
                  <a:srgbClr val="09405E"/>
                </a:solidFill>
                <a:latin typeface="Helvetica" charset="0"/>
              </a:rPr>
              <a:t>, </a:t>
            </a:r>
            <a:r>
              <a:rPr lang="en-US" altLang="zh-CN" i="1" dirty="0" err="1">
                <a:solidFill>
                  <a:srgbClr val="09405E"/>
                </a:solidFill>
                <a:latin typeface="Helvetica" charset="0"/>
              </a:rPr>
              <a:t>tol</a:t>
            </a:r>
            <a:r>
              <a:rPr lang="en-US" altLang="zh-CN" i="1" dirty="0">
                <a:solidFill>
                  <a:srgbClr val="09405E"/>
                </a:solidFill>
                <a:latin typeface="Helvetica" charset="0"/>
              </a:rPr>
              <a:t>=0.0001</a:t>
            </a:r>
            <a:r>
              <a:rPr lang="en-US" altLang="zh-CN" dirty="0">
                <a:solidFill>
                  <a:srgbClr val="09405E"/>
                </a:solidFill>
                <a:latin typeface="Helvetica" charset="0"/>
              </a:rPr>
              <a:t>, </a:t>
            </a:r>
            <a:r>
              <a:rPr lang="en-US" altLang="zh-CN" i="1" dirty="0">
                <a:solidFill>
                  <a:srgbClr val="09405E"/>
                </a:solidFill>
                <a:latin typeface="Helvetica" charset="0"/>
              </a:rPr>
              <a:t>C=1.0</a:t>
            </a:r>
            <a:r>
              <a:rPr lang="en-US" altLang="zh-CN" dirty="0">
                <a:solidFill>
                  <a:srgbClr val="09405E"/>
                </a:solidFill>
                <a:latin typeface="Helvetica" charset="0"/>
              </a:rPr>
              <a:t>, </a:t>
            </a:r>
            <a:r>
              <a:rPr lang="en-US" altLang="zh-CN" i="1" dirty="0" err="1">
                <a:solidFill>
                  <a:srgbClr val="09405E"/>
                </a:solidFill>
                <a:latin typeface="Helvetica" charset="0"/>
              </a:rPr>
              <a:t>fit_intercept</a:t>
            </a:r>
            <a:r>
              <a:rPr lang="en-US" altLang="zh-CN" i="1" dirty="0">
                <a:solidFill>
                  <a:srgbClr val="09405E"/>
                </a:solidFill>
                <a:latin typeface="Helvetica" charset="0"/>
              </a:rPr>
              <a:t>=True</a:t>
            </a:r>
            <a:r>
              <a:rPr lang="en-US" altLang="zh-CN" dirty="0">
                <a:solidFill>
                  <a:srgbClr val="09405E"/>
                </a:solidFill>
                <a:latin typeface="Helvetica" charset="0"/>
              </a:rPr>
              <a:t>, </a:t>
            </a:r>
            <a:r>
              <a:rPr lang="en-US" altLang="zh-CN" i="1" dirty="0" err="1">
                <a:solidFill>
                  <a:srgbClr val="09405E"/>
                </a:solidFill>
                <a:latin typeface="Helvetica" charset="0"/>
              </a:rPr>
              <a:t>intercept_scaling</a:t>
            </a:r>
            <a:r>
              <a:rPr lang="en-US" altLang="zh-CN" i="1" dirty="0">
                <a:solidFill>
                  <a:srgbClr val="09405E"/>
                </a:solidFill>
                <a:latin typeface="Helvetica" charset="0"/>
              </a:rPr>
              <a:t>=1</a:t>
            </a:r>
            <a:r>
              <a:rPr lang="en-US" altLang="zh-CN" dirty="0">
                <a:solidFill>
                  <a:srgbClr val="09405E"/>
                </a:solidFill>
                <a:latin typeface="Helvetica" charset="0"/>
              </a:rPr>
              <a:t>, </a:t>
            </a:r>
            <a:r>
              <a:rPr lang="en-US" altLang="zh-CN" i="1" dirty="0" err="1">
                <a:solidFill>
                  <a:srgbClr val="09405E"/>
                </a:solidFill>
                <a:latin typeface="Helvetica" charset="0"/>
              </a:rPr>
              <a:t>class_weight</a:t>
            </a:r>
            <a:r>
              <a:rPr lang="en-US" altLang="zh-CN" i="1" dirty="0">
                <a:solidFill>
                  <a:srgbClr val="09405E"/>
                </a:solidFill>
                <a:latin typeface="Helvetica" charset="0"/>
              </a:rPr>
              <a:t>=None</a:t>
            </a:r>
            <a:r>
              <a:rPr lang="en-US" altLang="zh-CN" dirty="0">
                <a:solidFill>
                  <a:srgbClr val="09405E"/>
                </a:solidFill>
                <a:latin typeface="Helvetica" charset="0"/>
              </a:rPr>
              <a:t>, </a:t>
            </a:r>
            <a:r>
              <a:rPr lang="en-US" altLang="zh-CN" i="1" dirty="0" err="1">
                <a:solidFill>
                  <a:srgbClr val="09405E"/>
                </a:solidFill>
                <a:latin typeface="Helvetica" charset="0"/>
              </a:rPr>
              <a:t>random_state</a:t>
            </a:r>
            <a:r>
              <a:rPr lang="en-US" altLang="zh-CN" i="1" dirty="0">
                <a:solidFill>
                  <a:srgbClr val="09405E"/>
                </a:solidFill>
                <a:latin typeface="Helvetica" charset="0"/>
              </a:rPr>
              <a:t>=None</a:t>
            </a:r>
            <a:r>
              <a:rPr lang="en-US" altLang="zh-CN" dirty="0">
                <a:solidFill>
                  <a:srgbClr val="09405E"/>
                </a:solidFill>
                <a:latin typeface="Helvetica" charset="0"/>
              </a:rPr>
              <a:t>, </a:t>
            </a:r>
            <a:r>
              <a:rPr lang="en-US" altLang="zh-CN" i="1" dirty="0">
                <a:solidFill>
                  <a:srgbClr val="09405E"/>
                </a:solidFill>
                <a:latin typeface="Helvetica" charset="0"/>
              </a:rPr>
              <a:t>solver=’</a:t>
            </a:r>
            <a:r>
              <a:rPr lang="en-US" altLang="zh-CN" i="1" dirty="0" err="1">
                <a:solidFill>
                  <a:srgbClr val="09405E"/>
                </a:solidFill>
                <a:latin typeface="Helvetica" charset="0"/>
              </a:rPr>
              <a:t>liblinear</a:t>
            </a:r>
            <a:r>
              <a:rPr lang="en-US" altLang="zh-CN" i="1" dirty="0">
                <a:solidFill>
                  <a:srgbClr val="09405E"/>
                </a:solidFill>
                <a:latin typeface="Helvetica" charset="0"/>
              </a:rPr>
              <a:t>’</a:t>
            </a:r>
            <a:r>
              <a:rPr lang="en-US" altLang="zh-CN" dirty="0">
                <a:solidFill>
                  <a:srgbClr val="09405E"/>
                </a:solidFill>
                <a:latin typeface="Helvetica" charset="0"/>
              </a:rPr>
              <a:t>, </a:t>
            </a:r>
            <a:r>
              <a:rPr lang="en-US" altLang="zh-CN" i="1" dirty="0" err="1">
                <a:solidFill>
                  <a:srgbClr val="09405E"/>
                </a:solidFill>
                <a:latin typeface="Helvetica" charset="0"/>
              </a:rPr>
              <a:t>max_iter</a:t>
            </a:r>
            <a:r>
              <a:rPr lang="en-US" altLang="zh-CN" i="1" dirty="0">
                <a:solidFill>
                  <a:srgbClr val="09405E"/>
                </a:solidFill>
                <a:latin typeface="Helvetica" charset="0"/>
              </a:rPr>
              <a:t>=100</a:t>
            </a:r>
            <a:r>
              <a:rPr lang="en-US" altLang="zh-CN" dirty="0">
                <a:solidFill>
                  <a:srgbClr val="09405E"/>
                </a:solidFill>
                <a:latin typeface="Helvetica" charset="0"/>
              </a:rPr>
              <a:t>, </a:t>
            </a:r>
            <a:r>
              <a:rPr lang="en-US" altLang="zh-CN" i="1" dirty="0" err="1">
                <a:solidFill>
                  <a:srgbClr val="09405E"/>
                </a:solidFill>
                <a:latin typeface="Helvetica" charset="0"/>
              </a:rPr>
              <a:t>multi_class</a:t>
            </a:r>
            <a:r>
              <a:rPr lang="en-US" altLang="zh-CN" i="1" dirty="0">
                <a:solidFill>
                  <a:srgbClr val="09405E"/>
                </a:solidFill>
                <a:latin typeface="Helvetica" charset="0"/>
              </a:rPr>
              <a:t>=’</a:t>
            </a:r>
            <a:r>
              <a:rPr lang="en-US" altLang="zh-CN" i="1" dirty="0" err="1">
                <a:solidFill>
                  <a:srgbClr val="09405E"/>
                </a:solidFill>
                <a:latin typeface="Helvetica" charset="0"/>
              </a:rPr>
              <a:t>ovr</a:t>
            </a:r>
            <a:r>
              <a:rPr lang="en-US" altLang="zh-CN" i="1" dirty="0">
                <a:solidFill>
                  <a:srgbClr val="09405E"/>
                </a:solidFill>
                <a:latin typeface="Helvetica" charset="0"/>
              </a:rPr>
              <a:t>’</a:t>
            </a:r>
            <a:r>
              <a:rPr lang="en-US" altLang="zh-CN" dirty="0">
                <a:solidFill>
                  <a:srgbClr val="09405E"/>
                </a:solidFill>
                <a:latin typeface="Helvetica" charset="0"/>
              </a:rPr>
              <a:t>, </a:t>
            </a:r>
            <a:r>
              <a:rPr lang="en-US" altLang="zh-CN" i="1" dirty="0">
                <a:solidFill>
                  <a:srgbClr val="09405E"/>
                </a:solidFill>
                <a:latin typeface="Helvetica" charset="0"/>
              </a:rPr>
              <a:t>verbose=0</a:t>
            </a:r>
            <a:r>
              <a:rPr lang="en-US" altLang="zh-CN" dirty="0">
                <a:solidFill>
                  <a:srgbClr val="09405E"/>
                </a:solidFill>
                <a:latin typeface="Helvetica" charset="0"/>
              </a:rPr>
              <a:t>, </a:t>
            </a:r>
            <a:r>
              <a:rPr lang="en-US" altLang="zh-CN" i="1" dirty="0" err="1">
                <a:solidFill>
                  <a:srgbClr val="09405E"/>
                </a:solidFill>
                <a:latin typeface="Helvetica" charset="0"/>
              </a:rPr>
              <a:t>warm_start</a:t>
            </a:r>
            <a:r>
              <a:rPr lang="en-US" altLang="zh-CN" i="1" dirty="0">
                <a:solidFill>
                  <a:srgbClr val="09405E"/>
                </a:solidFill>
                <a:latin typeface="Helvetica" charset="0"/>
              </a:rPr>
              <a:t>=False</a:t>
            </a:r>
            <a:r>
              <a:rPr lang="en-US" altLang="zh-CN" dirty="0">
                <a:solidFill>
                  <a:srgbClr val="09405E"/>
                </a:solidFill>
                <a:latin typeface="Helvetica" charset="0"/>
              </a:rPr>
              <a:t>, </a:t>
            </a:r>
            <a:r>
              <a:rPr lang="en-US" altLang="zh-CN" i="1" dirty="0" err="1">
                <a:solidFill>
                  <a:srgbClr val="09405E"/>
                </a:solidFill>
                <a:latin typeface="Helvetica" charset="0"/>
              </a:rPr>
              <a:t>n_jobs</a:t>
            </a:r>
            <a:r>
              <a:rPr lang="en-US" altLang="zh-CN" i="1" dirty="0">
                <a:solidFill>
                  <a:srgbClr val="09405E"/>
                </a:solidFill>
                <a:latin typeface="Helvetica" charset="0"/>
              </a:rPr>
              <a:t>=1</a:t>
            </a:r>
            <a:r>
              <a:rPr lang="en-US" altLang="zh-CN" dirty="0">
                <a:solidFill>
                  <a:srgbClr val="09405E"/>
                </a:solidFill>
                <a:latin typeface="Helvetica" charset="0"/>
              </a:rPr>
              <a:t>)</a:t>
            </a:r>
            <a:endParaRPr lang="zh-CN" altLang="en-US" dirty="0">
              <a:solidFill>
                <a:srgbClr val="09405E"/>
              </a:solidFill>
            </a:endParaRPr>
          </a:p>
        </p:txBody>
      </p:sp>
      <p:sp>
        <p:nvSpPr>
          <p:cNvPr id="5" name="矩形 4"/>
          <p:cNvSpPr/>
          <p:nvPr/>
        </p:nvSpPr>
        <p:spPr>
          <a:xfrm>
            <a:off x="746126" y="2823942"/>
            <a:ext cx="11017224" cy="1200329"/>
          </a:xfrm>
          <a:prstGeom prst="rect">
            <a:avLst/>
          </a:prstGeom>
        </p:spPr>
        <p:txBody>
          <a:bodyPr wrap="square">
            <a:spAutoFit/>
          </a:bodyPr>
          <a:lstStyle/>
          <a:p>
            <a:r>
              <a:rPr lang="en-US" altLang="zh-CN" dirty="0">
                <a:solidFill>
                  <a:srgbClr val="09405E"/>
                </a:solidFill>
                <a:latin typeface="Microsoft YaHei" charset="-122"/>
                <a:ea typeface="Microsoft YaHei" charset="-122"/>
                <a:cs typeface="Microsoft YaHei" charset="-122"/>
              </a:rPr>
              <a:t>a) </a:t>
            </a:r>
            <a:r>
              <a:rPr lang="mr-IN" altLang="zh-CN" dirty="0">
                <a:solidFill>
                  <a:srgbClr val="09405E"/>
                </a:solidFill>
                <a:latin typeface="Microsoft YaHei" charset="-122"/>
                <a:ea typeface="Microsoft YaHei" charset="-122"/>
                <a:cs typeface="Microsoft YaHei" charset="-122"/>
              </a:rPr>
              <a:t>‘</a:t>
            </a:r>
            <a:r>
              <a:rPr lang="mr-IN" altLang="zh-CN" dirty="0" err="1">
                <a:solidFill>
                  <a:srgbClr val="09405E"/>
                </a:solidFill>
                <a:latin typeface="Microsoft YaHei" charset="-122"/>
                <a:ea typeface="Microsoft YaHei" charset="-122"/>
                <a:cs typeface="Microsoft YaHei" charset="-122"/>
              </a:rPr>
              <a:t>ovr</a:t>
            </a:r>
            <a:r>
              <a:rPr lang="mr-IN" altLang="zh-CN" dirty="0">
                <a:solidFill>
                  <a:srgbClr val="09405E"/>
                </a:solidFill>
                <a:latin typeface="Microsoft YaHei" charset="-122"/>
                <a:ea typeface="Microsoft YaHei" charset="-122"/>
                <a:cs typeface="Microsoft YaHei" charset="-122"/>
              </a:rPr>
              <a:t>’</a:t>
            </a:r>
            <a:r>
              <a:rPr lang="it-IT" altLang="zh-CN" dirty="0">
                <a:solidFill>
                  <a:srgbClr val="09405E"/>
                </a:solidFill>
                <a:latin typeface="Microsoft YaHei" charset="-122"/>
                <a:ea typeface="Microsoft YaHei" charset="-122"/>
                <a:cs typeface="Microsoft YaHei" charset="-122"/>
              </a:rPr>
              <a:t> </a:t>
            </a:r>
            <a:r>
              <a:rPr lang="zh-CN" altLang="en-US" dirty="0">
                <a:solidFill>
                  <a:srgbClr val="09405E"/>
                </a:solidFill>
                <a:latin typeface="Microsoft YaHei" charset="-122"/>
                <a:ea typeface="Microsoft YaHei" charset="-122"/>
                <a:cs typeface="Microsoft YaHei" charset="-122"/>
              </a:rPr>
              <a:t>：即</a:t>
            </a:r>
            <a:r>
              <a:rPr lang="en-US" altLang="zh-CN" dirty="0">
                <a:solidFill>
                  <a:srgbClr val="09405E"/>
                </a:solidFill>
                <a:latin typeface="Microsoft YaHei" charset="-122"/>
                <a:ea typeface="Microsoft YaHei" charset="-122"/>
                <a:cs typeface="Microsoft YaHei" charset="-122"/>
              </a:rPr>
              <a:t>1</a:t>
            </a:r>
            <a:r>
              <a:rPr lang="zh-CN" altLang="en-US" dirty="0">
                <a:solidFill>
                  <a:srgbClr val="09405E"/>
                </a:solidFill>
                <a:latin typeface="Microsoft YaHei" charset="-122"/>
                <a:ea typeface="Microsoft YaHei" charset="-122"/>
                <a:cs typeface="Microsoft YaHei" charset="-122"/>
              </a:rPr>
              <a:t>对其他（</a:t>
            </a:r>
            <a:r>
              <a:rPr lang="en-US" altLang="zh-CN" dirty="0">
                <a:solidFill>
                  <a:srgbClr val="09405E"/>
                </a:solidFill>
                <a:latin typeface="Microsoft YaHei" charset="-122"/>
                <a:ea typeface="Microsoft YaHei" charset="-122"/>
                <a:cs typeface="Microsoft YaHei" charset="-122"/>
              </a:rPr>
              <a:t>one-vs-rest</a:t>
            </a:r>
            <a:r>
              <a:rPr lang="zh-CN" altLang="en-US" dirty="0">
                <a:solidFill>
                  <a:srgbClr val="09405E"/>
                </a:solidFill>
                <a:latin typeface="Microsoft YaHei" charset="-122"/>
                <a:ea typeface="Microsoft YaHei" charset="-122"/>
                <a:cs typeface="Microsoft YaHei" charset="-122"/>
              </a:rPr>
              <a:t>，</a:t>
            </a:r>
            <a:r>
              <a:rPr lang="en-US" altLang="zh-CN" dirty="0" err="1">
                <a:solidFill>
                  <a:srgbClr val="09405E"/>
                </a:solidFill>
                <a:latin typeface="Microsoft YaHei" charset="-122"/>
                <a:ea typeface="Microsoft YaHei" charset="-122"/>
                <a:cs typeface="Microsoft YaHei" charset="-122"/>
              </a:rPr>
              <a:t>OvR</a:t>
            </a:r>
            <a:r>
              <a:rPr lang="zh-CN" altLang="en-US" dirty="0">
                <a:solidFill>
                  <a:srgbClr val="09405E"/>
                </a:solidFill>
                <a:latin typeface="Microsoft YaHei" charset="-122"/>
                <a:ea typeface="Microsoft YaHei" charset="-122"/>
                <a:cs typeface="Microsoft YaHei" charset="-122"/>
              </a:rPr>
              <a:t>），将多类分类转化为多个二类分类任务。为了完成第</a:t>
            </a:r>
            <a:r>
              <a:rPr lang="en-US" altLang="zh-CN" i="1" dirty="0">
                <a:solidFill>
                  <a:srgbClr val="09405E"/>
                </a:solidFill>
                <a:latin typeface="Microsoft YaHei" charset="-122"/>
                <a:ea typeface="Microsoft YaHei" charset="-122"/>
                <a:cs typeface="Microsoft YaHei" charset="-122"/>
              </a:rPr>
              <a:t>c</a:t>
            </a:r>
            <a:r>
              <a:rPr lang="zh-CN" altLang="en-US" dirty="0">
                <a:solidFill>
                  <a:srgbClr val="09405E"/>
                </a:solidFill>
                <a:latin typeface="Microsoft YaHei" charset="-122"/>
                <a:ea typeface="Microsoft YaHei" charset="-122"/>
                <a:cs typeface="Microsoft YaHei" charset="-122"/>
              </a:rPr>
              <a:t>类的分类决策，将所有第</a:t>
            </a:r>
            <a:r>
              <a:rPr lang="en-US" altLang="zh-CN" i="1" dirty="0">
                <a:solidFill>
                  <a:srgbClr val="09405E"/>
                </a:solidFill>
                <a:latin typeface="Microsoft YaHei" charset="-122"/>
                <a:ea typeface="Microsoft YaHei" charset="-122"/>
                <a:cs typeface="Microsoft YaHei" charset="-122"/>
              </a:rPr>
              <a:t>c</a:t>
            </a:r>
            <a:r>
              <a:rPr lang="zh-CN" altLang="en-US" dirty="0">
                <a:solidFill>
                  <a:srgbClr val="09405E"/>
                </a:solidFill>
                <a:latin typeface="Microsoft YaHei" charset="-122"/>
                <a:ea typeface="Microsoft YaHei" charset="-122"/>
                <a:cs typeface="Microsoft YaHei" charset="-122"/>
              </a:rPr>
              <a:t>类的样本作为正例，除了第</a:t>
            </a:r>
            <a:r>
              <a:rPr lang="en-US" altLang="zh-CN" i="1" dirty="0">
                <a:solidFill>
                  <a:srgbClr val="09405E"/>
                </a:solidFill>
                <a:latin typeface="Microsoft YaHei" charset="-122"/>
                <a:ea typeface="Microsoft YaHei" charset="-122"/>
                <a:cs typeface="Microsoft YaHei" charset="-122"/>
              </a:rPr>
              <a:t>c</a:t>
            </a:r>
            <a:r>
              <a:rPr lang="zh-CN" altLang="en-US" dirty="0">
                <a:solidFill>
                  <a:srgbClr val="09405E"/>
                </a:solidFill>
                <a:latin typeface="Microsoft YaHei" charset="-122"/>
                <a:ea typeface="Microsoft YaHei" charset="-122"/>
                <a:cs typeface="Microsoft YaHei" charset="-122"/>
              </a:rPr>
              <a:t>类样本以外的所有样本都作为负例，每个类别的二分类器单独训练。</a:t>
            </a:r>
          </a:p>
          <a:p>
            <a:r>
              <a:rPr lang="en-US" altLang="zh-CN" dirty="0">
                <a:solidFill>
                  <a:srgbClr val="09405E"/>
                </a:solidFill>
                <a:latin typeface="Microsoft YaHei" charset="-122"/>
                <a:ea typeface="Microsoft YaHei" charset="-122"/>
                <a:cs typeface="Microsoft YaHei" charset="-122"/>
              </a:rPr>
              <a:t>b) </a:t>
            </a:r>
            <a:r>
              <a:rPr lang="mr-IN" altLang="zh-CN" dirty="0">
                <a:solidFill>
                  <a:srgbClr val="09405E"/>
                </a:solidFill>
                <a:latin typeface="Microsoft YaHei" charset="-122"/>
                <a:ea typeface="Microsoft YaHei" charset="-122"/>
                <a:cs typeface="Microsoft YaHei" charset="-122"/>
              </a:rPr>
              <a:t>‘ </a:t>
            </a:r>
            <a:r>
              <a:rPr lang="en-US" altLang="zh-CN" dirty="0">
                <a:solidFill>
                  <a:srgbClr val="09405E"/>
                </a:solidFill>
                <a:latin typeface="Microsoft YaHei" charset="-122"/>
                <a:ea typeface="Microsoft YaHei" charset="-122"/>
                <a:cs typeface="Microsoft YaHei" charset="-122"/>
              </a:rPr>
              <a:t>multinomial’ </a:t>
            </a:r>
            <a:r>
              <a:rPr lang="zh-CN" altLang="en-US" dirty="0">
                <a:solidFill>
                  <a:srgbClr val="09405E"/>
                </a:solidFill>
                <a:latin typeface="Microsoft YaHei" charset="-122"/>
                <a:ea typeface="Microsoft YaHei" charset="-122"/>
                <a:cs typeface="Microsoft YaHei" charset="-122"/>
              </a:rPr>
              <a:t>：</a:t>
            </a:r>
            <a:r>
              <a:rPr lang="en-US" altLang="zh-CN" dirty="0" err="1">
                <a:solidFill>
                  <a:srgbClr val="09405E"/>
                </a:solidFill>
                <a:latin typeface="Microsoft YaHei" charset="-122"/>
                <a:ea typeface="Microsoft YaHei" charset="-122"/>
                <a:cs typeface="Microsoft YaHei" charset="-122"/>
              </a:rPr>
              <a:t>Softmax</a:t>
            </a:r>
            <a:r>
              <a:rPr lang="zh-CN" altLang="en-US" dirty="0">
                <a:solidFill>
                  <a:srgbClr val="09405E"/>
                </a:solidFill>
                <a:latin typeface="Microsoft YaHei" charset="-122"/>
                <a:ea typeface="Microsoft YaHei" charset="-122"/>
                <a:cs typeface="Microsoft YaHei" charset="-122"/>
              </a:rPr>
              <a:t>回归分类，对多项分布概率整体进行训练。</a:t>
            </a:r>
          </a:p>
        </p:txBody>
      </p:sp>
      <p:sp>
        <p:nvSpPr>
          <p:cNvPr id="6" name="矩形 5"/>
          <p:cNvSpPr/>
          <p:nvPr/>
        </p:nvSpPr>
        <p:spPr>
          <a:xfrm>
            <a:off x="713086" y="2265910"/>
            <a:ext cx="10956609" cy="523220"/>
          </a:xfrm>
          <a:prstGeom prst="rect">
            <a:avLst/>
          </a:prstGeom>
        </p:spPr>
        <p:txBody>
          <a:bodyPr wrap="square">
            <a:spAutoFit/>
          </a:bodyPr>
          <a:lstStyle/>
          <a:p>
            <a:pPr>
              <a:buClr>
                <a:schemeClr val="bg1">
                  <a:lumMod val="50000"/>
                </a:schemeClr>
              </a:buClr>
              <a:buFont typeface="Arial" pitchFamily="34" charset="0"/>
              <a:buChar char="•"/>
            </a:pPr>
            <a:r>
              <a:rPr lang="zh-CN" altLang="en-US" sz="2800" dirty="0">
                <a:solidFill>
                  <a:srgbClr val="09405E"/>
                </a:solidFill>
                <a:latin typeface="Microsoft YaHei" charset="-122"/>
                <a:ea typeface="Microsoft YaHei" charset="-122"/>
                <a:cs typeface="Microsoft YaHei" charset="-122"/>
              </a:rPr>
              <a:t> 参数</a:t>
            </a:r>
            <a:r>
              <a:rPr lang="en-US" altLang="zh-CN" sz="2800" dirty="0" err="1">
                <a:solidFill>
                  <a:srgbClr val="09405E"/>
                </a:solidFill>
                <a:latin typeface="Microsoft YaHei" charset="-122"/>
                <a:ea typeface="Microsoft YaHei" charset="-122"/>
                <a:cs typeface="Microsoft YaHei" charset="-122"/>
              </a:rPr>
              <a:t>multi_class</a:t>
            </a:r>
            <a:r>
              <a:rPr lang="zh-CN" altLang="en-US" sz="2800" dirty="0">
                <a:solidFill>
                  <a:srgbClr val="09405E"/>
                </a:solidFill>
                <a:latin typeface="Microsoft YaHei" charset="-122"/>
                <a:ea typeface="Microsoft YaHei" charset="-122"/>
                <a:cs typeface="Microsoft YaHei" charset="-122"/>
              </a:rPr>
              <a:t>决定了多类分类的实现方式，可选：</a:t>
            </a:r>
            <a:endParaRPr lang="en-US" altLang="zh-CN" sz="2800" dirty="0">
              <a:solidFill>
                <a:srgbClr val="09405E"/>
              </a:solidFill>
              <a:latin typeface="Microsoft YaHei" charset="-122"/>
              <a:ea typeface="Microsoft YaHei" charset="-122"/>
              <a:cs typeface="Microsoft YaHei" charset="-122"/>
            </a:endParaRPr>
          </a:p>
        </p:txBody>
      </p:sp>
      <p:sp>
        <p:nvSpPr>
          <p:cNvPr id="7" name="矩形 6"/>
          <p:cNvSpPr/>
          <p:nvPr/>
        </p:nvSpPr>
        <p:spPr>
          <a:xfrm>
            <a:off x="461477" y="4984628"/>
            <a:ext cx="10537889" cy="1089529"/>
          </a:xfrm>
          <a:prstGeom prst="rect">
            <a:avLst/>
          </a:prstGeom>
        </p:spPr>
        <p:txBody>
          <a:bodyPr wrap="square">
            <a:spAutoFit/>
          </a:bodyPr>
          <a:lstStyle/>
          <a:p>
            <a:pPr>
              <a:lnSpc>
                <a:spcPct val="120000"/>
              </a:lnSpc>
            </a:pPr>
            <a:r>
              <a:rPr lang="zh-CN" altLang="en-US" dirty="0">
                <a:solidFill>
                  <a:srgbClr val="09405E"/>
                </a:solidFill>
                <a:latin typeface="Microsoft YaHei" charset="-122"/>
                <a:ea typeface="Microsoft YaHei" charset="-122"/>
                <a:cs typeface="Microsoft YaHei" charset="-122"/>
              </a:rPr>
              <a:t>      注意：</a:t>
            </a:r>
            <a:r>
              <a:rPr lang="en-US" altLang="zh-CN" dirty="0" err="1">
                <a:solidFill>
                  <a:srgbClr val="09405E"/>
                </a:solidFill>
                <a:latin typeface="Microsoft YaHei" charset="-122"/>
                <a:ea typeface="Microsoft YaHei" charset="-122"/>
                <a:cs typeface="Microsoft YaHei" charset="-122"/>
              </a:rPr>
              <a:t>multi_class</a:t>
            </a:r>
            <a:r>
              <a:rPr lang="zh-CN" altLang="en-US" dirty="0">
                <a:solidFill>
                  <a:srgbClr val="09405E"/>
                </a:solidFill>
                <a:latin typeface="Microsoft YaHei" charset="-122"/>
                <a:ea typeface="Microsoft YaHei" charset="-122"/>
                <a:cs typeface="Microsoft YaHei" charset="-122"/>
              </a:rPr>
              <a:t>选择会影响优化算法</a:t>
            </a:r>
            <a:r>
              <a:rPr lang="en-US" altLang="zh-CN" dirty="0">
                <a:solidFill>
                  <a:srgbClr val="09405E"/>
                </a:solidFill>
                <a:latin typeface="Microsoft YaHei" charset="-122"/>
                <a:ea typeface="Microsoft YaHei" charset="-122"/>
                <a:cs typeface="Microsoft YaHei" charset="-122"/>
              </a:rPr>
              <a:t>solver</a:t>
            </a:r>
            <a:r>
              <a:rPr lang="zh-CN" altLang="en-US" dirty="0">
                <a:solidFill>
                  <a:srgbClr val="09405E"/>
                </a:solidFill>
                <a:latin typeface="Microsoft YaHei" charset="-122"/>
                <a:ea typeface="Microsoft YaHei" charset="-122"/>
                <a:cs typeface="Microsoft YaHei" charset="-122"/>
              </a:rPr>
              <a:t>参数的选择</a:t>
            </a:r>
            <a:endParaRPr lang="en-US" altLang="zh-CN" dirty="0">
              <a:solidFill>
                <a:srgbClr val="09405E"/>
              </a:solidFill>
              <a:latin typeface="Microsoft YaHei" charset="-122"/>
              <a:ea typeface="Microsoft YaHei" charset="-122"/>
              <a:cs typeface="Microsoft YaHei" charset="-122"/>
            </a:endParaRPr>
          </a:p>
          <a:p>
            <a:pPr lvl="1">
              <a:lnSpc>
                <a:spcPct val="120000"/>
              </a:lnSpc>
            </a:pPr>
            <a:r>
              <a:rPr lang="zh-CN" altLang="en-US" dirty="0">
                <a:solidFill>
                  <a:srgbClr val="09405E"/>
                </a:solidFill>
                <a:latin typeface="Microsoft YaHei" charset="-122"/>
                <a:ea typeface="Microsoft YaHei" charset="-122"/>
                <a:cs typeface="Microsoft YaHei" charset="-122"/>
              </a:rPr>
              <a:t>        </a:t>
            </a:r>
            <a:r>
              <a:rPr lang="en-US" altLang="zh-CN" dirty="0" err="1">
                <a:solidFill>
                  <a:srgbClr val="09405E"/>
                </a:solidFill>
                <a:latin typeface="Microsoft YaHei" charset="-122"/>
                <a:ea typeface="Microsoft YaHei" charset="-122"/>
                <a:cs typeface="Microsoft YaHei" charset="-122"/>
              </a:rPr>
              <a:t>OvR</a:t>
            </a:r>
            <a:r>
              <a:rPr lang="zh-CN" altLang="en-US" dirty="0">
                <a:solidFill>
                  <a:srgbClr val="09405E"/>
                </a:solidFill>
                <a:latin typeface="Microsoft YaHei" charset="-122"/>
                <a:ea typeface="Microsoft YaHei" charset="-122"/>
                <a:cs typeface="Microsoft YaHei" charset="-122"/>
              </a:rPr>
              <a:t>：可用所有的</a:t>
            </a:r>
            <a:r>
              <a:rPr lang="en-US" altLang="zh-CN" dirty="0" err="1">
                <a:solidFill>
                  <a:srgbClr val="09405E"/>
                </a:solidFill>
                <a:latin typeface="Microsoft YaHei" charset="-122"/>
                <a:ea typeface="Microsoft YaHei" charset="-122"/>
                <a:cs typeface="Microsoft YaHei" charset="-122"/>
              </a:rPr>
              <a:t>slover</a:t>
            </a:r>
            <a:endParaRPr lang="en-US" altLang="zh-CN" dirty="0">
              <a:solidFill>
                <a:srgbClr val="09405E"/>
              </a:solidFill>
              <a:latin typeface="Microsoft YaHei" charset="-122"/>
              <a:ea typeface="Microsoft YaHei" charset="-122"/>
              <a:cs typeface="Microsoft YaHei" charset="-122"/>
            </a:endParaRPr>
          </a:p>
          <a:p>
            <a:pPr lvl="1">
              <a:lnSpc>
                <a:spcPct val="120000"/>
              </a:lnSpc>
            </a:pPr>
            <a:r>
              <a:rPr lang="zh-CN" altLang="en-US" dirty="0">
                <a:solidFill>
                  <a:srgbClr val="09405E"/>
                </a:solidFill>
                <a:latin typeface="Microsoft YaHei" charset="-122"/>
                <a:ea typeface="Microsoft YaHei" charset="-122"/>
                <a:cs typeface="Microsoft YaHei" charset="-122"/>
              </a:rPr>
              <a:t>        </a:t>
            </a:r>
            <a:r>
              <a:rPr lang="en-US" altLang="zh-CN" dirty="0">
                <a:solidFill>
                  <a:srgbClr val="09405E"/>
                </a:solidFill>
                <a:latin typeface="Microsoft YaHei" charset="-122"/>
                <a:ea typeface="Microsoft YaHei" charset="-122"/>
                <a:cs typeface="Microsoft YaHei" charset="-122"/>
              </a:rPr>
              <a:t>Multinomial</a:t>
            </a:r>
            <a:r>
              <a:rPr lang="zh-CN" altLang="en-US" dirty="0">
                <a:solidFill>
                  <a:srgbClr val="09405E"/>
                </a:solidFill>
                <a:latin typeface="Microsoft YaHei" charset="-122"/>
                <a:ea typeface="Microsoft YaHei" charset="-122"/>
                <a:cs typeface="Microsoft YaHei" charset="-122"/>
              </a:rPr>
              <a:t>： 只能选择</a:t>
            </a:r>
            <a:r>
              <a:rPr lang="en-US" altLang="zh-CN" dirty="0">
                <a:solidFill>
                  <a:srgbClr val="09405E"/>
                </a:solidFill>
                <a:latin typeface="Microsoft YaHei" charset="-122"/>
                <a:ea typeface="Microsoft YaHei" charset="-122"/>
                <a:cs typeface="Microsoft YaHei" charset="-122"/>
              </a:rPr>
              <a:t>newton-cg, </a:t>
            </a:r>
            <a:r>
              <a:rPr lang="en-US" altLang="zh-CN" dirty="0" err="1">
                <a:solidFill>
                  <a:srgbClr val="09405E"/>
                </a:solidFill>
                <a:latin typeface="Microsoft YaHei" charset="-122"/>
                <a:ea typeface="Microsoft YaHei" charset="-122"/>
                <a:cs typeface="Microsoft YaHei" charset="-122"/>
              </a:rPr>
              <a:t>lbfgs</a:t>
            </a:r>
            <a:r>
              <a:rPr lang="zh-CN" altLang="en-US" dirty="0">
                <a:solidFill>
                  <a:srgbClr val="09405E"/>
                </a:solidFill>
                <a:latin typeface="Microsoft YaHei" charset="-122"/>
                <a:ea typeface="Microsoft YaHei" charset="-122"/>
                <a:cs typeface="Microsoft YaHei" charset="-122"/>
              </a:rPr>
              <a:t>和</a:t>
            </a:r>
            <a:r>
              <a:rPr lang="en-US" altLang="zh-CN" dirty="0">
                <a:solidFill>
                  <a:srgbClr val="09405E"/>
                </a:solidFill>
                <a:latin typeface="Microsoft YaHei" charset="-122"/>
                <a:ea typeface="Microsoft YaHei" charset="-122"/>
                <a:cs typeface="Microsoft YaHei" charset="-122"/>
              </a:rPr>
              <a:t>sag</a:t>
            </a:r>
            <a:r>
              <a:rPr lang="zh-CN" altLang="en-US" dirty="0">
                <a:solidFill>
                  <a:srgbClr val="09405E"/>
                </a:solidFill>
                <a:latin typeface="Microsoft YaHei" charset="-122"/>
                <a:ea typeface="Microsoft YaHei" charset="-122"/>
                <a:cs typeface="Microsoft YaHei" charset="-122"/>
              </a:rPr>
              <a:t>／</a:t>
            </a:r>
            <a:r>
              <a:rPr lang="en-US" altLang="zh-CN" dirty="0">
                <a:solidFill>
                  <a:srgbClr val="09405E"/>
                </a:solidFill>
                <a:latin typeface="Microsoft YaHei" charset="-122"/>
                <a:ea typeface="Microsoft YaHei" charset="-122"/>
                <a:cs typeface="Microsoft YaHei" charset="-122"/>
              </a:rPr>
              <a:t>saga</a:t>
            </a:r>
            <a:r>
              <a:rPr lang="zh-CN" altLang="en-US" dirty="0">
                <a:solidFill>
                  <a:srgbClr val="09405E"/>
                </a:solidFill>
                <a:latin typeface="Microsoft YaHei" charset="-122"/>
                <a:ea typeface="Microsoft YaHei" charset="-122"/>
                <a:cs typeface="Microsoft YaHei" charset="-122"/>
              </a:rPr>
              <a:t>（</a:t>
            </a:r>
            <a:r>
              <a:rPr lang="en-US" altLang="zh-CN" dirty="0" err="1">
                <a:solidFill>
                  <a:srgbClr val="09405E"/>
                </a:solidFill>
                <a:latin typeface="Microsoft YaHei" charset="-122"/>
                <a:ea typeface="Microsoft YaHei" charset="-122"/>
                <a:cs typeface="Microsoft YaHei" charset="-122"/>
              </a:rPr>
              <a:t>liblinear</a:t>
            </a:r>
            <a:r>
              <a:rPr lang="zh-CN" altLang="en-US" dirty="0">
                <a:solidFill>
                  <a:srgbClr val="09405E"/>
                </a:solidFill>
                <a:latin typeface="Microsoft YaHei" charset="-122"/>
                <a:ea typeface="Microsoft YaHei" charset="-122"/>
                <a:cs typeface="Microsoft YaHei" charset="-122"/>
              </a:rPr>
              <a:t>不支持）</a:t>
            </a:r>
          </a:p>
        </p:txBody>
      </p:sp>
    </p:spTree>
    <p:extLst>
      <p:ext uri="{BB962C8B-B14F-4D97-AF65-F5344CB8AC3E}">
        <p14:creationId xmlns:p14="http://schemas.microsoft.com/office/powerpoint/2010/main" val="794688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38195" y="377190"/>
            <a:ext cx="5653805" cy="647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回归的优化算法</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多类分类任务的对数几率回归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分类任务中的样本不均衡问题</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分类模型的评价指标</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c</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66545752"/>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spcBef>
                <a:spcPts val="600"/>
              </a:spcBef>
            </a:pPr>
            <a:r>
              <a:rPr lang="zh-CN" altLang="en-US" dirty="0"/>
              <a:t>搜索引擎的点击预测：点击的网页往往占据很小的比例</a:t>
            </a:r>
            <a:endParaRPr lang="en-US" altLang="zh-CN" dirty="0"/>
          </a:p>
          <a:p>
            <a:pPr>
              <a:lnSpc>
                <a:spcPct val="100000"/>
              </a:lnSpc>
              <a:spcBef>
                <a:spcPts val="600"/>
              </a:spcBef>
            </a:pPr>
            <a:r>
              <a:rPr lang="zh-CN" altLang="en-US" dirty="0"/>
              <a:t>电子商务领域的商品推荐：推荐的商品被购买的比例很低</a:t>
            </a:r>
            <a:endParaRPr lang="en-US" altLang="zh-CN" dirty="0"/>
          </a:p>
          <a:p>
            <a:pPr>
              <a:lnSpc>
                <a:spcPct val="100000"/>
              </a:lnSpc>
              <a:spcBef>
                <a:spcPts val="600"/>
              </a:spcBef>
            </a:pPr>
            <a:r>
              <a:rPr lang="zh-CN" altLang="en-US" dirty="0"/>
              <a:t>信用卡欺诈检测</a:t>
            </a:r>
            <a:endParaRPr lang="en-US" altLang="zh-CN" dirty="0"/>
          </a:p>
          <a:p>
            <a:pPr>
              <a:lnSpc>
                <a:spcPct val="100000"/>
              </a:lnSpc>
              <a:spcBef>
                <a:spcPts val="600"/>
              </a:spcBef>
            </a:pPr>
            <a:r>
              <a:rPr lang="zh-CN" altLang="en-US" dirty="0"/>
              <a:t>网络攻击识别</a:t>
            </a:r>
            <a:endParaRPr lang="en-US" altLang="zh-CN" dirty="0"/>
          </a:p>
          <a:p>
            <a:pPr>
              <a:lnSpc>
                <a:spcPct val="100000"/>
              </a:lnSpc>
              <a:spcBef>
                <a:spcPts val="600"/>
              </a:spcBef>
            </a:pPr>
            <a:r>
              <a:rPr lang="zh-CN" altLang="en-US" dirty="0"/>
              <a:t>医疗中得病的案例少</a:t>
            </a:r>
            <a:endParaRPr lang="en-US" altLang="zh-CN" dirty="0"/>
          </a:p>
          <a:p>
            <a:pPr>
              <a:lnSpc>
                <a:spcPct val="100000"/>
              </a:lnSpc>
              <a:spcBef>
                <a:spcPts val="600"/>
              </a:spcBef>
            </a:pPr>
            <a:endParaRPr lang="en-US" altLang="zh-CN" dirty="0"/>
          </a:p>
          <a:p>
            <a:pPr>
              <a:lnSpc>
                <a:spcPct val="100000"/>
              </a:lnSpc>
              <a:spcBef>
                <a:spcPts val="600"/>
              </a:spcBef>
            </a:pPr>
            <a:endParaRPr kumimoji="1" lang="zh-CN" altLang="en-US" dirty="0"/>
          </a:p>
        </p:txBody>
      </p:sp>
      <p:sp>
        <p:nvSpPr>
          <p:cNvPr id="3" name="标题 2"/>
          <p:cNvSpPr>
            <a:spLocks noGrp="1"/>
          </p:cNvSpPr>
          <p:nvPr>
            <p:ph type="title"/>
          </p:nvPr>
        </p:nvSpPr>
        <p:spPr/>
        <p:txBody>
          <a:bodyPr/>
          <a:lstStyle/>
          <a:p>
            <a:r>
              <a:rPr kumimoji="1" lang="zh-CN" altLang="en-US">
                <a:solidFill>
                  <a:schemeClr val="bg1">
                    <a:lumMod val="95000"/>
                  </a:schemeClr>
                </a:solidFill>
                <a:latin typeface="Microsoft YaHei" charset="-122"/>
                <a:ea typeface="Microsoft YaHei" charset="-122"/>
                <a:cs typeface="Microsoft YaHei" charset="-122"/>
              </a:rPr>
              <a:t>不平衡数据的出现场景</a:t>
            </a:r>
            <a:endParaRPr kumimoji="1" lang="zh-CN" altLang="en-US" dirty="0">
              <a:solidFill>
                <a:schemeClr val="bg1">
                  <a:lumMod val="95000"/>
                </a:schemeClr>
              </a:solidFill>
            </a:endParaRPr>
          </a:p>
        </p:txBody>
      </p:sp>
    </p:spTree>
    <p:extLst>
      <p:ext uri="{BB962C8B-B14F-4D97-AF65-F5344CB8AC3E}">
        <p14:creationId xmlns:p14="http://schemas.microsoft.com/office/powerpoint/2010/main" val="558071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18863" cy="5237271"/>
          </a:xfrm>
        </p:spPr>
        <p:txBody>
          <a:bodyPr/>
          <a:lstStyle/>
          <a:p>
            <a:r>
              <a:rPr lang="zh-CN" altLang="en-US" dirty="0"/>
              <a:t>从数据的角度：抽样，从而使得不同类别的数据相对均衡</a:t>
            </a:r>
            <a:endParaRPr lang="en-US" altLang="zh-CN" dirty="0"/>
          </a:p>
          <a:p>
            <a:endParaRPr kumimoji="1" lang="en-US" altLang="zh-CN" dirty="0"/>
          </a:p>
          <a:p>
            <a:pPr marL="285750" lvl="1" indent="-285750" eaLnBrk="1" hangingPunct="1">
              <a:lnSpc>
                <a:spcPct val="150000"/>
              </a:lnSpc>
              <a:spcBef>
                <a:spcPct val="0"/>
              </a:spcBef>
              <a:buFont typeface="Wingdings" panose="05000000000000000000" pitchFamily="2" charset="2"/>
              <a:buChar char="n"/>
            </a:pPr>
            <a:r>
              <a:rPr lang="zh-CN" altLang="en-US" sz="2800" dirty="0"/>
              <a:t>从算法的角度：考虑不同误分类情况代价的差异性对算法进行优化</a:t>
            </a:r>
            <a:endParaRPr lang="en-US" altLang="zh-CN" sz="2800" i="1" dirty="0"/>
          </a:p>
          <a:p>
            <a:endParaRPr kumimoji="1" lang="zh-CN" altLang="en-US" dirty="0"/>
          </a:p>
        </p:txBody>
      </p:sp>
      <p:sp>
        <p:nvSpPr>
          <p:cNvPr id="3" name="标题 2"/>
          <p:cNvSpPr>
            <a:spLocks noGrp="1"/>
          </p:cNvSpPr>
          <p:nvPr>
            <p:ph type="title"/>
          </p:nvPr>
        </p:nvSpPr>
        <p:spPr/>
        <p:txBody>
          <a:bodyPr/>
          <a:lstStyle/>
          <a:p>
            <a:r>
              <a:rPr kumimoji="1" lang="zh-CN" altLang="en-US" dirty="0"/>
              <a:t>解决方案</a:t>
            </a:r>
          </a:p>
        </p:txBody>
      </p:sp>
    </p:spTree>
    <p:extLst>
      <p:ext uri="{BB962C8B-B14F-4D97-AF65-F5344CB8AC3E}">
        <p14:creationId xmlns:p14="http://schemas.microsoft.com/office/powerpoint/2010/main" val="1884286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37913" cy="5237271"/>
          </a:xfrm>
        </p:spPr>
        <p:txBody>
          <a:bodyPr/>
          <a:lstStyle/>
          <a:p>
            <a:pPr>
              <a:lnSpc>
                <a:spcPct val="100000"/>
              </a:lnSpc>
            </a:pPr>
            <a:r>
              <a:rPr lang="zh-CN" altLang="en-US" dirty="0"/>
              <a:t>随机下抽样：从多数类中随机选择少量样本再合并原有少数类样本作为新的训练数据集</a:t>
            </a:r>
            <a:endParaRPr lang="en-US" altLang="zh-CN" dirty="0"/>
          </a:p>
          <a:p>
            <a:pPr lvl="1">
              <a:lnSpc>
                <a:spcPct val="100000"/>
              </a:lnSpc>
            </a:pPr>
            <a:r>
              <a:rPr lang="en-US" altLang="zh-CN" dirty="0"/>
              <a:t> </a:t>
            </a:r>
            <a:r>
              <a:rPr lang="zh-CN" altLang="en-US" dirty="0"/>
              <a:t>有放回抽样</a:t>
            </a:r>
            <a:r>
              <a:rPr lang="en-US" altLang="zh-CN" dirty="0"/>
              <a:t> </a:t>
            </a:r>
          </a:p>
          <a:p>
            <a:pPr lvl="1">
              <a:lnSpc>
                <a:spcPct val="100000"/>
              </a:lnSpc>
            </a:pPr>
            <a:r>
              <a:rPr lang="en-US" altLang="zh-CN" dirty="0"/>
              <a:t> </a:t>
            </a:r>
            <a:r>
              <a:rPr lang="zh-CN" altLang="en-US" dirty="0"/>
              <a:t>无放回抽样</a:t>
            </a:r>
            <a:endParaRPr kumimoji="1" lang="en-US" altLang="zh-CN" dirty="0"/>
          </a:p>
          <a:p>
            <a:pPr lvl="1">
              <a:lnSpc>
                <a:spcPct val="100000"/>
              </a:lnSpc>
            </a:pPr>
            <a:r>
              <a:rPr lang="en-US" altLang="zh-CN" dirty="0"/>
              <a:t> </a:t>
            </a:r>
            <a:r>
              <a:rPr lang="zh-CN" altLang="en-US" dirty="0"/>
              <a:t>会造成一些信息缺失，选取的样本可能有偏差</a:t>
            </a:r>
            <a:endParaRPr kumimoji="1" lang="en-US" altLang="zh-CN" dirty="0"/>
          </a:p>
          <a:p>
            <a:pPr lvl="1">
              <a:lnSpc>
                <a:spcPct val="100000"/>
              </a:lnSpc>
            </a:pPr>
            <a:endParaRPr kumimoji="1" lang="en-US" altLang="zh-CN" dirty="0"/>
          </a:p>
          <a:p>
            <a:pPr>
              <a:lnSpc>
                <a:spcPct val="100000"/>
              </a:lnSpc>
            </a:pPr>
            <a:r>
              <a:rPr lang="zh-CN" altLang="en-US" dirty="0"/>
              <a:t>随机上抽样：随机复制少数类样本</a:t>
            </a:r>
            <a:endParaRPr lang="en-US" altLang="zh-CN" dirty="0"/>
          </a:p>
          <a:p>
            <a:pPr lvl="1">
              <a:lnSpc>
                <a:spcPct val="100000"/>
              </a:lnSpc>
            </a:pPr>
            <a:r>
              <a:rPr lang="zh-CN" altLang="en-US" dirty="0"/>
              <a:t> 扩大数据集，造成模型训练复杂度加大，另一方面也容易造成模型的过拟合</a:t>
            </a:r>
            <a:endParaRPr kumimoji="1" lang="zh-CN" altLang="en-US" dirty="0"/>
          </a:p>
        </p:txBody>
      </p:sp>
      <p:sp>
        <p:nvSpPr>
          <p:cNvPr id="3" name="标题 2"/>
          <p:cNvSpPr>
            <a:spLocks noGrp="1"/>
          </p:cNvSpPr>
          <p:nvPr>
            <p:ph type="title"/>
          </p:nvPr>
        </p:nvSpPr>
        <p:spPr/>
        <p:txBody>
          <a:bodyPr/>
          <a:lstStyle/>
          <a:p>
            <a:r>
              <a:rPr kumimoji="1" lang="zh-CN" altLang="en-US" dirty="0"/>
              <a:t>抽样</a:t>
            </a:r>
          </a:p>
        </p:txBody>
      </p:sp>
    </p:spTree>
    <p:extLst>
      <p:ext uri="{BB962C8B-B14F-4D97-AF65-F5344CB8AC3E}">
        <p14:creationId xmlns:p14="http://schemas.microsoft.com/office/powerpoint/2010/main" val="87837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kumimoji="1" lang="zh-CN" altLang="en-US" dirty="0">
                    <a:solidFill>
                      <a:srgbClr val="09405E"/>
                    </a:solidFill>
                    <a:latin typeface="微软雅黑" pitchFamily="34" charset="-122"/>
                    <a:ea typeface="微软雅黑" pitchFamily="34" charset="-122"/>
                  </a:rPr>
                  <a:t>在分类任务中，在给定输入</a:t>
                </a:r>
                <a14:m>
                  <m:oMath xmlns:m="http://schemas.openxmlformats.org/officeDocument/2006/math">
                    <m:r>
                      <a:rPr kumimoji="1" lang="en-US" altLang="zh-CN" b="1">
                        <a:solidFill>
                          <a:srgbClr val="09405E"/>
                        </a:solidFill>
                        <a:latin typeface="Cambria Math" charset="0"/>
                        <a:ea typeface="微软雅黑" pitchFamily="34" charset="-122"/>
                      </a:rPr>
                      <m:t>𝐱</m:t>
                    </m:r>
                  </m:oMath>
                </a14:m>
                <a:r>
                  <a:rPr kumimoji="1" lang="zh-CN" altLang="en-US" dirty="0">
                    <a:solidFill>
                      <a:srgbClr val="09405E"/>
                    </a:solidFill>
                    <a:latin typeface="微软雅黑" pitchFamily="34" charset="-122"/>
                    <a:ea typeface="微软雅黑" pitchFamily="34" charset="-122"/>
                  </a:rPr>
                  <a:t>的情况下，概率密度函数为：</a:t>
                </a:r>
                <a:endParaRPr kumimoji="1" lang="en-US" altLang="zh-CN" dirty="0">
                  <a:solidFill>
                    <a:srgbClr val="09405E"/>
                  </a:solidFill>
                  <a:latin typeface="微软雅黑" pitchFamily="34" charset="-122"/>
                  <a:ea typeface="微软雅黑" pitchFamily="34" charset="-122"/>
                </a:endParaRPr>
              </a:p>
              <a:p>
                <a:endParaRPr lang="zh-CN" altLang="en-US" dirty="0">
                  <a:solidFill>
                    <a:srgbClr val="09405E"/>
                  </a:solidFill>
                  <a:latin typeface="微软雅黑" pitchFamily="34" charset="-122"/>
                  <a:ea typeface="微软雅黑" pitchFamily="34" charset="-122"/>
                  <a:sym typeface="Times New Roman" panose="02020603050405020304"/>
                </a:endParaRPr>
              </a:p>
              <a:p>
                <a:r>
                  <a:rPr kumimoji="1" lang="zh-CN" altLang="en-US" dirty="0">
                    <a:solidFill>
                      <a:srgbClr val="09405E"/>
                    </a:solidFill>
                    <a:latin typeface="微软雅黑" pitchFamily="34" charset="-122"/>
                    <a:ea typeface="微软雅黑" pitchFamily="34" charset="-122"/>
                  </a:rPr>
                  <a:t>期望</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r>
                      <a:rPr kumimoji="1" lang="en-US" altLang="zh-CN" i="1">
                        <a:solidFill>
                          <a:srgbClr val="09405E"/>
                        </a:solidFill>
                        <a:latin typeface="Cambria Math" charset="0"/>
                        <a:ea typeface="Cambria Math" charset="0"/>
                        <a:cs typeface="Cambria Math" charset="0"/>
                      </a:rPr>
                      <m:t>(</m:t>
                    </m:r>
                    <m:r>
                      <a:rPr kumimoji="1" lang="en-US" altLang="zh-CN" b="1" i="1">
                        <a:latin typeface="Cambria Math" charset="0"/>
                        <a:ea typeface="微软雅黑" pitchFamily="34" charset="-122"/>
                      </a:rPr>
                      <m:t>𝒙</m:t>
                    </m:r>
                    <m:r>
                      <a:rPr kumimoji="1" lang="en-US" altLang="zh-CN" i="1">
                        <a:solidFill>
                          <a:srgbClr val="09405E"/>
                        </a:solidFill>
                        <a:latin typeface="Cambria Math" charset="0"/>
                        <a:ea typeface="Cambria Math" charset="0"/>
                        <a:cs typeface="Cambria Math" charset="0"/>
                      </a:rPr>
                      <m:t>)</m:t>
                    </m:r>
                  </m:oMath>
                </a14:m>
                <a:r>
                  <a:rPr kumimoji="1" lang="zh-CN" altLang="en-US" dirty="0">
                    <a:solidFill>
                      <a:srgbClr val="09405E"/>
                    </a:solidFill>
                    <a:latin typeface="微软雅黑" pitchFamily="34" charset="-122"/>
                    <a:ea typeface="微软雅黑" pitchFamily="34" charset="-122"/>
                  </a:rPr>
                  <a:t> 如何表示？</a:t>
                </a:r>
                <a:endParaRPr kumimoji="1" lang="en-US" altLang="zh-CN" dirty="0">
                  <a:solidFill>
                    <a:srgbClr val="09405E"/>
                  </a:solidFill>
                  <a:latin typeface="微软雅黑" pitchFamily="34" charset="-122"/>
                  <a:ea typeface="微软雅黑" pitchFamily="34" charset="-122"/>
                </a:endParaRPr>
              </a:p>
              <a:p>
                <a:r>
                  <a:rPr kumimoji="1" lang="zh-CN" altLang="en-US" dirty="0">
                    <a:solidFill>
                      <a:srgbClr val="09405E"/>
                    </a:solidFill>
                    <a:latin typeface="微软雅黑" pitchFamily="34" charset="-122"/>
                    <a:ea typeface="微软雅黑" pitchFamily="34" charset="-122"/>
                  </a:rPr>
                  <a:t>最简单的模型：线性模型</a:t>
                </a:r>
                <a:endParaRPr kumimoji="1" lang="en-US" altLang="zh-CN" dirty="0">
                  <a:solidFill>
                    <a:srgbClr val="09405E"/>
                  </a:solidFill>
                  <a:latin typeface="微软雅黑" pitchFamily="34" charset="-122"/>
                  <a:ea typeface="微软雅黑" pitchFamily="34" charset="-122"/>
                </a:endParaRPr>
              </a:p>
              <a:p>
                <a:endParaRPr kumimoji="1" lang="en-US" altLang="zh-CN" dirty="0">
                  <a:solidFill>
                    <a:srgbClr val="09405E"/>
                  </a:solidFill>
                  <a:latin typeface="微软雅黑" pitchFamily="34" charset="-122"/>
                  <a:ea typeface="微软雅黑" pitchFamily="34" charset="-122"/>
                </a:endParaRPr>
              </a:p>
              <a:p>
                <a:r>
                  <a:rPr kumimoji="1" lang="zh-CN" altLang="en-US" dirty="0">
                    <a:solidFill>
                      <a:srgbClr val="09405E"/>
                    </a:solidFill>
                    <a:latin typeface="微软雅黑" pitchFamily="34" charset="-122"/>
                    <a:ea typeface="微软雅黑" pitchFamily="34" charset="-122"/>
                  </a:rPr>
                  <a:t>但是</a:t>
                </a:r>
                <a14:m>
                  <m:oMath xmlns:m="http://schemas.openxmlformats.org/officeDocument/2006/math">
                    <m:r>
                      <a:rPr kumimoji="1" lang="en-US" altLang="zh-CN" i="1">
                        <a:solidFill>
                          <a:srgbClr val="09405E"/>
                        </a:solidFill>
                        <a:latin typeface="Cambria Math" charset="0"/>
                        <a:ea typeface="Cambria Math" charset="0"/>
                        <a:cs typeface="Cambria Math" charset="0"/>
                      </a:rPr>
                      <m:t>𝜇</m:t>
                    </m:r>
                    <m:r>
                      <a:rPr kumimoji="1" lang="en-US" altLang="zh-CN" i="1">
                        <a:solidFill>
                          <a:srgbClr val="09405E"/>
                        </a:solidFill>
                        <a:latin typeface="Cambria Math" charset="0"/>
                        <a:ea typeface="Cambria Math" charset="0"/>
                        <a:cs typeface="Cambria Math" charset="0"/>
                      </a:rPr>
                      <m:t>(</m:t>
                    </m:r>
                    <m:r>
                      <a:rPr kumimoji="1" lang="en-US" altLang="zh-CN" b="1" i="1">
                        <a:latin typeface="Cambria Math" charset="0"/>
                        <a:ea typeface="微软雅黑" pitchFamily="34" charset="-122"/>
                      </a:rPr>
                      <m:t>𝒙</m:t>
                    </m:r>
                    <m:r>
                      <a:rPr kumimoji="1" lang="en-US" altLang="zh-CN" i="1">
                        <a:solidFill>
                          <a:srgbClr val="09405E"/>
                        </a:solidFill>
                        <a:latin typeface="Cambria Math" charset="0"/>
                        <a:ea typeface="Cambria Math" charset="0"/>
                        <a:cs typeface="Cambria Math" charset="0"/>
                      </a:rPr>
                      <m:t>)</m:t>
                    </m:r>
                  </m:oMath>
                </a14:m>
                <a:r>
                  <a:rPr kumimoji="1" lang="zh-CN" altLang="en-US" dirty="0">
                    <a:solidFill>
                      <a:srgbClr val="09405E"/>
                    </a:solidFill>
                    <a:latin typeface="微软雅黑" pitchFamily="34" charset="-122"/>
                    <a:ea typeface="微软雅黑" pitchFamily="34" charset="-122"/>
                  </a:rPr>
                  <a:t>表示给定</a:t>
                </a:r>
                <a14:m>
                  <m:oMath xmlns:m="http://schemas.openxmlformats.org/officeDocument/2006/math">
                    <m:r>
                      <a:rPr kumimoji="1" lang="en-US" altLang="zh-CN" b="1" i="1">
                        <a:latin typeface="Cambria Math" charset="0"/>
                        <a:ea typeface="微软雅黑" pitchFamily="34" charset="-122"/>
                      </a:rPr>
                      <m:t>𝒙</m:t>
                    </m:r>
                  </m:oMath>
                </a14:m>
                <a:r>
                  <a:rPr kumimoji="1" lang="zh-CN" altLang="en-US" dirty="0">
                    <a:solidFill>
                      <a:srgbClr val="09405E"/>
                    </a:solidFill>
                    <a:latin typeface="微软雅黑" pitchFamily="34" charset="-122"/>
                    <a:ea typeface="微软雅黑" pitchFamily="34" charset="-122"/>
                  </a:rPr>
                  <a:t>的情况下，</a:t>
                </a:r>
                <a14:m>
                  <m:oMath xmlns:m="http://schemas.openxmlformats.org/officeDocument/2006/math">
                    <m:r>
                      <a:rPr kumimoji="1" lang="en-US" altLang="zh-CN" i="1">
                        <a:solidFill>
                          <a:srgbClr val="09405E"/>
                        </a:solidFill>
                        <a:latin typeface="Cambria Math" charset="0"/>
                        <a:ea typeface="微软雅黑" pitchFamily="34" charset="-122"/>
                      </a:rPr>
                      <m:t>𝑦</m:t>
                    </m:r>
                    <m:r>
                      <a:rPr kumimoji="1" lang="en-US" altLang="zh-CN" i="1">
                        <a:solidFill>
                          <a:srgbClr val="09405E"/>
                        </a:solidFill>
                        <a:latin typeface="Cambria Math" charset="0"/>
                        <a:ea typeface="微软雅黑" pitchFamily="34" charset="-122"/>
                      </a:rPr>
                      <m:t>=1</m:t>
                    </m:r>
                  </m:oMath>
                </a14:m>
                <a:r>
                  <a:rPr kumimoji="1" lang="zh-CN" altLang="en-US" dirty="0">
                    <a:solidFill>
                      <a:srgbClr val="09405E"/>
                    </a:solidFill>
                    <a:latin typeface="微软雅黑" pitchFamily="34" charset="-122"/>
                    <a:ea typeface="微软雅黑" pitchFamily="34" charset="-122"/>
                  </a:rPr>
                  <a:t>的概率，取值为区间</a:t>
                </a:r>
                <a14:m>
                  <m:oMath xmlns:m="http://schemas.openxmlformats.org/officeDocument/2006/math">
                    <m:r>
                      <a:rPr kumimoji="1" lang="en-US" altLang="zh-CN">
                        <a:solidFill>
                          <a:srgbClr val="09405E"/>
                        </a:solidFill>
                        <a:latin typeface="Cambria Math" charset="0"/>
                        <a:ea typeface="微软雅黑" pitchFamily="34" charset="-122"/>
                      </a:rPr>
                      <m:t>[0,1]</m:t>
                    </m:r>
                  </m:oMath>
                </a14:m>
                <a:r>
                  <a:rPr kumimoji="1" lang="zh-CN" altLang="en-US" dirty="0">
                    <a:solidFill>
                      <a:srgbClr val="09405E"/>
                    </a:solidFill>
                    <a:latin typeface="微软雅黑" pitchFamily="34" charset="-122"/>
                    <a:ea typeface="微软雅黑" pitchFamily="34" charset="-122"/>
                  </a:rPr>
                  <a:t>。</a:t>
                </a:r>
                <a:endParaRPr kumimoji="1" lang="en-US" altLang="zh-CN" dirty="0">
                  <a:solidFill>
                    <a:srgbClr val="09405E"/>
                  </a:solidFill>
                  <a:latin typeface="微软雅黑" pitchFamily="34" charset="-122"/>
                  <a:ea typeface="微软雅黑" pitchFamily="34" charset="-122"/>
                </a:endParaRPr>
              </a:p>
              <a:p>
                <a:r>
                  <a:rPr kumimoji="1" lang="zh-CN" altLang="en-US" dirty="0">
                    <a:solidFill>
                      <a:srgbClr val="09405E"/>
                    </a:solidFill>
                  </a:rPr>
                  <a:t>所以，将</a:t>
                </a:r>
                <a14:m>
                  <m:oMath xmlns:m="http://schemas.openxmlformats.org/officeDocument/2006/math">
                    <m:sSup>
                      <m:sSupPr>
                        <m:ctrlPr>
                          <a:rPr kumimoji="1" lang="en-US" altLang="zh-CN" i="1">
                            <a:latin typeface="Cambria Math" panose="02040503050406030204" pitchFamily="18"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oMath>
                </a14:m>
                <a:r>
                  <a:rPr kumimoji="1" lang="zh-CN" altLang="en-US" dirty="0">
                    <a:solidFill>
                      <a:srgbClr val="09405E"/>
                    </a:solidFill>
                  </a:rPr>
                  <a:t>的输出范围转换到</a:t>
                </a:r>
                <a14:m>
                  <m:oMath xmlns:m="http://schemas.openxmlformats.org/officeDocument/2006/math">
                    <m:r>
                      <a:rPr kumimoji="1" lang="en-US" altLang="zh-CN">
                        <a:solidFill>
                          <a:srgbClr val="09405E"/>
                        </a:solidFill>
                        <a:latin typeface="Cambria Math" charset="0"/>
                      </a:rPr>
                      <m:t>[0,1]</m:t>
                    </m:r>
                    <m:r>
                      <a:rPr kumimoji="1" lang="en-US" altLang="zh-CN" i="1">
                        <a:solidFill>
                          <a:srgbClr val="09405E"/>
                        </a:solidFill>
                        <a:latin typeface="Cambria Math" charset="0"/>
                      </a:rPr>
                      <m:t> </m:t>
                    </m:r>
                  </m:oMath>
                </a14:m>
                <a:r>
                  <a:rPr kumimoji="1" lang="zh-CN" altLang="en-US" dirty="0">
                    <a:solidFill>
                      <a:srgbClr val="09405E"/>
                    </a:solidFill>
                  </a:rPr>
                  <a:t>：</a:t>
                </a:r>
                <a:r>
                  <a:rPr lang="en-US" altLang="zh-CN" dirty="0">
                    <a:solidFill>
                      <a:srgbClr val="C00000"/>
                    </a:solidFill>
                  </a:rPr>
                  <a:t>sigmoid</a:t>
                </a:r>
                <a:r>
                  <a:rPr lang="zh-CN" altLang="en-US" dirty="0">
                    <a:solidFill>
                      <a:srgbClr val="09405E"/>
                    </a:solidFill>
                  </a:rPr>
                  <a:t>函数（</a:t>
                </a:r>
                <a:r>
                  <a:rPr lang="en-US" altLang="zh-CN" dirty="0">
                    <a:solidFill>
                      <a:srgbClr val="09405E"/>
                    </a:solidFill>
                  </a:rPr>
                  <a:t>S</a:t>
                </a:r>
                <a:r>
                  <a:rPr lang="zh-CN" altLang="en-US" dirty="0">
                    <a:solidFill>
                      <a:srgbClr val="09405E"/>
                    </a:solidFill>
                  </a:rPr>
                  <a:t>形函数）</a:t>
                </a:r>
                <a:endParaRPr kumimoji="1" lang="en-US" altLang="zh-CN" dirty="0">
                  <a:solidFill>
                    <a:srgbClr val="09405E"/>
                  </a:solidFill>
                  <a:latin typeface="微软雅黑" pitchFamily="34" charset="-122"/>
                  <a:ea typeface="微软雅黑" pitchFamily="34" charset="-122"/>
                </a:endParaRPr>
              </a:p>
              <a:p>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9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对数几率回归模型</a:t>
            </a:r>
          </a:p>
        </p:txBody>
      </p:sp>
      <mc:AlternateContent xmlns:mc="http://schemas.openxmlformats.org/markup-compatibility/2006" xmlns:a14="http://schemas.microsoft.com/office/drawing/2010/main">
        <mc:Choice Requires="a14">
          <p:sp>
            <p:nvSpPr>
              <p:cNvPr id="4" name="矩形 3"/>
              <p:cNvSpPr/>
              <p:nvPr/>
            </p:nvSpPr>
            <p:spPr>
              <a:xfrm>
                <a:off x="3436199" y="1910834"/>
                <a:ext cx="51921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9405E"/>
                          </a:solidFill>
                          <a:latin typeface="Cambria Math" charset="0"/>
                          <a:ea typeface="微软雅黑" pitchFamily="34" charset="-122"/>
                        </a:rPr>
                        <m:t>𝑝</m:t>
                      </m:r>
                      <m:r>
                        <a:rPr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m:t>
                      </m:r>
                      <m:r>
                        <a:rPr kumimoji="1"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Cambria Math" charset="0"/>
                          <a:cs typeface="Cambria Math" charset="0"/>
                        </a:rPr>
                        <m:t>𝜇</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panose="02040503050406030204" pitchFamily="18" charset="0"/>
                              <a:ea typeface="微软雅黑" pitchFamily="34" charset="-122"/>
                            </a:rPr>
                          </m:ctrlPr>
                        </m:sSupPr>
                        <m:e>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e>
                        <m:sup>
                          <m:r>
                            <a:rPr lang="en-US" altLang="zh-CN" sz="2800" i="1">
                              <a:solidFill>
                                <a:srgbClr val="09405E"/>
                              </a:solidFill>
                              <a:latin typeface="Cambria Math" charset="0"/>
                              <a:ea typeface="微软雅黑" pitchFamily="34" charset="-122"/>
                            </a:rPr>
                            <m:t>𝑦</m:t>
                          </m:r>
                        </m:sup>
                      </m:sSup>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i="1">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r>
                            <a:rPr kumimoji="1" lang="en-US" altLang="zh-CN" sz="2800" i="1">
                              <a:solidFill>
                                <a:srgbClr val="09405E"/>
                              </a:solidFill>
                              <a:latin typeface="Cambria Math" charset="0"/>
                              <a:ea typeface="Cambria Math" charset="0"/>
                              <a:cs typeface="Cambria Math" charset="0"/>
                            </a:rPr>
                            <m:t>(</m:t>
                          </m:r>
                          <m:r>
                            <a:rPr kumimoji="1" lang="en-US" altLang="zh-CN" sz="2800" b="1" i="1">
                              <a:solidFill>
                                <a:srgbClr val="09405E"/>
                              </a:solidFill>
                              <a:latin typeface="Cambria Math" charset="0"/>
                              <a:ea typeface="微软雅黑" pitchFamily="34" charset="-122"/>
                            </a:rPr>
                            <m:t>𝒙</m:t>
                          </m:r>
                          <m:r>
                            <a:rPr kumimoji="1" lang="en-US" altLang="zh-CN" sz="2800" i="1">
                              <a:solidFill>
                                <a:srgbClr val="09405E"/>
                              </a:solidFill>
                              <a:latin typeface="Cambria Math" charset="0"/>
                              <a:ea typeface="Cambria Math" charset="0"/>
                              <a:cs typeface="Cambria Math" charset="0"/>
                            </a:rPr>
                            <m:t>))</m:t>
                          </m:r>
                        </m:e>
                        <m:sup>
                          <m:r>
                            <a:rPr kumimoji="1" lang="en-US" altLang="zh-CN" sz="2800" i="1">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微软雅黑" pitchFamily="34" charset="-122"/>
                            </a:rPr>
                            <m:t>𝑦</m:t>
                          </m:r>
                        </m:sup>
                      </m:sSup>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3436199" y="1910834"/>
                <a:ext cx="5192126"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080461" y="3766398"/>
                <a:ext cx="2107500"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r>
                        <a:rPr kumimoji="1" lang="en-US" altLang="zh-CN" sz="2800" i="1">
                          <a:solidFill>
                            <a:srgbClr val="09405E"/>
                          </a:solidFill>
                          <a:latin typeface="Cambria Math" charset="0"/>
                          <a:ea typeface="Cambria Math" charset="0"/>
                          <a:cs typeface="Cambria Math" charset="0"/>
                        </a:rPr>
                        <m:t>=</m:t>
                      </m:r>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i="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080461" y="3766398"/>
                <a:ext cx="2107500" cy="530915"/>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2594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err="1"/>
              <a:t>EasyEnsemble</a:t>
            </a:r>
            <a:r>
              <a:rPr lang="zh-CN" altLang="en-US" dirty="0"/>
              <a:t>算法</a:t>
            </a:r>
            <a:endParaRPr lang="en-US" altLang="zh-CN" dirty="0"/>
          </a:p>
          <a:p>
            <a:pPr lvl="1">
              <a:lnSpc>
                <a:spcPct val="100000"/>
              </a:lnSpc>
            </a:pPr>
            <a:r>
              <a:rPr lang="zh-CN" altLang="en-US" dirty="0"/>
              <a:t> 对于多数类样本，通过</a:t>
            </a:r>
            <a:r>
              <a:rPr lang="en-US" altLang="zh-CN" dirty="0"/>
              <a:t>n</a:t>
            </a:r>
            <a:r>
              <a:rPr lang="zh-CN" altLang="en-US" dirty="0"/>
              <a:t>次有放回抽样生成</a:t>
            </a:r>
            <a:r>
              <a:rPr lang="en-US" altLang="zh-CN" dirty="0"/>
              <a:t>n</a:t>
            </a:r>
            <a:r>
              <a:rPr lang="zh-CN" altLang="en-US" dirty="0"/>
              <a:t>份子集</a:t>
            </a:r>
            <a:endParaRPr lang="en-US" altLang="zh-CN" dirty="0"/>
          </a:p>
          <a:p>
            <a:pPr lvl="1">
              <a:lnSpc>
                <a:spcPct val="100000"/>
              </a:lnSpc>
            </a:pPr>
            <a:r>
              <a:rPr lang="zh-CN" altLang="en-US" dirty="0"/>
              <a:t> 少数类样本分别和这</a:t>
            </a:r>
            <a:r>
              <a:rPr lang="en-US" altLang="zh-CN" dirty="0"/>
              <a:t>n</a:t>
            </a:r>
            <a:r>
              <a:rPr lang="zh-CN" altLang="en-US" dirty="0"/>
              <a:t>份样本合并训练一个模型：</a:t>
            </a:r>
            <a:r>
              <a:rPr lang="en-US" altLang="zh-CN" dirty="0"/>
              <a:t>n</a:t>
            </a:r>
            <a:r>
              <a:rPr lang="zh-CN" altLang="en-US" dirty="0"/>
              <a:t>个模型</a:t>
            </a:r>
            <a:endParaRPr kumimoji="1" lang="en-US" altLang="zh-CN" dirty="0"/>
          </a:p>
          <a:p>
            <a:pPr lvl="1">
              <a:lnSpc>
                <a:spcPct val="100000"/>
              </a:lnSpc>
            </a:pPr>
            <a:r>
              <a:rPr lang="zh-CN" altLang="en-US" dirty="0"/>
              <a:t> 最终模型：</a:t>
            </a:r>
            <a:r>
              <a:rPr lang="en-US" altLang="zh-CN" dirty="0"/>
              <a:t>n</a:t>
            </a:r>
            <a:r>
              <a:rPr lang="zh-CN" altLang="en-US" dirty="0"/>
              <a:t>个模型预测结果的平均值</a:t>
            </a:r>
            <a:endParaRPr kumimoji="1" lang="en-US" altLang="zh-CN" dirty="0"/>
          </a:p>
          <a:p>
            <a:pPr>
              <a:lnSpc>
                <a:spcPct val="100000"/>
              </a:lnSpc>
            </a:pPr>
            <a:endParaRPr kumimoji="1" lang="en-US" altLang="zh-CN" dirty="0"/>
          </a:p>
          <a:p>
            <a:pPr>
              <a:lnSpc>
                <a:spcPct val="100000"/>
              </a:lnSpc>
            </a:pPr>
            <a:r>
              <a:rPr kumimoji="1" lang="zh-CN" altLang="en-US" dirty="0"/>
              <a:t> </a:t>
            </a:r>
            <a:r>
              <a:rPr lang="en-US" altLang="zh-CN" dirty="0" err="1"/>
              <a:t>BalanceCascade</a:t>
            </a:r>
            <a:r>
              <a:rPr lang="zh-CN" altLang="en-US" dirty="0"/>
              <a:t>（级联）算法</a:t>
            </a:r>
            <a:endParaRPr lang="en-US" altLang="zh-CN" dirty="0"/>
          </a:p>
          <a:p>
            <a:pPr lvl="1">
              <a:lnSpc>
                <a:spcPct val="100000"/>
              </a:lnSpc>
            </a:pPr>
            <a:r>
              <a:rPr lang="zh-CN" altLang="en-US" dirty="0"/>
              <a:t> 从多数类中有效地选择一些样本与少数类样本合并为新的数据集进行训练</a:t>
            </a:r>
            <a:endParaRPr lang="en-US" altLang="zh-CN" dirty="0"/>
          </a:p>
          <a:p>
            <a:pPr lvl="1">
              <a:lnSpc>
                <a:spcPct val="100000"/>
              </a:lnSpc>
            </a:pPr>
            <a:r>
              <a:rPr lang="zh-CN" altLang="en-US" dirty="0"/>
              <a:t> 训练好的模型每个多数类样本进行预测。若预测正确，则不考虑将其作为下一轮的训练样本</a:t>
            </a:r>
            <a:endParaRPr lang="en-US" altLang="zh-CN" dirty="0"/>
          </a:p>
          <a:p>
            <a:pPr lvl="1">
              <a:lnSpc>
                <a:spcPct val="100000"/>
              </a:lnSpc>
            </a:pPr>
            <a:r>
              <a:rPr lang="zh-CN" altLang="en-US" dirty="0"/>
              <a:t>依次迭代直到满足某一停止条件，最终的模型是多次迭代模型的组合</a:t>
            </a:r>
            <a:endParaRPr kumimoji="1" lang="zh-CN" altLang="en-US" dirty="0"/>
          </a:p>
        </p:txBody>
      </p:sp>
      <p:sp>
        <p:nvSpPr>
          <p:cNvPr id="3" name="标题 2"/>
          <p:cNvSpPr>
            <a:spLocks noGrp="1"/>
          </p:cNvSpPr>
          <p:nvPr>
            <p:ph type="title"/>
          </p:nvPr>
        </p:nvSpPr>
        <p:spPr/>
        <p:txBody>
          <a:bodyPr/>
          <a:lstStyle/>
          <a:p>
            <a:r>
              <a:rPr kumimoji="1" lang="zh-CN" altLang="en-US" dirty="0"/>
              <a:t>下采样与集成学习</a:t>
            </a:r>
          </a:p>
        </p:txBody>
      </p:sp>
    </p:spTree>
    <p:extLst>
      <p:ext uri="{BB962C8B-B14F-4D97-AF65-F5344CB8AC3E}">
        <p14:creationId xmlns:p14="http://schemas.microsoft.com/office/powerpoint/2010/main" val="1837751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en-US" altLang="zh-CN" dirty="0"/>
                  <a:t>SMOTE</a:t>
                </a:r>
                <a:r>
                  <a:rPr lang="zh-CN" altLang="en-US" dirty="0"/>
                  <a:t>（</a:t>
                </a:r>
                <a:r>
                  <a:rPr lang="en-US" altLang="zh-CN" dirty="0"/>
                  <a:t>Synthetic Minority Over-sampling Technique</a:t>
                </a:r>
                <a:r>
                  <a:rPr lang="zh-CN" altLang="en-US" dirty="0"/>
                  <a:t>） </a:t>
                </a:r>
                <a:r>
                  <a:rPr kumimoji="1" lang="zh-CN" altLang="en-US" dirty="0"/>
                  <a:t>：</a:t>
                </a:r>
                <a:r>
                  <a:rPr lang="zh-CN" altLang="en-US" dirty="0"/>
                  <a:t>基于“插值”为少数类合成新的样本</a:t>
                </a:r>
                <a:endParaRPr lang="en-US" altLang="zh-CN" dirty="0"/>
              </a:p>
              <a:p>
                <a:pPr>
                  <a:lnSpc>
                    <a:spcPct val="100000"/>
                  </a:lnSpc>
                </a:pPr>
                <a:r>
                  <a:rPr lang="zh-CN" altLang="en-US" dirty="0"/>
                  <a:t>对少数类的一个样本</a:t>
                </a:r>
                <a14:m>
                  <m:oMath xmlns:m="http://schemas.openxmlformats.org/officeDocument/2006/math">
                    <m:r>
                      <a:rPr lang="en-US" altLang="zh-CN" i="1" dirty="0">
                        <a:latin typeface="Cambria Math" charset="0"/>
                      </a:rPr>
                      <m:t>𝑖</m:t>
                    </m:r>
                  </m:oMath>
                </a14:m>
                <a:r>
                  <a:rPr lang="zh-CN" altLang="en-US" dirty="0"/>
                  <a:t>，其特征向量为</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charset="0"/>
                          </a:rPr>
                          <m:t>𝐱</m:t>
                        </m:r>
                      </m:e>
                      <m:sub>
                        <m:r>
                          <a:rPr lang="en-US" altLang="zh-CN" i="1">
                            <a:latin typeface="Cambria Math" charset="0"/>
                          </a:rPr>
                          <m:t>𝑖</m:t>
                        </m:r>
                      </m:sub>
                    </m:sSub>
                  </m:oMath>
                </a14:m>
                <a:endParaRPr lang="en-US" altLang="zh-CN" dirty="0"/>
              </a:p>
              <a:p>
                <a:pPr lvl="1">
                  <a:lnSpc>
                    <a:spcPct val="100000"/>
                  </a:lnSpc>
                </a:pPr>
                <a:r>
                  <a:rPr lang="zh-CN" altLang="en-US" dirty="0"/>
                  <a:t> </a:t>
                </a:r>
                <a:r>
                  <a:rPr lang="en-US" altLang="zh-CN" dirty="0"/>
                  <a:t>1. </a:t>
                </a:r>
                <a:r>
                  <a:rPr lang="zh-CN" altLang="en-US" dirty="0"/>
                  <a:t>从少数类的全部</a:t>
                </a:r>
                <a14:m>
                  <m:oMath xmlns:m="http://schemas.openxmlformats.org/officeDocument/2006/math">
                    <m:r>
                      <a:rPr lang="en-US" altLang="zh-CN" i="1">
                        <a:latin typeface="Cambria Math" charset="0"/>
                      </a:rPr>
                      <m:t>𝑁</m:t>
                    </m:r>
                  </m:oMath>
                </a14:m>
                <a:r>
                  <a:rPr lang="zh-CN" altLang="en-US" dirty="0"/>
                  <a:t> 个样本中找到样本</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charset="0"/>
                          </a:rPr>
                          <m:t>𝐱</m:t>
                        </m:r>
                      </m:e>
                      <m:sub>
                        <m:r>
                          <a:rPr lang="en-US" altLang="zh-CN" i="1">
                            <a:latin typeface="Cambria Math" charset="0"/>
                          </a:rPr>
                          <m:t>𝑖</m:t>
                        </m:r>
                      </m:sub>
                    </m:sSub>
                  </m:oMath>
                </a14:m>
                <a:r>
                  <a:rPr lang="zh-CN" altLang="en-US" dirty="0"/>
                  <a:t>的</a:t>
                </a:r>
                <a14:m>
                  <m:oMath xmlns:m="http://schemas.openxmlformats.org/officeDocument/2006/math">
                    <m:r>
                      <a:rPr lang="en-US" altLang="zh-CN" i="1" dirty="0">
                        <a:latin typeface="Cambria Math" charset="0"/>
                      </a:rPr>
                      <m:t>𝐾</m:t>
                    </m:r>
                  </m:oMath>
                </a14:m>
                <a:r>
                  <a:rPr lang="zh-CN" altLang="en-US" dirty="0"/>
                  <a:t>个近邻（如欧氏距离），记为</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charset="0"/>
                          </a:rPr>
                          <m:t>𝐱</m:t>
                        </m:r>
                      </m:e>
                      <m:sub>
                        <m:r>
                          <a:rPr lang="en-US" altLang="zh-CN" i="1">
                            <a:latin typeface="Cambria Math" charset="0"/>
                          </a:rPr>
                          <m:t>𝑖</m:t>
                        </m:r>
                        <m:r>
                          <a:rPr lang="en-US" altLang="zh-CN" i="1">
                            <a:latin typeface="Cambria Math" charset="0"/>
                          </a:rPr>
                          <m:t>(</m:t>
                        </m:r>
                        <m:r>
                          <a:rPr lang="en-US" altLang="zh-CN" i="1">
                            <a:latin typeface="Cambria Math" charset="0"/>
                          </a:rPr>
                          <m:t>𝑛𝑒𝑎𝑟</m:t>
                        </m:r>
                        <m:r>
                          <a:rPr lang="en-US" altLang="zh-CN" i="1">
                            <a:latin typeface="Cambria Math" charset="0"/>
                          </a:rPr>
                          <m:t>)</m:t>
                        </m:r>
                      </m:sub>
                    </m:sSub>
                    <m:r>
                      <a:rPr lang="en-US" altLang="zh-CN" i="1">
                        <a:latin typeface="Cambria Math" charset="0"/>
                      </a:rPr>
                      <m:t>,</m:t>
                    </m:r>
                    <m:r>
                      <a:rPr lang="en-US" altLang="zh-CN" i="1">
                        <a:latin typeface="Cambria Math" charset="0"/>
                      </a:rPr>
                      <m:t>𝑛𝑒𝑎𝑟</m:t>
                    </m:r>
                    <m:r>
                      <a:rPr lang="en-US" altLang="zh-CN" i="1">
                        <a:latin typeface="Cambria Math" charset="0"/>
                        <a:ea typeface="Cambria Math" charset="0"/>
                        <a:cs typeface="Cambria Math" charset="0"/>
                      </a:rPr>
                      <m:t>∈{1,…,</m:t>
                    </m:r>
                    <m:r>
                      <a:rPr lang="en-US" altLang="zh-CN" i="1">
                        <a:latin typeface="Cambria Math" charset="0"/>
                        <a:ea typeface="Cambria Math" charset="0"/>
                        <a:cs typeface="Cambria Math" charset="0"/>
                      </a:rPr>
                      <m:t>𝐾</m:t>
                    </m:r>
                    <m:r>
                      <a:rPr lang="en-US" altLang="zh-CN" i="1">
                        <a:latin typeface="Cambria Math" charset="0"/>
                        <a:ea typeface="Cambria Math" charset="0"/>
                        <a:cs typeface="Cambria Math" charset="0"/>
                      </a:rPr>
                      <m:t>}</m:t>
                    </m:r>
                  </m:oMath>
                </a14:m>
                <a:endParaRPr lang="en-US" altLang="zh-CN" dirty="0"/>
              </a:p>
              <a:p>
                <a:pPr lvl="1">
                  <a:lnSpc>
                    <a:spcPct val="100000"/>
                  </a:lnSpc>
                </a:pPr>
                <a:r>
                  <a:rPr lang="zh-CN" altLang="en-US" dirty="0"/>
                  <a:t> </a:t>
                </a:r>
                <a:r>
                  <a:rPr lang="en-US" altLang="zh-CN" dirty="0"/>
                  <a:t>2. </a:t>
                </a:r>
                <a:r>
                  <a:rPr lang="zh-CN" altLang="en-US" dirty="0"/>
                  <a:t>从这</a:t>
                </a:r>
                <a14:m>
                  <m:oMath xmlns:m="http://schemas.openxmlformats.org/officeDocument/2006/math">
                    <m:r>
                      <a:rPr lang="en-US" altLang="zh-CN" i="1" dirty="0">
                        <a:latin typeface="Cambria Math" charset="0"/>
                      </a:rPr>
                      <m:t>𝐾</m:t>
                    </m:r>
                  </m:oMath>
                </a14:m>
                <a:r>
                  <a:rPr lang="zh-CN" altLang="en-US" dirty="0"/>
                  <a:t>个近邻中随机选择一个样本</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charset="0"/>
                          </a:rPr>
                          <m:t>𝐱</m:t>
                        </m:r>
                      </m:e>
                      <m:sub>
                        <m:r>
                          <a:rPr lang="en-US" altLang="zh-CN" i="1">
                            <a:latin typeface="Cambria Math" charset="0"/>
                          </a:rPr>
                          <m:t>𝑖</m:t>
                        </m:r>
                        <m:r>
                          <a:rPr lang="en-US" altLang="zh-CN" i="1">
                            <a:latin typeface="Cambria Math" charset="0"/>
                          </a:rPr>
                          <m:t>(</m:t>
                        </m:r>
                        <m:r>
                          <a:rPr lang="en-US" altLang="zh-CN" i="1">
                            <a:latin typeface="Cambria Math" charset="0"/>
                          </a:rPr>
                          <m:t>𝑛𝑛</m:t>
                        </m:r>
                        <m:r>
                          <a:rPr lang="en-US" altLang="zh-CN" i="1">
                            <a:latin typeface="Cambria Math" charset="0"/>
                          </a:rPr>
                          <m:t>)</m:t>
                        </m:r>
                      </m:sub>
                    </m:sSub>
                  </m:oMath>
                </a14:m>
                <a:r>
                  <a:rPr lang="zh-CN" altLang="en-US" dirty="0"/>
                  <a:t>，再生成一个 </a:t>
                </a:r>
                <a:r>
                  <a:rPr lang="en-US" altLang="zh-CN" dirty="0"/>
                  <a:t>0</a:t>
                </a:r>
                <a:r>
                  <a:rPr lang="zh-CN" altLang="en-US" dirty="0"/>
                  <a:t>到 </a:t>
                </a:r>
                <a:r>
                  <a:rPr lang="en-US" altLang="zh-CN" dirty="0"/>
                  <a:t>1</a:t>
                </a:r>
                <a:r>
                  <a:rPr lang="zh-CN" altLang="en-US" dirty="0"/>
                  <a:t>之间的随机数</a:t>
                </a:r>
                <a14:m>
                  <m:oMath xmlns:m="http://schemas.openxmlformats.org/officeDocument/2006/math">
                    <m:r>
                      <a:rPr lang="zh-CN" altLang="en-US" i="1">
                        <a:latin typeface="Cambria Math" charset="0"/>
                        <a:ea typeface="Cambria Math" charset="0"/>
                        <a:cs typeface="Cambria Math" charset="0"/>
                      </a:rPr>
                      <m:t>𝜁</m:t>
                    </m:r>
                  </m:oMath>
                </a14:m>
                <a:r>
                  <a:rPr lang="zh-CN" altLang="en-US" dirty="0"/>
                  <a:t>  ，从而合成一个新样本：</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charset="0"/>
                          </a:rPr>
                          <m:t>𝐱</m:t>
                        </m:r>
                      </m:e>
                      <m:sub>
                        <m:r>
                          <a:rPr lang="en-US" altLang="zh-CN" i="1">
                            <a:latin typeface="Cambria Math" charset="0"/>
                          </a:rPr>
                          <m:t>𝑖</m:t>
                        </m:r>
                        <m:r>
                          <a:rPr lang="en-US" altLang="zh-CN" i="1">
                            <a:latin typeface="Cambria Math" charset="0"/>
                          </a:rPr>
                          <m:t>1</m:t>
                        </m:r>
                      </m:sub>
                    </m:sSub>
                    <m:r>
                      <a:rPr lang="en-US" altLang="zh-CN" i="1">
                        <a:latin typeface="Cambria Math" charset="0"/>
                      </a:rPr>
                      <m:t>=</m:t>
                    </m:r>
                    <m:d>
                      <m:dPr>
                        <m:ctrlPr>
                          <a:rPr lang="en-US" altLang="zh-CN" i="1">
                            <a:latin typeface="Cambria Math" panose="02040503050406030204" pitchFamily="18" charset="0"/>
                          </a:rPr>
                        </m:ctrlPr>
                      </m:dPr>
                      <m:e>
                        <m:r>
                          <a:rPr lang="en-US" altLang="zh-CN" i="1">
                            <a:latin typeface="Cambria Math" charset="0"/>
                          </a:rPr>
                          <m:t>1−</m:t>
                        </m:r>
                        <m:r>
                          <a:rPr lang="zh-CN" altLang="en-US" i="1">
                            <a:latin typeface="Cambria Math" charset="0"/>
                            <a:ea typeface="Cambria Math" charset="0"/>
                            <a:cs typeface="Cambria Math" charset="0"/>
                          </a:rPr>
                          <m:t>𝜁</m:t>
                        </m:r>
                      </m:e>
                    </m:d>
                    <m:sSub>
                      <m:sSubPr>
                        <m:ctrlPr>
                          <a:rPr lang="en-US" altLang="zh-CN" i="1">
                            <a:latin typeface="Cambria Math" panose="02040503050406030204" pitchFamily="18" charset="0"/>
                          </a:rPr>
                        </m:ctrlPr>
                      </m:sSubPr>
                      <m:e>
                        <m:r>
                          <a:rPr lang="en-US" altLang="zh-CN" b="1">
                            <a:latin typeface="Cambria Math" charset="0"/>
                          </a:rPr>
                          <m:t>𝐱</m:t>
                        </m:r>
                      </m:e>
                      <m:sub>
                        <m:r>
                          <a:rPr lang="en-US" altLang="zh-CN" i="1">
                            <a:latin typeface="Cambria Math" charset="0"/>
                          </a:rPr>
                          <m:t>𝑖</m:t>
                        </m:r>
                      </m:sub>
                    </m:sSub>
                    <m:r>
                      <a:rPr lang="en-US" altLang="zh-CN" i="1">
                        <a:latin typeface="Cambria Math" charset="0"/>
                      </a:rPr>
                      <m:t>+</m:t>
                    </m:r>
                    <m:r>
                      <a:rPr lang="zh-CN" altLang="en-US" i="1">
                        <a:latin typeface="Cambria Math" charset="0"/>
                        <a:ea typeface="Cambria Math" charset="0"/>
                        <a:cs typeface="Cambria Math" charset="0"/>
                      </a:rPr>
                      <m:t>𝜁</m:t>
                    </m:r>
                    <m:sSub>
                      <m:sSubPr>
                        <m:ctrlPr>
                          <a:rPr lang="en-US" altLang="zh-CN" i="1">
                            <a:latin typeface="Cambria Math" panose="02040503050406030204" pitchFamily="18" charset="0"/>
                          </a:rPr>
                        </m:ctrlPr>
                      </m:sSubPr>
                      <m:e>
                        <m:r>
                          <a:rPr lang="en-US" altLang="zh-CN" b="1">
                            <a:latin typeface="Cambria Math" charset="0"/>
                          </a:rPr>
                          <m:t>𝐱</m:t>
                        </m:r>
                      </m:e>
                      <m:sub>
                        <m:r>
                          <a:rPr lang="en-US" altLang="zh-CN" i="1">
                            <a:latin typeface="Cambria Math" charset="0"/>
                          </a:rPr>
                          <m:t>𝑖</m:t>
                        </m:r>
                        <m:r>
                          <a:rPr lang="en-US" altLang="zh-CN" i="1">
                            <a:latin typeface="Cambria Math" charset="0"/>
                          </a:rPr>
                          <m:t>(</m:t>
                        </m:r>
                        <m:r>
                          <a:rPr lang="en-US" altLang="zh-CN" i="1">
                            <a:latin typeface="Cambria Math" charset="0"/>
                          </a:rPr>
                          <m:t>𝑛𝑒𝑎𝑟</m:t>
                        </m:r>
                        <m:r>
                          <a:rPr lang="en-US" altLang="zh-CN" i="1">
                            <a:latin typeface="Cambria Math" charset="0"/>
                          </a:rPr>
                          <m:t>)</m:t>
                        </m:r>
                      </m:sub>
                    </m:sSub>
                  </m:oMath>
                </a14:m>
                <a:r>
                  <a:rPr lang="zh-CN" altLang="en-US" dirty="0"/>
                  <a:t>。</a:t>
                </a:r>
                <a:endParaRPr lang="en-US" altLang="zh-CN" dirty="0"/>
              </a:p>
              <a:p>
                <a:pPr>
                  <a:lnSpc>
                    <a:spcPct val="100000"/>
                  </a:lnSpc>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a:xfrm>
            <a:off x="746126" y="158524"/>
            <a:ext cx="13027024" cy="674233"/>
          </a:xfrm>
        </p:spPr>
        <p:txBody>
          <a:bodyPr/>
          <a:lstStyle/>
          <a:p>
            <a:r>
              <a:rPr kumimoji="1" lang="zh-CN" altLang="en-US" dirty="0"/>
              <a:t>上采样与样本合成</a:t>
            </a:r>
            <a:br>
              <a:rPr kumimoji="1" lang="zh-CN" altLang="en-US" dirty="0"/>
            </a:br>
            <a:endParaRPr kumimoji="1" lang="zh-CN" altLang="en-US" dirty="0"/>
          </a:p>
        </p:txBody>
      </p:sp>
      <p:sp>
        <p:nvSpPr>
          <p:cNvPr id="4" name="矩形 3"/>
          <p:cNvSpPr/>
          <p:nvPr/>
        </p:nvSpPr>
        <p:spPr>
          <a:xfrm>
            <a:off x="263352" y="6211669"/>
            <a:ext cx="11665296" cy="646331"/>
          </a:xfrm>
          <a:prstGeom prst="rect">
            <a:avLst/>
          </a:prstGeom>
        </p:spPr>
        <p:txBody>
          <a:bodyPr wrap="square">
            <a:spAutoFit/>
          </a:bodyPr>
          <a:lstStyle/>
          <a:p>
            <a:r>
              <a:rPr lang="tr-TR" altLang="zh-CN" sz="1200" dirty="0" err="1">
                <a:latin typeface="Arial" charset="0"/>
                <a:ea typeface="Arial" charset="0"/>
                <a:cs typeface="Arial" charset="0"/>
                <a:sym typeface="Calibri" panose="020F0502020204030204"/>
              </a:rPr>
              <a:t>Nitesh</a:t>
            </a:r>
            <a:r>
              <a:rPr lang="tr-TR" altLang="zh-CN" sz="1200" dirty="0">
                <a:latin typeface="Arial" charset="0"/>
                <a:ea typeface="Arial" charset="0"/>
                <a:cs typeface="Arial" charset="0"/>
                <a:sym typeface="Calibri" panose="020F0502020204030204"/>
              </a:rPr>
              <a:t> V. </a:t>
            </a:r>
            <a:r>
              <a:rPr lang="tr-TR" altLang="zh-CN" sz="1200" dirty="0" err="1">
                <a:latin typeface="Arial" charset="0"/>
                <a:ea typeface="Arial" charset="0"/>
                <a:cs typeface="Arial" charset="0"/>
                <a:sym typeface="Calibri" panose="020F0502020204030204"/>
              </a:rPr>
              <a:t>Chawla</a:t>
            </a:r>
            <a:r>
              <a:rPr lang="en-US" altLang="zh-CN" sz="1200" dirty="0">
                <a:latin typeface="Arial" charset="0"/>
                <a:ea typeface="Arial" charset="0"/>
                <a:cs typeface="Arial" charset="0"/>
                <a:sym typeface="Calibri" panose="020F0502020204030204"/>
              </a:rPr>
              <a:t>,</a:t>
            </a:r>
            <a:r>
              <a:rPr lang="tr-TR" altLang="zh-CN" sz="1200" dirty="0">
                <a:latin typeface="Arial" charset="0"/>
                <a:ea typeface="Arial" charset="0"/>
                <a:cs typeface="Arial" charset="0"/>
                <a:sym typeface="Calibri" panose="020F0502020204030204"/>
              </a:rPr>
              <a:t> </a:t>
            </a:r>
            <a:r>
              <a:rPr lang="tr-TR" altLang="zh-CN" sz="1200" dirty="0" err="1">
                <a:latin typeface="Arial" charset="0"/>
                <a:ea typeface="Arial" charset="0"/>
                <a:cs typeface="Arial" charset="0"/>
                <a:sym typeface="Calibri" panose="020F0502020204030204"/>
              </a:rPr>
              <a:t>Kevin</a:t>
            </a:r>
            <a:r>
              <a:rPr lang="tr-TR" altLang="zh-CN" sz="1200" dirty="0">
                <a:latin typeface="Arial" charset="0"/>
                <a:ea typeface="Arial" charset="0"/>
                <a:cs typeface="Arial" charset="0"/>
                <a:sym typeface="Calibri" panose="020F0502020204030204"/>
              </a:rPr>
              <a:t> W. </a:t>
            </a:r>
            <a:r>
              <a:rPr lang="tr-TR" altLang="zh-CN" sz="1200" dirty="0" err="1">
                <a:latin typeface="Arial" charset="0"/>
                <a:ea typeface="Arial" charset="0"/>
                <a:cs typeface="Arial" charset="0"/>
                <a:sym typeface="Calibri" panose="020F0502020204030204"/>
              </a:rPr>
              <a:t>Bowyer</a:t>
            </a:r>
            <a:r>
              <a:rPr lang="tr-TR" altLang="zh-CN" sz="1200" dirty="0">
                <a:latin typeface="Arial" charset="0"/>
                <a:ea typeface="Arial" charset="0"/>
                <a:cs typeface="Arial" charset="0"/>
                <a:sym typeface="Calibri" panose="020F0502020204030204"/>
              </a:rPr>
              <a:t>, Lawrence O. </a:t>
            </a:r>
            <a:r>
              <a:rPr lang="tr-TR" altLang="zh-CN" sz="1200" dirty="0" err="1">
                <a:latin typeface="Arial" charset="0"/>
                <a:ea typeface="Arial" charset="0"/>
                <a:cs typeface="Arial" charset="0"/>
                <a:sym typeface="Calibri" panose="020F0502020204030204"/>
              </a:rPr>
              <a:t>Hall</a:t>
            </a:r>
            <a:r>
              <a:rPr lang="tr-TR" altLang="zh-CN" sz="1200" dirty="0">
                <a:latin typeface="Arial" charset="0"/>
                <a:ea typeface="Arial" charset="0"/>
                <a:cs typeface="Arial" charset="0"/>
                <a:sym typeface="Calibri" panose="020F0502020204030204"/>
              </a:rPr>
              <a:t>, W. Philip </a:t>
            </a:r>
            <a:r>
              <a:rPr lang="tr-TR" altLang="zh-CN" sz="1200" dirty="0" err="1">
                <a:latin typeface="Arial" charset="0"/>
                <a:ea typeface="Arial" charset="0"/>
                <a:cs typeface="Arial" charset="0"/>
                <a:sym typeface="Calibri" panose="020F0502020204030204"/>
              </a:rPr>
              <a:t>Kegelmeyer</a:t>
            </a:r>
            <a:r>
              <a:rPr lang="tr-TR" altLang="zh-CN" sz="1200" dirty="0">
                <a:latin typeface="Arial" charset="0"/>
                <a:ea typeface="Arial" charset="0"/>
                <a:cs typeface="Arial" charset="0"/>
                <a:sym typeface="Calibri" panose="020F0502020204030204"/>
              </a:rPr>
              <a:t>. </a:t>
            </a:r>
            <a:r>
              <a:rPr lang="en-US" altLang="zh-CN" sz="1200" dirty="0">
                <a:latin typeface="Arial" charset="0"/>
                <a:ea typeface="Arial" charset="0"/>
                <a:cs typeface="Arial" charset="0"/>
                <a:sym typeface="Calibri" panose="020F0502020204030204"/>
              </a:rPr>
              <a:t>SMOTE: Synthetic Minority Over-sampling Technique.</a:t>
            </a:r>
            <a:r>
              <a:rPr lang="en-US" altLang="zh-CN" sz="1200" dirty="0">
                <a:latin typeface="Arial" charset="0"/>
                <a:ea typeface="Arial" charset="0"/>
                <a:cs typeface="Arial" charset="0"/>
                <a:sym typeface="Calibri" panose="020F0502020204030204"/>
                <a:hlinkClick r:id="rId3"/>
              </a:rPr>
              <a:t> Journal of Artificial Intelligence Research</a:t>
            </a:r>
            <a:r>
              <a:rPr lang="en-US" altLang="zh-CN" sz="1200" dirty="0">
                <a:latin typeface="Arial" charset="0"/>
                <a:ea typeface="Arial" charset="0"/>
                <a:cs typeface="Arial" charset="0"/>
                <a:sym typeface="Calibri" panose="020F0502020204030204"/>
              </a:rPr>
              <a:t> 16 (2002), 321 -- 357</a:t>
            </a:r>
          </a:p>
          <a:p>
            <a:r>
              <a:rPr lang="zh-CN" altLang="en-US" sz="1200" dirty="0">
                <a:latin typeface="Arial" charset="0"/>
                <a:ea typeface="Arial" charset="0"/>
                <a:cs typeface="Arial" charset="0"/>
              </a:rPr>
              <a:t>https://jair.org/index.php/jair/article/view/10302/24590</a:t>
            </a:r>
          </a:p>
        </p:txBody>
      </p:sp>
      <p:pic>
        <p:nvPicPr>
          <p:cNvPr id="5" name="Picture 2" descr="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632" y="4289657"/>
            <a:ext cx="4574531" cy="19220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777558" y="5684834"/>
            <a:ext cx="3781805" cy="369332"/>
          </a:xfrm>
          <a:prstGeom prst="rect">
            <a:avLst/>
          </a:prstGeom>
        </p:spPr>
        <p:txBody>
          <a:bodyPr wrap="none">
            <a:spAutoFit/>
          </a:bodyPr>
          <a:lstStyle/>
          <a:p>
            <a:r>
              <a:rPr lang="zh-CN" altLang="en-US"/>
              <a:t>http://rikunert.com/SMOTE_explained</a:t>
            </a:r>
          </a:p>
        </p:txBody>
      </p:sp>
    </p:spTree>
    <p:extLst>
      <p:ext uri="{BB962C8B-B14F-4D97-AF65-F5344CB8AC3E}">
        <p14:creationId xmlns:p14="http://schemas.microsoft.com/office/powerpoint/2010/main" val="1729626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SMOTE</a:t>
            </a:r>
            <a:r>
              <a:rPr lang="zh-CN" altLang="en-US" dirty="0"/>
              <a:t>算法摒弃了随机过采样复制样本的做法，可以防止随机过采样易过拟合的问题。实践证明此方法可以提高分类器的性能。</a:t>
            </a:r>
            <a:endParaRPr lang="en-US" altLang="zh-CN" dirty="0"/>
          </a:p>
          <a:p>
            <a:pPr>
              <a:lnSpc>
                <a:spcPct val="100000"/>
              </a:lnSpc>
            </a:pPr>
            <a:r>
              <a:rPr kumimoji="1" lang="zh-CN" altLang="en-US" dirty="0"/>
              <a:t> </a:t>
            </a:r>
            <a:r>
              <a:rPr lang="en-US" altLang="zh-CN" dirty="0"/>
              <a:t>SMOTE</a:t>
            </a:r>
            <a:r>
              <a:rPr lang="zh-CN" altLang="en-US" dirty="0"/>
              <a:t>对高维数据不是很有效。</a:t>
            </a:r>
            <a:endParaRPr lang="en-US" altLang="zh-CN" dirty="0"/>
          </a:p>
          <a:p>
            <a:pPr>
              <a:lnSpc>
                <a:spcPct val="100000"/>
              </a:lnSpc>
            </a:pPr>
            <a:r>
              <a:rPr lang="zh-CN" altLang="en-US" dirty="0"/>
              <a:t>当生成合成性实例时，</a:t>
            </a:r>
            <a:r>
              <a:rPr lang="en-US" altLang="zh-CN" dirty="0"/>
              <a:t>SMOTE</a:t>
            </a:r>
            <a:r>
              <a:rPr lang="zh-CN" altLang="en-US" dirty="0"/>
              <a:t>并不会把来自其他类的相邻实例考虑进来，这导致了类重叠的增加，并会引入额外的噪音。</a:t>
            </a:r>
            <a:endParaRPr lang="en-US" altLang="zh-CN" dirty="0"/>
          </a:p>
          <a:p>
            <a:pPr>
              <a:lnSpc>
                <a:spcPct val="100000"/>
              </a:lnSpc>
            </a:pPr>
            <a:r>
              <a:rPr lang="zh-CN" altLang="en-US" dirty="0"/>
              <a:t>为了解决</a:t>
            </a:r>
            <a:r>
              <a:rPr lang="en-US" altLang="zh-CN" dirty="0"/>
              <a:t>SMOTE</a:t>
            </a:r>
            <a:r>
              <a:rPr lang="zh-CN" altLang="en-US" dirty="0"/>
              <a:t>算法的这一缺点提出一些改进算法，如</a:t>
            </a:r>
            <a:r>
              <a:rPr lang="en-US" altLang="zh-CN" dirty="0"/>
              <a:t>Borderline-SMOTE</a:t>
            </a:r>
            <a:r>
              <a:rPr lang="zh-CN" altLang="en-US" dirty="0"/>
              <a:t>算法。</a:t>
            </a:r>
            <a:endParaRPr kumimoji="1" lang="zh-CN" altLang="en-US" dirty="0"/>
          </a:p>
        </p:txBody>
      </p:sp>
      <p:sp>
        <p:nvSpPr>
          <p:cNvPr id="3" name="标题 2"/>
          <p:cNvSpPr>
            <a:spLocks noGrp="1"/>
          </p:cNvSpPr>
          <p:nvPr>
            <p:ph type="title"/>
          </p:nvPr>
        </p:nvSpPr>
        <p:spPr/>
        <p:txBody>
          <a:bodyPr/>
          <a:lstStyle/>
          <a:p>
            <a:r>
              <a:rPr lang="en-US" altLang="zh-CN" dirty="0"/>
              <a:t>SMOTE</a:t>
            </a:r>
            <a:endParaRPr kumimoji="1" lang="zh-CN" altLang="en-US" dirty="0"/>
          </a:p>
        </p:txBody>
      </p:sp>
      <p:sp>
        <p:nvSpPr>
          <p:cNvPr id="4" name="矩形 3"/>
          <p:cNvSpPr/>
          <p:nvPr/>
        </p:nvSpPr>
        <p:spPr>
          <a:xfrm>
            <a:off x="746126" y="6330708"/>
            <a:ext cx="8877300" cy="369332"/>
          </a:xfrm>
          <a:prstGeom prst="rect">
            <a:avLst/>
          </a:prstGeom>
        </p:spPr>
        <p:txBody>
          <a:bodyPr wrap="square">
            <a:spAutoFit/>
          </a:bodyPr>
          <a:lstStyle/>
          <a:p>
            <a:r>
              <a:rPr kumimoji="1" lang="en-US" altLang="zh-CN" dirty="0">
                <a:solidFill>
                  <a:srgbClr val="09405E"/>
                </a:solidFill>
                <a:latin typeface="Microsoft YaHei" charset="-122"/>
                <a:ea typeface="Microsoft YaHei" charset="-122"/>
                <a:cs typeface="Microsoft YaHei" charset="-122"/>
              </a:rPr>
              <a:t>https://</a:t>
            </a:r>
            <a:r>
              <a:rPr kumimoji="1" lang="en-US" altLang="zh-CN" dirty="0" err="1">
                <a:solidFill>
                  <a:srgbClr val="09405E"/>
                </a:solidFill>
                <a:latin typeface="Microsoft YaHei" charset="-122"/>
                <a:ea typeface="Microsoft YaHei" charset="-122"/>
                <a:cs typeface="Microsoft YaHei" charset="-122"/>
              </a:rPr>
              <a:t>github.com</a:t>
            </a:r>
            <a:r>
              <a:rPr kumimoji="1" lang="en-US" altLang="zh-CN" dirty="0">
                <a:solidFill>
                  <a:srgbClr val="09405E"/>
                </a:solidFill>
                <a:latin typeface="Microsoft YaHei" charset="-122"/>
                <a:ea typeface="Microsoft YaHei" charset="-122"/>
                <a:cs typeface="Microsoft YaHei" charset="-122"/>
              </a:rPr>
              <a:t>/</a:t>
            </a:r>
            <a:r>
              <a:rPr kumimoji="1" lang="en-US" altLang="zh-CN" dirty="0" err="1">
                <a:solidFill>
                  <a:srgbClr val="09405E"/>
                </a:solidFill>
                <a:latin typeface="Microsoft YaHei" charset="-122"/>
                <a:ea typeface="Microsoft YaHei" charset="-122"/>
                <a:cs typeface="Microsoft YaHei" charset="-122"/>
              </a:rPr>
              <a:t>scikit</a:t>
            </a:r>
            <a:r>
              <a:rPr kumimoji="1" lang="en-US" altLang="zh-CN" dirty="0">
                <a:solidFill>
                  <a:srgbClr val="09405E"/>
                </a:solidFill>
                <a:latin typeface="Microsoft YaHei" charset="-122"/>
                <a:ea typeface="Microsoft YaHei" charset="-122"/>
                <a:cs typeface="Microsoft YaHei" charset="-122"/>
              </a:rPr>
              <a:t>-learn-</a:t>
            </a:r>
            <a:r>
              <a:rPr kumimoji="1" lang="en-US" altLang="zh-CN" dirty="0" err="1">
                <a:solidFill>
                  <a:srgbClr val="09405E"/>
                </a:solidFill>
                <a:latin typeface="Microsoft YaHei" charset="-122"/>
                <a:ea typeface="Microsoft YaHei" charset="-122"/>
                <a:cs typeface="Microsoft YaHei" charset="-122"/>
              </a:rPr>
              <a:t>contrib</a:t>
            </a:r>
            <a:r>
              <a:rPr kumimoji="1" lang="en-US" altLang="zh-CN" dirty="0">
                <a:solidFill>
                  <a:srgbClr val="09405E"/>
                </a:solidFill>
                <a:latin typeface="Microsoft YaHei" charset="-122"/>
                <a:ea typeface="Microsoft YaHei" charset="-122"/>
                <a:cs typeface="Microsoft YaHei" charset="-122"/>
              </a:rPr>
              <a:t>/imbalanced-learn</a:t>
            </a:r>
            <a:endParaRPr lang="zh-CN" altLang="en-US" dirty="0">
              <a:solidFill>
                <a:srgbClr val="09405E"/>
              </a:solidFill>
            </a:endParaRPr>
          </a:p>
        </p:txBody>
      </p:sp>
    </p:spTree>
    <p:extLst>
      <p:ext uri="{BB962C8B-B14F-4D97-AF65-F5344CB8AC3E}">
        <p14:creationId xmlns:p14="http://schemas.microsoft.com/office/powerpoint/2010/main" val="135000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在算法层面上解决不平衡数据学习的方法主要是基于代价敏感学习算法</a:t>
            </a:r>
            <a:r>
              <a:rPr lang="en-US" altLang="zh-CN" dirty="0"/>
              <a:t>(Cost-Sensitive Learning)</a:t>
            </a:r>
            <a:r>
              <a:rPr lang="zh-CN" altLang="en-US" dirty="0"/>
              <a:t>。</a:t>
            </a:r>
            <a:endParaRPr lang="en-US" altLang="zh-CN" dirty="0"/>
          </a:p>
          <a:p>
            <a:r>
              <a:rPr lang="zh-CN" altLang="en-US" dirty="0"/>
              <a:t>代价敏感学习方法的核心要素是代价矩阵：不同类型的误分类情况导致的代价不一样。</a:t>
            </a:r>
            <a:endParaRPr kumimoji="1" lang="zh-CN" altLang="en-US" dirty="0"/>
          </a:p>
        </p:txBody>
      </p:sp>
      <p:sp>
        <p:nvSpPr>
          <p:cNvPr id="3" name="标题 2"/>
          <p:cNvSpPr>
            <a:spLocks noGrp="1"/>
          </p:cNvSpPr>
          <p:nvPr>
            <p:ph type="title"/>
          </p:nvPr>
        </p:nvSpPr>
        <p:spPr/>
        <p:txBody>
          <a:bodyPr/>
          <a:lstStyle/>
          <a:p>
            <a:r>
              <a:rPr kumimoji="1" lang="zh-CN" altLang="en-US" dirty="0"/>
              <a:t>代价敏感学习</a:t>
            </a: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1088004968"/>
                  </p:ext>
                </p:extLst>
              </p:nvPr>
            </p:nvGraphicFramePr>
            <p:xfrm>
              <a:off x="1047793" y="4153679"/>
              <a:ext cx="4489806" cy="1669436"/>
            </p:xfrm>
            <a:graphic>
              <a:graphicData uri="http://schemas.openxmlformats.org/drawingml/2006/table">
                <a:tbl>
                  <a:tblPr firstRow="1" bandRow="1">
                    <a:tableStyleId>{5C22544A-7EE6-4342-B048-85BDC9FD1C3A}</a:tableStyleId>
                  </a:tblPr>
                  <a:tblGrid>
                    <a:gridCol w="1761646">
                      <a:extLst>
                        <a:ext uri="{9D8B030D-6E8A-4147-A177-3AD203B41FA5}">
                          <a16:colId xmlns:a16="http://schemas.microsoft.com/office/drawing/2014/main" val="20000"/>
                        </a:ext>
                      </a:extLst>
                    </a:gridCol>
                    <a:gridCol w="1416195">
                      <a:extLst>
                        <a:ext uri="{9D8B030D-6E8A-4147-A177-3AD203B41FA5}">
                          <a16:colId xmlns:a16="http://schemas.microsoft.com/office/drawing/2014/main" val="20001"/>
                        </a:ext>
                      </a:extLst>
                    </a:gridCol>
                    <a:gridCol w="1311965">
                      <a:extLst>
                        <a:ext uri="{9D8B030D-6E8A-4147-A177-3AD203B41FA5}">
                          <a16:colId xmlns:a16="http://schemas.microsoft.com/office/drawing/2014/main" val="20002"/>
                        </a:ext>
                      </a:extLst>
                    </a:gridCol>
                  </a:tblGrid>
                  <a:tr h="633116">
                    <a:tc>
                      <a:txBody>
                        <a:bodyPr/>
                        <a:lstStyle/>
                        <a:p>
                          <a:endParaRPr lang="zh-CN" altLang="en-US" sz="2800" dirty="0"/>
                        </a:p>
                      </a:txBody>
                      <a:tcPr/>
                    </a:tc>
                    <a:tc>
                      <a:txBody>
                        <a:bodyPr/>
                        <a:lstStyle/>
                        <a:p>
                          <a:pPr algn="ctr"/>
                          <a:r>
                            <a:rPr lang="en-US" altLang="zh-CN" sz="2800" dirty="0"/>
                            <a:t>0</a:t>
                          </a:r>
                          <a:endParaRPr lang="zh-CN" altLang="en-US" sz="2800" dirty="0"/>
                        </a:p>
                      </a:txBody>
                      <a:tcPr/>
                    </a:tc>
                    <a:tc>
                      <a:txBody>
                        <a:bodyPr/>
                        <a:lstStyle/>
                        <a:p>
                          <a:pPr algn="ctr"/>
                          <a:r>
                            <a:rPr lang="en-US" altLang="zh-CN" sz="2800" dirty="0"/>
                            <a:t>1</a:t>
                          </a:r>
                          <a:endParaRPr lang="zh-CN" altLang="en-US" sz="2800" dirty="0"/>
                        </a:p>
                      </a:txBody>
                      <a:tcPr/>
                    </a:tc>
                    <a:extLst>
                      <a:ext uri="{0D108BD9-81ED-4DB2-BD59-A6C34878D82A}">
                        <a16:rowId xmlns:a16="http://schemas.microsoft.com/office/drawing/2014/main" val="10000"/>
                      </a:ext>
                    </a:extLst>
                  </a:tr>
                  <a:tr h="370840">
                    <a:tc>
                      <a:txBody>
                        <a:bodyPr/>
                        <a:lstStyle/>
                        <a:p>
                          <a:r>
                            <a:rPr lang="en-US" altLang="zh-CN" sz="2800" dirty="0"/>
                            <a:t>0</a:t>
                          </a:r>
                          <a:endParaRPr lang="zh-CN" altLang="en-US" sz="28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charset="0"/>
                                      </a:rPr>
                                      <m:t>𝐿</m:t>
                                    </m:r>
                                  </m:e>
                                  <m:sub>
                                    <m:r>
                                      <a:rPr lang="en-US" altLang="zh-CN" sz="2800" b="0" i="1" smtClean="0">
                                        <a:latin typeface="Cambria Math" charset="0"/>
                                      </a:rPr>
                                      <m:t>00</m:t>
                                    </m:r>
                                  </m:sub>
                                </m:sSub>
                              </m:oMath>
                            </m:oMathPara>
                          </a14:m>
                          <a:endParaRPr lang="zh-CN"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charset="0"/>
                                      </a:rPr>
                                      <m:t>𝐿</m:t>
                                    </m:r>
                                  </m:e>
                                  <m:sub>
                                    <m:r>
                                      <a:rPr lang="en-US" altLang="zh-CN" sz="2800" b="0" i="1" smtClean="0">
                                        <a:latin typeface="Cambria Math" charset="0"/>
                                      </a:rPr>
                                      <m:t>01</m:t>
                                    </m:r>
                                  </m:sub>
                                </m:sSub>
                              </m:oMath>
                            </m:oMathPara>
                          </a14:m>
                          <a:endParaRPr lang="zh-CN" altLang="en-US" sz="2800" dirty="0"/>
                        </a:p>
                      </a:txBody>
                      <a:tcPr/>
                    </a:tc>
                    <a:extLst>
                      <a:ext uri="{0D108BD9-81ED-4DB2-BD59-A6C34878D82A}">
                        <a16:rowId xmlns:a16="http://schemas.microsoft.com/office/drawing/2014/main" val="10001"/>
                      </a:ext>
                    </a:extLst>
                  </a:tr>
                  <a:tr h="370840">
                    <a:tc>
                      <a:txBody>
                        <a:bodyPr/>
                        <a:lstStyle/>
                        <a:p>
                          <a:r>
                            <a:rPr lang="en-US" altLang="zh-CN" sz="2800" dirty="0"/>
                            <a:t>1</a:t>
                          </a:r>
                          <a:endParaRPr lang="zh-CN"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charset="0"/>
                                      </a:rPr>
                                      <m:t>𝐿</m:t>
                                    </m:r>
                                  </m:e>
                                  <m:sub>
                                    <m:r>
                                      <a:rPr lang="en-US" altLang="zh-CN" sz="2800" b="0" i="1" smtClean="0">
                                        <a:latin typeface="Cambria Math" charset="0"/>
                                      </a:rPr>
                                      <m:t>10</m:t>
                                    </m:r>
                                  </m:sub>
                                </m:sSub>
                              </m:oMath>
                            </m:oMathPara>
                          </a14:m>
                          <a:endParaRPr lang="zh-CN"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charset="0"/>
                                      </a:rPr>
                                      <m:t>𝐿</m:t>
                                    </m:r>
                                  </m:e>
                                  <m:sub>
                                    <m:r>
                                      <a:rPr lang="en-US" altLang="zh-CN" sz="2800" b="0" i="1" smtClean="0">
                                        <a:latin typeface="Cambria Math" charset="0"/>
                                      </a:rPr>
                                      <m:t>10</m:t>
                                    </m:r>
                                  </m:sub>
                                </m:sSub>
                              </m:oMath>
                            </m:oMathPara>
                          </a14:m>
                          <a:endParaRPr lang="zh-CN" altLang="en-US" sz="2800" dirty="0"/>
                        </a:p>
                      </a:txBody>
                      <a:tcPr/>
                    </a:tc>
                    <a:extLst>
                      <a:ext uri="{0D108BD9-81ED-4DB2-BD59-A6C34878D82A}">
                        <a16:rowId xmlns:a16="http://schemas.microsoft.com/office/drawing/2014/main" val="10002"/>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1088004968"/>
                  </p:ext>
                </p:extLst>
              </p:nvPr>
            </p:nvGraphicFramePr>
            <p:xfrm>
              <a:off x="1047793" y="4153679"/>
              <a:ext cx="4489806" cy="1669436"/>
            </p:xfrm>
            <a:graphic>
              <a:graphicData uri="http://schemas.openxmlformats.org/drawingml/2006/table">
                <a:tbl>
                  <a:tblPr firstRow="1" bandRow="1">
                    <a:tableStyleId>{5C22544A-7EE6-4342-B048-85BDC9FD1C3A}</a:tableStyleId>
                  </a:tblPr>
                  <a:tblGrid>
                    <a:gridCol w="1761646"/>
                    <a:gridCol w="1416195"/>
                    <a:gridCol w="1311965"/>
                  </a:tblGrid>
                  <a:tr h="633116">
                    <a:tc>
                      <a:txBody>
                        <a:bodyPr/>
                        <a:lstStyle/>
                        <a:p>
                          <a:endParaRPr lang="zh-CN" altLang="en-US" sz="2800" dirty="0"/>
                        </a:p>
                      </a:txBody>
                      <a:tcPr/>
                    </a:tc>
                    <a:tc>
                      <a:txBody>
                        <a:bodyPr/>
                        <a:lstStyle/>
                        <a:p>
                          <a:pPr algn="ctr"/>
                          <a:r>
                            <a:rPr lang="en-US" altLang="zh-CN" sz="2800" dirty="0" smtClean="0"/>
                            <a:t>0</a:t>
                          </a:r>
                          <a:endParaRPr lang="zh-CN" altLang="en-US" sz="2800" dirty="0"/>
                        </a:p>
                      </a:txBody>
                      <a:tcPr/>
                    </a:tc>
                    <a:tc>
                      <a:txBody>
                        <a:bodyPr/>
                        <a:lstStyle/>
                        <a:p>
                          <a:pPr algn="ctr"/>
                          <a:r>
                            <a:rPr lang="en-US" altLang="zh-CN" sz="2800" dirty="0" smtClean="0"/>
                            <a:t>1</a:t>
                          </a:r>
                          <a:endParaRPr lang="zh-CN" altLang="en-US" sz="2800" dirty="0"/>
                        </a:p>
                      </a:txBody>
                      <a:tcPr/>
                    </a:tc>
                  </a:tr>
                  <a:tr h="518160">
                    <a:tc>
                      <a:txBody>
                        <a:bodyPr/>
                        <a:lstStyle/>
                        <a:p>
                          <a:r>
                            <a:rPr lang="en-US" altLang="zh-CN" sz="2800" dirty="0" smtClean="0"/>
                            <a:t>0</a:t>
                          </a:r>
                          <a:endParaRPr lang="zh-CN" altLang="en-US" sz="2800" dirty="0"/>
                        </a:p>
                      </a:txBody>
                      <a:tcPr/>
                    </a:tc>
                    <a:tc>
                      <a:txBody>
                        <a:bodyPr/>
                        <a:lstStyle/>
                        <a:p>
                          <a:endParaRPr lang="zh-CN"/>
                        </a:p>
                      </a:txBody>
                      <a:tcPr>
                        <a:blipFill rotWithShape="0">
                          <a:blip r:embed="rId2"/>
                          <a:stretch>
                            <a:fillRect l="-125431" t="-131395" r="-94828" b="-131395"/>
                          </a:stretch>
                        </a:blipFill>
                      </a:tcPr>
                    </a:tc>
                    <a:tc>
                      <a:txBody>
                        <a:bodyPr/>
                        <a:lstStyle/>
                        <a:p>
                          <a:endParaRPr lang="zh-CN"/>
                        </a:p>
                      </a:txBody>
                      <a:tcPr>
                        <a:blipFill rotWithShape="0">
                          <a:blip r:embed="rId2"/>
                          <a:stretch>
                            <a:fillRect l="-242130" t="-131395" r="-1852" b="-131395"/>
                          </a:stretch>
                        </a:blipFill>
                      </a:tcPr>
                    </a:tc>
                  </a:tr>
                  <a:tr h="518160">
                    <a:tc>
                      <a:txBody>
                        <a:bodyPr/>
                        <a:lstStyle/>
                        <a:p>
                          <a:r>
                            <a:rPr lang="en-US" altLang="zh-CN" sz="2800" dirty="0" smtClean="0"/>
                            <a:t>1</a:t>
                          </a:r>
                          <a:endParaRPr lang="zh-CN" altLang="en-US" sz="2800" dirty="0"/>
                        </a:p>
                      </a:txBody>
                      <a:tcPr/>
                    </a:tc>
                    <a:tc>
                      <a:txBody>
                        <a:bodyPr/>
                        <a:lstStyle/>
                        <a:p>
                          <a:endParaRPr lang="zh-CN"/>
                        </a:p>
                      </a:txBody>
                      <a:tcPr>
                        <a:blipFill rotWithShape="0">
                          <a:blip r:embed="rId2"/>
                          <a:stretch>
                            <a:fillRect l="-125431" t="-234118" r="-94828" b="-32941"/>
                          </a:stretch>
                        </a:blipFill>
                      </a:tcPr>
                    </a:tc>
                    <a:tc>
                      <a:txBody>
                        <a:bodyPr/>
                        <a:lstStyle/>
                        <a:p>
                          <a:endParaRPr lang="zh-CN"/>
                        </a:p>
                      </a:txBody>
                      <a:tcPr>
                        <a:blipFill rotWithShape="0">
                          <a:blip r:embed="rId2"/>
                          <a:stretch>
                            <a:fillRect l="-242130" t="-234118" r="-1852" b="-32941"/>
                          </a:stretch>
                        </a:blipFill>
                      </a:tcPr>
                    </a:tc>
                  </a:tr>
                </a:tbl>
              </a:graphicData>
            </a:graphic>
          </p:graphicFrame>
        </mc:Fallback>
      </mc:AlternateContent>
      <mc:AlternateContent xmlns:mc="http://schemas.openxmlformats.org/markup-compatibility/2006" xmlns:a14="http://schemas.microsoft.com/office/drawing/2010/main">
        <mc:Choice Requires="a14">
          <p:sp>
            <p:nvSpPr>
              <p:cNvPr id="6" name="矩形 5"/>
              <p:cNvSpPr/>
              <p:nvPr/>
            </p:nvSpPr>
            <p:spPr>
              <a:xfrm>
                <a:off x="2172437" y="4051733"/>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bg1"/>
                          </a:solidFill>
                          <a:latin typeface="Cambria Math" charset="0"/>
                        </a:rPr>
                        <m:t>𝑦</m:t>
                      </m:r>
                    </m:oMath>
                  </m:oMathPara>
                </a14:m>
                <a:endParaRPr lang="zh-CN" altLang="en-US" sz="2400" dirty="0">
                  <a:solidFill>
                    <a:schemeClr val="bg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172437" y="4051733"/>
                <a:ext cx="430374" cy="461665"/>
              </a:xfrm>
              <a:prstGeom prst="rect">
                <a:avLst/>
              </a:prstGeom>
              <a:blipFill rotWithShape="0">
                <a:blip r:embed="rId3"/>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099721" y="4343835"/>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smtClean="0">
                              <a:solidFill>
                                <a:schemeClr val="bg1"/>
                              </a:solidFill>
                              <a:latin typeface="Cambria Math" panose="02040503050406030204" pitchFamily="18" charset="0"/>
                            </a:rPr>
                          </m:ctrlPr>
                        </m:accPr>
                        <m:e>
                          <m:r>
                            <a:rPr lang="en-US" altLang="zh-CN" sz="2400" i="1">
                              <a:solidFill>
                                <a:schemeClr val="bg1"/>
                              </a:solidFill>
                              <a:latin typeface="Cambria Math" charset="0"/>
                            </a:rPr>
                            <m:t>𝑦</m:t>
                          </m:r>
                        </m:e>
                      </m:acc>
                    </m:oMath>
                  </m:oMathPara>
                </a14:m>
                <a:endParaRPr lang="zh-CN" altLang="en-US" sz="2400" dirty="0">
                  <a:solidFill>
                    <a:schemeClr val="bg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099721" y="4343835"/>
                <a:ext cx="430374" cy="461665"/>
              </a:xfrm>
              <a:prstGeom prst="rect">
                <a:avLst/>
              </a:prstGeom>
              <a:blipFill rotWithShape="0">
                <a:blip r:embed="rId4"/>
                <a:stretch>
                  <a:fillRect t="-4000" r="-22535" b="-9333"/>
                </a:stretch>
              </a:blipFill>
            </p:spPr>
            <p:txBody>
              <a:bodyPr/>
              <a:lstStyle/>
              <a:p>
                <a:r>
                  <a:rPr lang="zh-CN" altLang="en-US">
                    <a:noFill/>
                  </a:rPr>
                  <a:t> </a:t>
                </a:r>
              </a:p>
            </p:txBody>
          </p:sp>
        </mc:Fallback>
      </mc:AlternateContent>
      <p:cxnSp>
        <p:nvCxnSpPr>
          <p:cNvPr id="8" name="直线连接符 7"/>
          <p:cNvCxnSpPr/>
          <p:nvPr/>
        </p:nvCxnSpPr>
        <p:spPr bwMode="auto">
          <a:xfrm>
            <a:off x="1099721" y="4212402"/>
            <a:ext cx="1524009" cy="428055"/>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8035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314113" cy="5237271"/>
          </a:xfrm>
        </p:spPr>
        <p:txBody>
          <a:bodyPr/>
          <a:lstStyle/>
          <a:p>
            <a:r>
              <a:rPr lang="zh-CN" altLang="en-US" dirty="0"/>
              <a:t>基于代价矩阵分析，代价敏感学习方法主要有以下三种实现方式</a:t>
            </a:r>
            <a:endParaRPr lang="en-US" altLang="zh-CN" dirty="0"/>
          </a:p>
          <a:p>
            <a:pPr lvl="1"/>
            <a:r>
              <a:rPr lang="zh-CN" altLang="en-US" dirty="0"/>
              <a:t> 从贝叶斯风险理论出发，把代价敏感学习看成是分类结果的一种后处理，按照传统方法学习到一个模型，以实现损失最小为目标对结果进行调整</a:t>
            </a:r>
            <a:endParaRPr lang="en-US" altLang="zh-CN" dirty="0"/>
          </a:p>
          <a:p>
            <a:pPr lvl="2"/>
            <a:r>
              <a:rPr lang="zh-CN" altLang="en-US" sz="2400" dirty="0">
                <a:solidFill>
                  <a:srgbClr val="09405E"/>
                </a:solidFill>
                <a:latin typeface="Microsoft YaHei" charset="-122"/>
                <a:ea typeface="Microsoft YaHei" charset="-122"/>
                <a:cs typeface="Microsoft YaHei" charset="-122"/>
              </a:rPr>
              <a:t> 不依赖所用具体的分类器</a:t>
            </a:r>
            <a:endParaRPr lang="en-US" altLang="zh-CN" sz="2400" dirty="0">
              <a:solidFill>
                <a:srgbClr val="09405E"/>
              </a:solidFill>
              <a:latin typeface="Microsoft YaHei" charset="-122"/>
              <a:ea typeface="Microsoft YaHei" charset="-122"/>
              <a:cs typeface="Microsoft YaHei" charset="-122"/>
            </a:endParaRPr>
          </a:p>
          <a:p>
            <a:pPr lvl="2"/>
            <a:r>
              <a:rPr lang="zh-CN" altLang="en-US" sz="2400" dirty="0">
                <a:solidFill>
                  <a:srgbClr val="09405E"/>
                </a:solidFill>
                <a:latin typeface="Microsoft YaHei" charset="-122"/>
                <a:ea typeface="Microsoft YaHei" charset="-122"/>
                <a:cs typeface="Microsoft YaHei" charset="-122"/>
              </a:rPr>
              <a:t> 缺点：要求分类器输出值为概率</a:t>
            </a:r>
            <a:endParaRPr lang="en-US" altLang="zh-CN" sz="2400" dirty="0">
              <a:solidFill>
                <a:srgbClr val="09405E"/>
              </a:solidFill>
              <a:latin typeface="Microsoft YaHei" charset="-122"/>
              <a:ea typeface="Microsoft YaHei" charset="-122"/>
              <a:cs typeface="Microsoft YaHei" charset="-122"/>
            </a:endParaRPr>
          </a:p>
          <a:p>
            <a:pPr lvl="1"/>
            <a:r>
              <a:rPr lang="zh-CN" altLang="en-US" dirty="0"/>
              <a:t> 从学习模型出发，对具体学习方法的改造，使之能适应不平衡数据下的学习</a:t>
            </a:r>
            <a:endParaRPr lang="en-US" altLang="zh-CN" dirty="0"/>
          </a:p>
          <a:p>
            <a:pPr lvl="2"/>
            <a:r>
              <a:rPr lang="zh-CN" altLang="en-US" sz="2400" dirty="0">
                <a:solidFill>
                  <a:srgbClr val="09405E"/>
                </a:solidFill>
                <a:latin typeface="Microsoft YaHei" charset="-122"/>
                <a:ea typeface="Microsoft YaHei" charset="-122"/>
                <a:cs typeface="Microsoft YaHei" charset="-122"/>
              </a:rPr>
              <a:t>如：代价敏感的支持向量机，决策树，神经网络</a:t>
            </a:r>
            <a:endParaRPr lang="en-US" altLang="zh-CN" sz="2400" dirty="0">
              <a:solidFill>
                <a:srgbClr val="09405E"/>
              </a:solidFill>
              <a:latin typeface="Microsoft YaHei" charset="-122"/>
              <a:ea typeface="Microsoft YaHei" charset="-122"/>
              <a:cs typeface="Microsoft YaHei" charset="-122"/>
            </a:endParaRPr>
          </a:p>
          <a:p>
            <a:pPr lvl="1"/>
            <a:r>
              <a:rPr lang="zh-CN" altLang="en-US" dirty="0"/>
              <a:t> 从预处理的角度出发，将代价用于权重的调整，使得分类器满足代价敏感的特性</a:t>
            </a:r>
            <a:endParaRPr lang="en-US" altLang="zh-CN" dirty="0"/>
          </a:p>
          <a:p>
            <a:pPr lvl="2"/>
            <a:r>
              <a:rPr lang="zh-CN" altLang="en-US" sz="2400" dirty="0">
                <a:solidFill>
                  <a:srgbClr val="09405E"/>
                </a:solidFill>
                <a:latin typeface="Microsoft YaHei" charset="-122"/>
                <a:ea typeface="Microsoft YaHei" charset="-122"/>
                <a:cs typeface="Microsoft YaHei" charset="-122"/>
              </a:rPr>
              <a:t>如不同类别的样本的权值不同</a:t>
            </a:r>
            <a:endParaRPr lang="en-US" altLang="zh-CN" sz="2400" dirty="0">
              <a:solidFill>
                <a:srgbClr val="09405E"/>
              </a:solidFill>
              <a:latin typeface="Microsoft YaHei" charset="-122"/>
              <a:ea typeface="Microsoft YaHei" charset="-122"/>
              <a:cs typeface="Microsoft YaHei" charset="-122"/>
            </a:endParaRPr>
          </a:p>
          <a:p>
            <a:pPr lvl="1"/>
            <a:endParaRPr lang="en-US" altLang="zh-CN" dirty="0"/>
          </a:p>
          <a:p>
            <a:pPr lvl="2"/>
            <a:endParaRPr kumimoji="1" lang="zh-CN" altLang="en-US" dirty="0">
              <a:solidFill>
                <a:srgbClr val="09405E"/>
              </a:solidFill>
              <a:latin typeface="Microsoft YaHei" charset="-122"/>
              <a:ea typeface="Microsoft YaHei" charset="-122"/>
              <a:cs typeface="Microsoft YaHei" charset="-122"/>
            </a:endParaRPr>
          </a:p>
        </p:txBody>
      </p:sp>
      <p:sp>
        <p:nvSpPr>
          <p:cNvPr id="3" name="标题 2"/>
          <p:cNvSpPr>
            <a:spLocks noGrp="1"/>
          </p:cNvSpPr>
          <p:nvPr>
            <p:ph type="title"/>
          </p:nvPr>
        </p:nvSpPr>
        <p:spPr/>
        <p:txBody>
          <a:bodyPr/>
          <a:lstStyle/>
          <a:p>
            <a:r>
              <a:rPr kumimoji="1" lang="zh-CN" altLang="en-US" dirty="0"/>
              <a:t>代价敏感学习</a:t>
            </a:r>
          </a:p>
        </p:txBody>
      </p:sp>
    </p:spTree>
    <p:extLst>
      <p:ext uri="{BB962C8B-B14F-4D97-AF65-F5344CB8AC3E}">
        <p14:creationId xmlns:p14="http://schemas.microsoft.com/office/powerpoint/2010/main" val="1272669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类别权重</a:t>
            </a:r>
            <a:r>
              <a:rPr lang="en-US" altLang="zh-CN" dirty="0" err="1"/>
              <a:t>class_weight</a:t>
            </a:r>
            <a:endParaRPr lang="en-US" altLang="zh-CN" dirty="0"/>
          </a:p>
          <a:p>
            <a:r>
              <a:rPr lang="zh-CN" altLang="en-US" dirty="0"/>
              <a:t>样本权重</a:t>
            </a:r>
            <a:r>
              <a:rPr lang="en-US" altLang="zh-CN" dirty="0" err="1"/>
              <a:t>sample_weight</a:t>
            </a:r>
            <a:endParaRPr kumimoji="1" lang="zh-CN" altLang="en-US" dirty="0"/>
          </a:p>
        </p:txBody>
      </p:sp>
      <p:sp>
        <p:nvSpPr>
          <p:cNvPr id="3" name="标题 2"/>
          <p:cNvSpPr>
            <a:spLocks noGrp="1"/>
          </p:cNvSpPr>
          <p:nvPr>
            <p:ph type="title"/>
          </p:nvPr>
        </p:nvSpPr>
        <p:spPr/>
        <p:txBody>
          <a:bodyPr/>
          <a:lstStyle/>
          <a:p>
            <a:r>
              <a:rPr kumimoji="1" lang="en-US" altLang="zh-CN" dirty="0" err="1"/>
              <a:t>Scikit</a:t>
            </a:r>
            <a:r>
              <a:rPr kumimoji="1" lang="en-US" altLang="zh-CN" dirty="0"/>
              <a:t>-Learn</a:t>
            </a:r>
            <a:r>
              <a:rPr kumimoji="1" lang="zh-CN" altLang="en-US" dirty="0"/>
              <a:t>中的不均衡样本分类处理</a:t>
            </a:r>
          </a:p>
        </p:txBody>
      </p:sp>
    </p:spTree>
    <p:extLst>
      <p:ext uri="{BB962C8B-B14F-4D97-AF65-F5344CB8AC3E}">
        <p14:creationId xmlns:p14="http://schemas.microsoft.com/office/powerpoint/2010/main" val="1969476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err="1"/>
              <a:t>class_weight</a:t>
            </a:r>
            <a:r>
              <a:rPr lang="zh-CN" altLang="en-US" dirty="0"/>
              <a:t>参数用于标示分类模型中各类别样本的权重</a:t>
            </a:r>
            <a:endParaRPr lang="en-US" altLang="zh-CN" dirty="0"/>
          </a:p>
          <a:p>
            <a:r>
              <a:rPr lang="en-US" altLang="zh-CN" dirty="0"/>
              <a:t>1.</a:t>
            </a:r>
            <a:r>
              <a:rPr lang="zh-CN" altLang="en-US" dirty="0"/>
              <a:t> 不考虑权重，即所有类别的权重相同</a:t>
            </a:r>
            <a:endParaRPr lang="en-US" altLang="zh-CN" dirty="0"/>
          </a:p>
          <a:p>
            <a:r>
              <a:rPr lang="zh-CN" altLang="en-US" dirty="0"/>
              <a:t> </a:t>
            </a:r>
            <a:r>
              <a:rPr lang="en-US" altLang="zh-CN" dirty="0"/>
              <a:t>2.</a:t>
            </a:r>
            <a:r>
              <a:rPr lang="zh-CN" altLang="en-US" dirty="0"/>
              <a:t> </a:t>
            </a:r>
            <a:r>
              <a:rPr lang="en-US" altLang="zh-CN" dirty="0"/>
              <a:t>balanced</a:t>
            </a:r>
            <a:r>
              <a:rPr lang="zh-CN" altLang="en-US" dirty="0"/>
              <a:t>：自动计算类别权重</a:t>
            </a:r>
            <a:endParaRPr lang="en-US" altLang="zh-CN" dirty="0"/>
          </a:p>
          <a:p>
            <a:pPr lvl="1"/>
            <a:r>
              <a:rPr lang="zh-CN" altLang="en-US" dirty="0"/>
              <a:t>某类别的样本量越多，其权重越低；样本量越少，则权重越高</a:t>
            </a:r>
            <a:endParaRPr lang="en-US" altLang="zh-CN" dirty="0"/>
          </a:p>
          <a:p>
            <a:pPr lvl="1"/>
            <a:r>
              <a:rPr lang="zh-CN" altLang="en-US" dirty="0"/>
              <a:t>类权重计算方法为：</a:t>
            </a:r>
            <a:r>
              <a:rPr lang="en-US" altLang="zh-CN" dirty="0" err="1"/>
              <a:t>n_samples</a:t>
            </a:r>
            <a:r>
              <a:rPr lang="en-US" altLang="zh-CN" dirty="0"/>
              <a:t> / (</a:t>
            </a:r>
            <a:r>
              <a:rPr lang="en-US" altLang="zh-CN" dirty="0" err="1"/>
              <a:t>n_classes</a:t>
            </a:r>
            <a:r>
              <a:rPr lang="en-US" altLang="zh-CN" dirty="0"/>
              <a:t> * </a:t>
            </a:r>
            <a:r>
              <a:rPr lang="en-US" altLang="zh-CN" dirty="0" err="1"/>
              <a:t>np.bincount</a:t>
            </a:r>
            <a:r>
              <a:rPr lang="en-US" altLang="zh-CN" dirty="0"/>
              <a:t>(</a:t>
            </a:r>
            <a:r>
              <a:rPr lang="en-US" altLang="zh-CN" i="1" dirty="0"/>
              <a:t>y</a:t>
            </a:r>
            <a:r>
              <a:rPr lang="en-US" altLang="zh-CN" dirty="0"/>
              <a:t>))</a:t>
            </a:r>
            <a:r>
              <a:rPr lang="zh-CN" altLang="en-US" dirty="0"/>
              <a:t>：</a:t>
            </a:r>
            <a:r>
              <a:rPr lang="en-US" altLang="zh-CN" dirty="0"/>
              <a:t> </a:t>
            </a:r>
            <a:r>
              <a:rPr lang="en-US" altLang="zh-CN" dirty="0" err="1"/>
              <a:t>n_samples</a:t>
            </a:r>
            <a:r>
              <a:rPr lang="zh-CN" altLang="en-US" dirty="0"/>
              <a:t>为样本数，</a:t>
            </a:r>
            <a:r>
              <a:rPr lang="en-US" altLang="zh-CN" dirty="0" err="1"/>
              <a:t>n_classes</a:t>
            </a:r>
            <a:r>
              <a:rPr lang="zh-CN" altLang="en-US" dirty="0"/>
              <a:t>为类别数量，</a:t>
            </a:r>
            <a:r>
              <a:rPr lang="en-US" altLang="zh-CN" dirty="0" err="1"/>
              <a:t>np.bincount</a:t>
            </a:r>
            <a:r>
              <a:rPr lang="en-US" altLang="zh-CN" dirty="0"/>
              <a:t>(</a:t>
            </a:r>
            <a:r>
              <a:rPr lang="en-US" altLang="zh-CN" i="1" dirty="0"/>
              <a:t>y</a:t>
            </a:r>
            <a:r>
              <a:rPr lang="en-US" altLang="zh-CN" dirty="0"/>
              <a:t>)</a:t>
            </a:r>
            <a:r>
              <a:rPr lang="zh-CN" altLang="en-US" dirty="0"/>
              <a:t>输出每个类的样本数</a:t>
            </a:r>
            <a:endParaRPr lang="en-US" altLang="zh-CN" dirty="0"/>
          </a:p>
          <a:p>
            <a:r>
              <a:rPr lang="zh-CN" altLang="en-US" dirty="0"/>
              <a:t> </a:t>
            </a:r>
            <a:r>
              <a:rPr lang="en-US" altLang="zh-CN" dirty="0"/>
              <a:t>3.</a:t>
            </a:r>
            <a:r>
              <a:rPr lang="zh-CN" altLang="en-US" dirty="0"/>
              <a:t> 手动指定各个类别的权重</a:t>
            </a:r>
            <a:endParaRPr lang="en-US" altLang="zh-CN" dirty="0"/>
          </a:p>
          <a:p>
            <a:pPr lvl="1"/>
            <a:r>
              <a:rPr lang="zh-CN" altLang="en-US" dirty="0"/>
              <a:t>如对于</a:t>
            </a:r>
            <a:r>
              <a:rPr lang="en-US" altLang="zh-CN" dirty="0"/>
              <a:t>0,1</a:t>
            </a:r>
            <a:r>
              <a:rPr lang="zh-CN" altLang="en-US" dirty="0"/>
              <a:t>二类分类问题，可以定义</a:t>
            </a:r>
            <a:r>
              <a:rPr lang="en-US" altLang="zh-CN" dirty="0" err="1"/>
              <a:t>class_weight</a:t>
            </a:r>
            <a:r>
              <a:rPr lang="en-US" altLang="zh-CN" dirty="0"/>
              <a:t>={0:0.9, 1:0.1}</a:t>
            </a:r>
            <a:r>
              <a:rPr lang="zh-CN" altLang="en-US" dirty="0"/>
              <a:t>，即类别</a:t>
            </a:r>
            <a:r>
              <a:rPr lang="en-US" altLang="zh-CN" dirty="0"/>
              <a:t>0</a:t>
            </a:r>
            <a:r>
              <a:rPr lang="zh-CN" altLang="en-US" dirty="0"/>
              <a:t>的权重为</a:t>
            </a:r>
            <a:r>
              <a:rPr lang="en-US" altLang="zh-CN" dirty="0"/>
              <a:t>90%</a:t>
            </a:r>
            <a:r>
              <a:rPr lang="zh-CN" altLang="en-US" dirty="0"/>
              <a:t>，而类别</a:t>
            </a:r>
            <a:r>
              <a:rPr lang="en-US" altLang="zh-CN" dirty="0"/>
              <a:t>1</a:t>
            </a:r>
            <a:r>
              <a:rPr lang="zh-CN" altLang="en-US" dirty="0"/>
              <a:t>的权重为</a:t>
            </a:r>
            <a:r>
              <a:rPr lang="en-US" altLang="zh-CN" dirty="0"/>
              <a:t>10%</a:t>
            </a:r>
            <a:endParaRPr kumimoji="1" lang="zh-CN" altLang="en-US" dirty="0"/>
          </a:p>
        </p:txBody>
      </p:sp>
      <p:sp>
        <p:nvSpPr>
          <p:cNvPr id="3" name="标题 2"/>
          <p:cNvSpPr>
            <a:spLocks noGrp="1"/>
          </p:cNvSpPr>
          <p:nvPr>
            <p:ph type="title"/>
          </p:nvPr>
        </p:nvSpPr>
        <p:spPr/>
        <p:txBody>
          <a:bodyPr/>
          <a:lstStyle/>
          <a:p>
            <a:r>
              <a:rPr lang="zh-CN" altLang="en-US" dirty="0"/>
              <a:t>类别权重</a:t>
            </a:r>
            <a:r>
              <a:rPr lang="en-US" altLang="zh-CN" dirty="0" err="1"/>
              <a:t>class_weight</a:t>
            </a:r>
            <a:endParaRPr kumimoji="1" lang="zh-CN" altLang="en-US" dirty="0"/>
          </a:p>
        </p:txBody>
      </p:sp>
    </p:spTree>
    <p:extLst>
      <p:ext uri="{BB962C8B-B14F-4D97-AF65-F5344CB8AC3E}">
        <p14:creationId xmlns:p14="http://schemas.microsoft.com/office/powerpoint/2010/main" val="170586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模型训练：</a:t>
            </a:r>
            <a:r>
              <a:rPr lang="en-US" altLang="zh-CN" dirty="0"/>
              <a:t>fit(</a:t>
            </a:r>
            <a:r>
              <a:rPr lang="en-US" altLang="zh-CN" i="1" dirty="0"/>
              <a:t>X</a:t>
            </a:r>
            <a:r>
              <a:rPr lang="en-US" altLang="zh-CN" dirty="0"/>
              <a:t>, </a:t>
            </a:r>
            <a:r>
              <a:rPr lang="en-US" altLang="zh-CN" i="1" dirty="0"/>
              <a:t>y</a:t>
            </a:r>
            <a:r>
              <a:rPr lang="en-US" altLang="zh-CN" dirty="0"/>
              <a:t>, </a:t>
            </a:r>
            <a:r>
              <a:rPr lang="en-US" altLang="zh-CN" i="1" dirty="0" err="1"/>
              <a:t>sample_weight</a:t>
            </a:r>
            <a:r>
              <a:rPr lang="en-US" altLang="zh-CN" i="1" dirty="0"/>
              <a:t>=None</a:t>
            </a:r>
            <a:r>
              <a:rPr lang="en-US" altLang="zh-CN" dirty="0"/>
              <a:t>)</a:t>
            </a:r>
          </a:p>
          <a:p>
            <a:pPr lvl="1"/>
            <a:r>
              <a:rPr lang="zh-CN" altLang="en-US" dirty="0"/>
              <a:t>其中参数</a:t>
            </a:r>
            <a:r>
              <a:rPr lang="en-US" altLang="zh-CN" dirty="0" err="1"/>
              <a:t>sample_weight</a:t>
            </a:r>
            <a:r>
              <a:rPr lang="zh-CN" altLang="en-US" dirty="0"/>
              <a:t>为</a:t>
            </a:r>
            <a:r>
              <a:rPr lang="zh-CN" altLang="en-US" dirty="0">
                <a:solidFill>
                  <a:srgbClr val="C00000"/>
                </a:solidFill>
              </a:rPr>
              <a:t>样本权重</a:t>
            </a:r>
            <a:r>
              <a:rPr lang="zh-CN" altLang="en-US" dirty="0"/>
              <a:t>参数</a:t>
            </a:r>
            <a:endParaRPr lang="en-US" altLang="zh-CN" dirty="0"/>
          </a:p>
          <a:p>
            <a:pPr lvl="1"/>
            <a:endParaRPr lang="en-US" altLang="zh-CN" dirty="0"/>
          </a:p>
          <a:p>
            <a:r>
              <a:rPr lang="zh-CN" altLang="en-US" dirty="0"/>
              <a:t>如果既用了</a:t>
            </a:r>
            <a:r>
              <a:rPr lang="en-US" altLang="zh-CN" dirty="0" err="1"/>
              <a:t>class_weight</a:t>
            </a:r>
            <a:r>
              <a:rPr lang="zh-CN" altLang="en-US" dirty="0"/>
              <a:t>，又用了</a:t>
            </a:r>
            <a:r>
              <a:rPr lang="en-US" altLang="zh-CN" dirty="0" err="1"/>
              <a:t>sample_weight</a:t>
            </a:r>
            <a:r>
              <a:rPr lang="zh-CN" altLang="en-US" dirty="0"/>
              <a:t>，那么样本的真正权重是：</a:t>
            </a:r>
            <a:r>
              <a:rPr lang="en-US" altLang="zh-CN" dirty="0" err="1"/>
              <a:t>class_weight</a:t>
            </a:r>
            <a:r>
              <a:rPr lang="en-US" altLang="zh-CN" dirty="0"/>
              <a:t>*</a:t>
            </a:r>
            <a:r>
              <a:rPr lang="en-US" altLang="zh-CN" dirty="0" err="1"/>
              <a:t>sample_weight</a:t>
            </a:r>
            <a:endParaRPr lang="zh-CN" altLang="en-US" dirty="0"/>
          </a:p>
          <a:p>
            <a:endParaRPr kumimoji="1" lang="zh-CN" altLang="en-US" dirty="0"/>
          </a:p>
        </p:txBody>
      </p:sp>
      <p:sp>
        <p:nvSpPr>
          <p:cNvPr id="3" name="标题 2"/>
          <p:cNvSpPr>
            <a:spLocks noGrp="1"/>
          </p:cNvSpPr>
          <p:nvPr>
            <p:ph type="title"/>
          </p:nvPr>
        </p:nvSpPr>
        <p:spPr/>
        <p:txBody>
          <a:bodyPr/>
          <a:lstStyle/>
          <a:p>
            <a:r>
              <a:rPr kumimoji="1" lang="zh-CN" altLang="en-US" dirty="0"/>
              <a:t>样本权重</a:t>
            </a:r>
            <a:r>
              <a:rPr lang="en-US" altLang="zh-CN" dirty="0" err="1"/>
              <a:t>sample_weight</a:t>
            </a:r>
            <a:endParaRPr kumimoji="1" lang="zh-CN" altLang="en-US" dirty="0"/>
          </a:p>
        </p:txBody>
      </p:sp>
    </p:spTree>
    <p:extLst>
      <p:ext uri="{BB962C8B-B14F-4D97-AF65-F5344CB8AC3E}">
        <p14:creationId xmlns:p14="http://schemas.microsoft.com/office/powerpoint/2010/main" val="2097410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判断一个分类器对所用样本的分类能力或者在不同的应用场合时，需要有不同的指标。</a:t>
            </a:r>
            <a:endParaRPr lang="en-US" altLang="zh-CN" dirty="0"/>
          </a:p>
          <a:p>
            <a:r>
              <a:rPr kumimoji="1" lang="zh-CN" altLang="en-US" dirty="0"/>
              <a:t> </a:t>
            </a:r>
            <a:r>
              <a:rPr kumimoji="1" lang="en-US" altLang="zh-CN" dirty="0" err="1"/>
              <a:t>Scikit</a:t>
            </a:r>
            <a:r>
              <a:rPr kumimoji="1" lang="en-US" altLang="zh-CN" dirty="0"/>
              <a:t>-Learn</a:t>
            </a:r>
            <a:r>
              <a:rPr kumimoji="1" lang="zh-CN" altLang="en-US" dirty="0"/>
              <a:t>中，评价指标计算可对每个样本施加权重，权重通过参数</a:t>
            </a:r>
            <a:r>
              <a:rPr lang="en-US" altLang="zh-CN" dirty="0" err="1"/>
              <a:t>sample_weight</a:t>
            </a:r>
            <a:r>
              <a:rPr lang="zh-CN" altLang="en-US" dirty="0"/>
              <a:t>指定。</a:t>
            </a:r>
            <a:endParaRPr kumimoji="1" lang="zh-CN" altLang="en-US" dirty="0"/>
          </a:p>
        </p:txBody>
      </p:sp>
      <p:sp>
        <p:nvSpPr>
          <p:cNvPr id="3" name="标题 2"/>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543182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434340"/>
            <a:ext cx="5653805" cy="647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对数几率回归的优化算法</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多类分类任务的对数几率回归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分类任务中的样本不均衡问题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分类模型的评价指标</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0131375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Sigmoid</a:t>
            </a:r>
            <a:r>
              <a:rPr lang="zh-CN" altLang="en-US" dirty="0"/>
              <a:t>函数</a:t>
            </a:r>
            <a:r>
              <a:rPr kumimoji="1" lang="zh-CN" altLang="en-US" dirty="0">
                <a:latin typeface="微软雅黑" pitchFamily="34" charset="-122"/>
                <a:ea typeface="微软雅黑" pitchFamily="34" charset="-122"/>
              </a:rPr>
              <a:t>为：</a:t>
            </a:r>
            <a:endParaRPr kumimoji="1" lang="en-US" altLang="zh-CN" dirty="0">
              <a:latin typeface="微软雅黑" pitchFamily="34" charset="-122"/>
              <a:ea typeface="微软雅黑" pitchFamily="34" charset="-122"/>
            </a:endParaRPr>
          </a:p>
          <a:p>
            <a:endParaRPr kumimoji="1" lang="en-US" altLang="zh-CN" dirty="0">
              <a:latin typeface="微软雅黑" pitchFamily="34" charset="-122"/>
              <a:ea typeface="微软雅黑" pitchFamily="34" charset="-122"/>
            </a:endParaRPr>
          </a:p>
          <a:p>
            <a:endParaRPr lang="en-US" altLang="zh-CN" dirty="0"/>
          </a:p>
          <a:p>
            <a:endParaRPr lang="en-US" altLang="zh-CN" dirty="0"/>
          </a:p>
          <a:p>
            <a:endParaRPr lang="en-US" altLang="zh-CN" dirty="0"/>
          </a:p>
          <a:p>
            <a:r>
              <a:rPr lang="zh-CN" altLang="en-US" dirty="0"/>
              <a:t>亦被称为对数几率函数或</a:t>
            </a:r>
            <a:r>
              <a:rPr lang="en-US" altLang="zh-CN" dirty="0"/>
              <a:t>logit</a:t>
            </a:r>
            <a:r>
              <a:rPr lang="zh-CN" altLang="en-US" dirty="0"/>
              <a:t>函数。</a:t>
            </a:r>
            <a:endParaRPr lang="en-US" altLang="zh-CN" dirty="0"/>
          </a:p>
          <a:p>
            <a:r>
              <a:rPr lang="zh-CN" altLang="en-US" dirty="0"/>
              <a:t>对数几率回归亦被称为</a:t>
            </a:r>
            <a:r>
              <a:rPr lang="en-US" altLang="zh-CN" dirty="0"/>
              <a:t>logit</a:t>
            </a:r>
            <a:r>
              <a:rPr lang="zh-CN" altLang="en-US" dirty="0"/>
              <a:t>回归。</a:t>
            </a:r>
            <a:endParaRPr lang="en-US" altLang="zh-CN" dirty="0"/>
          </a:p>
          <a:p>
            <a:endParaRPr kumimoji="1" lang="en-US" altLang="zh-CN" dirty="0">
              <a:latin typeface="微软雅黑" pitchFamily="34" charset="-122"/>
              <a:ea typeface="微软雅黑" pitchFamily="34" charset="-122"/>
            </a:endParaRPr>
          </a:p>
          <a:p>
            <a:endParaRPr kumimoji="1" lang="zh-CN" altLang="en-US" dirty="0"/>
          </a:p>
        </p:txBody>
      </p:sp>
      <p:sp>
        <p:nvSpPr>
          <p:cNvPr id="3" name="标题 2"/>
          <p:cNvSpPr>
            <a:spLocks noGrp="1"/>
          </p:cNvSpPr>
          <p:nvPr>
            <p:ph type="title"/>
          </p:nvPr>
        </p:nvSpPr>
        <p:spPr/>
        <p:txBody>
          <a:bodyPr/>
          <a:lstStyle/>
          <a:p>
            <a:r>
              <a:rPr lang="en-US" altLang="zh-CN" dirty="0">
                <a:solidFill>
                  <a:schemeClr val="bg1">
                    <a:lumMod val="95000"/>
                  </a:schemeClr>
                </a:solidFill>
                <a:latin typeface="Microsoft YaHei" charset="-122"/>
                <a:ea typeface="Microsoft YaHei" charset="-122"/>
                <a:cs typeface="Microsoft YaHei" charset="-122"/>
              </a:rPr>
              <a:t>Sigmoid</a:t>
            </a:r>
            <a:r>
              <a:rPr lang="zh-CN" altLang="en-US" dirty="0">
                <a:solidFill>
                  <a:schemeClr val="bg1">
                    <a:lumMod val="95000"/>
                  </a:schemeClr>
                </a:solidFill>
                <a:latin typeface="Microsoft YaHei" charset="-122"/>
                <a:ea typeface="Microsoft YaHei" charset="-122"/>
                <a:cs typeface="Microsoft YaHei" charset="-122"/>
              </a:rPr>
              <a:t>函数</a:t>
            </a:r>
            <a:endParaRPr kumimoji="1" lang="zh-CN" altLang="en-US" dirty="0">
              <a:solidFill>
                <a:schemeClr val="bg1">
                  <a:lumMod val="95000"/>
                </a:schemeClr>
              </a:solidFill>
            </a:endParaRPr>
          </a:p>
        </p:txBody>
      </p:sp>
      <mc:AlternateContent xmlns:mc="http://schemas.openxmlformats.org/markup-compatibility/2006" xmlns:a14="http://schemas.microsoft.com/office/drawing/2010/main">
        <mc:Choice Requires="a14">
          <p:sp>
            <p:nvSpPr>
              <p:cNvPr id="4" name="矩形 3"/>
              <p:cNvSpPr/>
              <p:nvPr/>
            </p:nvSpPr>
            <p:spPr>
              <a:xfrm>
                <a:off x="1597840" y="1798952"/>
                <a:ext cx="2601418" cy="908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Cambria Math" charset="0"/>
                          <a:cs typeface="Cambria Math" charset="0"/>
                        </a:rPr>
                        <m:t>𝜎</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𝑧</m:t>
                      </m:r>
                      <m:r>
                        <a:rPr lang="en-US" altLang="zh-CN" sz="2800" b="0" i="1" smtClean="0">
                          <a:solidFill>
                            <a:srgbClr val="09405E"/>
                          </a:solidFill>
                          <a:latin typeface="Cambria Math" charset="0"/>
                          <a:ea typeface="Cambria Math" charset="0"/>
                          <a:cs typeface="Cambria Math" charset="0"/>
                        </a:rPr>
                        <m:t>)=</m:t>
                      </m:r>
                      <m:f>
                        <m:fPr>
                          <m:ctrlPr>
                            <a:rPr lang="mr-IN" altLang="zh-CN" sz="2800" i="1">
                              <a:solidFill>
                                <a:srgbClr val="09405E"/>
                              </a:solidFill>
                              <a:latin typeface="Cambria Math" panose="02040503050406030204" pitchFamily="18" charset="0"/>
                              <a:ea typeface="Cambria Math" charset="0"/>
                              <a:cs typeface="Cambria Math" charset="0"/>
                            </a:rPr>
                          </m:ctrlPr>
                        </m:fPr>
                        <m:num>
                          <m:r>
                            <a:rPr lang="en-US" altLang="zh-CN" sz="2800" i="1">
                              <a:solidFill>
                                <a:srgbClr val="09405E"/>
                              </a:solidFill>
                              <a:latin typeface="Cambria Math" charset="0"/>
                              <a:ea typeface="Cambria Math" charset="0"/>
                              <a:cs typeface="Cambria Math" charset="0"/>
                            </a:rPr>
                            <m:t>1</m:t>
                          </m:r>
                        </m:num>
                        <m:den>
                          <m:r>
                            <a:rPr lang="en-US" altLang="zh-CN" sz="2800" i="1">
                              <a:solidFill>
                                <a:srgbClr val="09405E"/>
                              </a:solidFill>
                              <a:latin typeface="Cambria Math" charset="0"/>
                              <a:ea typeface="微软雅黑" pitchFamily="34" charset="-122"/>
                            </a:rPr>
                            <m:t>1+</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i="1">
                                  <a:solidFill>
                                    <a:srgbClr val="09405E"/>
                                  </a:solidFill>
                                  <a:latin typeface="Cambria Math" charset="0"/>
                                  <a:ea typeface="微软雅黑" pitchFamily="34" charset="-122"/>
                                </a:rPr>
                                <m:t>𝑒</m:t>
                              </m:r>
                            </m:e>
                            <m:sup>
                              <m:r>
                                <a:rPr lang="en-US" altLang="zh-CN" sz="2800" i="1">
                                  <a:solidFill>
                                    <a:srgbClr val="09405E"/>
                                  </a:solidFill>
                                  <a:latin typeface="Cambria Math" charset="0"/>
                                  <a:ea typeface="微软雅黑" pitchFamily="34" charset="-122"/>
                                </a:rPr>
                                <m:t>−</m:t>
                              </m:r>
                              <m:r>
                                <a:rPr lang="en-US" altLang="zh-CN" sz="2800" b="0" i="1">
                                  <a:solidFill>
                                    <a:srgbClr val="09405E"/>
                                  </a:solidFill>
                                  <a:latin typeface="Cambria Math" charset="0"/>
                                  <a:ea typeface="微软雅黑" pitchFamily="34" charset="-122"/>
                                </a:rPr>
                                <m:t>𝑧</m:t>
                              </m:r>
                            </m:sup>
                          </m:sSup>
                        </m:den>
                      </m:f>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597840" y="1798952"/>
                <a:ext cx="2601418" cy="908967"/>
              </a:xfrm>
              <a:prstGeom prst="rect">
                <a:avLst/>
              </a:prstGeom>
              <a:blipFill rotWithShape="0">
                <a:blip r:embed="rId2"/>
                <a:stretch>
                  <a:fillRect/>
                </a:stretch>
              </a:blipFill>
            </p:spPr>
            <p:txBody>
              <a:bodyPr/>
              <a:lstStyle/>
              <a:p>
                <a:r>
                  <a:rPr lang="zh-CN" altLang="en-US">
                    <a:noFill/>
                  </a:rPr>
                  <a:t> </a:t>
                </a:r>
              </a:p>
            </p:txBody>
          </p:sp>
        </mc:Fallback>
      </mc:AlternateContent>
      <p:sp>
        <p:nvSpPr>
          <p:cNvPr id="5" name="矩形 4"/>
          <p:cNvSpPr/>
          <p:nvPr/>
        </p:nvSpPr>
        <p:spPr>
          <a:xfrm>
            <a:off x="852765" y="6154201"/>
            <a:ext cx="11193840" cy="461665"/>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对数回归虽然从名字上来看是回归算法，但其实际上是一个分类算法。</a:t>
            </a:r>
            <a:endParaRPr lang="en-US" altLang="zh-CN"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 name="矩形 6"/>
              <p:cNvSpPr/>
              <p:nvPr/>
            </p:nvSpPr>
            <p:spPr>
              <a:xfrm>
                <a:off x="9650289" y="3831698"/>
                <a:ext cx="4537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rPr>
                        <m:t>𝑧</m:t>
                      </m:r>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9650289" y="3831698"/>
                <a:ext cx="453714" cy="523220"/>
              </a:xfrm>
              <a:prstGeom prst="rect">
                <a:avLst/>
              </a:prstGeom>
              <a:blipFill rotWithShape="0">
                <a:blip r:embed="rId3"/>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3974" y="814845"/>
            <a:ext cx="4792631" cy="3225067"/>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540523" y="3099299"/>
                <a:ext cx="4033284" cy="913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panose="02040503050406030204" pitchFamily="18" charset="0"/>
                              <a:ea typeface="Cambria Math" charset="0"/>
                              <a:cs typeface="Cambria Math" charset="0"/>
                            </a:rPr>
                          </m:ctrlPr>
                        </m:fPr>
                        <m:num>
                          <m:r>
                            <a:rPr lang="en-US" altLang="zh-CN" sz="2800" b="0" i="1" smtClean="0">
                              <a:solidFill>
                                <a:srgbClr val="09405E"/>
                              </a:solidFill>
                              <a:latin typeface="Cambria Math" charset="0"/>
                              <a:ea typeface="Cambria Math" charset="0"/>
                              <a:cs typeface="Cambria Math" charset="0"/>
                            </a:rPr>
                            <m:t>𝑑</m:t>
                          </m:r>
                          <m:r>
                            <a:rPr lang="en-US" altLang="zh-CN" sz="2800" i="1">
                              <a:solidFill>
                                <a:srgbClr val="09405E"/>
                              </a:solidFill>
                              <a:latin typeface="Cambria Math" charset="0"/>
                              <a:ea typeface="Cambria Math" charset="0"/>
                              <a:cs typeface="Cambria Math" charset="0"/>
                            </a:rPr>
                            <m:t>𝜎</m:t>
                          </m:r>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𝑧</m:t>
                          </m:r>
                          <m:r>
                            <a:rPr lang="en-US" altLang="zh-CN" sz="2800" i="1">
                              <a:solidFill>
                                <a:srgbClr val="09405E"/>
                              </a:solidFill>
                              <a:latin typeface="Cambria Math" charset="0"/>
                              <a:ea typeface="Cambria Math" charset="0"/>
                              <a:cs typeface="Cambria Math" charset="0"/>
                            </a:rPr>
                            <m:t>) </m:t>
                          </m:r>
                        </m:num>
                        <m:den>
                          <m:r>
                            <a:rPr lang="en-US" altLang="zh-CN" sz="2800" b="0" i="1" smtClean="0">
                              <a:solidFill>
                                <a:srgbClr val="09405E"/>
                              </a:solidFill>
                              <a:latin typeface="Cambria Math" charset="0"/>
                              <a:ea typeface="微软雅黑" pitchFamily="34" charset="-122"/>
                            </a:rPr>
                            <m:t>𝑑𝑧</m:t>
                          </m:r>
                        </m:den>
                      </m:f>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𝜎</m:t>
                      </m:r>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𝑧</m:t>
                      </m:r>
                      <m:r>
                        <a:rPr lang="en-US" altLang="zh-CN" sz="2800" i="1">
                          <a:solidFill>
                            <a:srgbClr val="09405E"/>
                          </a:solidFill>
                          <a:latin typeface="Cambria Math" charset="0"/>
                          <a:ea typeface="Cambria Math" charset="0"/>
                          <a:cs typeface="Cambria Math" charset="0"/>
                        </a:rPr>
                        <m:t>)</m:t>
                      </m:r>
                      <m:d>
                        <m:dPr>
                          <m:ctrlPr>
                            <a:rPr lang="is-IS" altLang="zh-CN" sz="2800" i="1" smtClean="0">
                              <a:solidFill>
                                <a:srgbClr val="09405E"/>
                              </a:solidFill>
                              <a:latin typeface="Cambria Math" panose="02040503050406030204" pitchFamily="18" charset="0"/>
                              <a:ea typeface="Cambria Math" charset="0"/>
                              <a:cs typeface="Cambria Math" charset="0"/>
                            </a:rPr>
                          </m:ctrlPr>
                        </m:dPr>
                        <m:e>
                          <m:r>
                            <a:rPr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Cambria Math" charset="0"/>
                              <a:cs typeface="Cambria Math" charset="0"/>
                            </a:rPr>
                            <m:t>𝜎</m:t>
                          </m:r>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𝑧</m:t>
                          </m:r>
                          <m:r>
                            <a:rPr lang="en-US" altLang="zh-CN" sz="2800" i="1">
                              <a:solidFill>
                                <a:srgbClr val="09405E"/>
                              </a:solidFill>
                              <a:latin typeface="Cambria Math" charset="0"/>
                              <a:ea typeface="Cambria Math" charset="0"/>
                              <a:cs typeface="Cambria Math" charset="0"/>
                            </a:rPr>
                            <m:t>)</m:t>
                          </m:r>
                        </m:e>
                      </m:d>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1540523" y="3099299"/>
                <a:ext cx="4033284" cy="913007"/>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9473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276013" cy="5237271"/>
              </a:xfrm>
            </p:spPr>
            <p:txBody>
              <a:bodyPr/>
              <a:lstStyle/>
              <a:p>
                <a:r>
                  <a:rPr kumimoji="1" lang="en-US" altLang="zh-CN" dirty="0"/>
                  <a:t>1.</a:t>
                </a:r>
                <a:r>
                  <a:rPr kumimoji="1" lang="zh-CN" altLang="en-US" dirty="0"/>
                  <a:t> 正确率：</a:t>
                </a:r>
                <a:r>
                  <a:rPr kumimoji="1" lang="en-US" altLang="zh-CN" dirty="0" err="1"/>
                  <a:t>Sklearn</a:t>
                </a:r>
                <a:r>
                  <a:rPr kumimoji="1" lang="zh-CN" altLang="en-US" dirty="0"/>
                  <a:t>中分类任务的默认评价指标</a:t>
                </a:r>
                <a:endParaRPr kumimoji="1" lang="en-US" altLang="zh-CN" dirty="0"/>
              </a:p>
              <a:p>
                <a:endParaRPr kumimoji="1" lang="en-US" altLang="zh-CN" dirty="0"/>
              </a:p>
              <a:p>
                <a:endParaRPr kumimoji="1" lang="en-US" altLang="zh-CN" dirty="0"/>
              </a:p>
              <a:p>
                <a:pPr lvl="1"/>
                <a:r>
                  <a:rPr kumimoji="1" lang="en-US" altLang="zh-CN" dirty="0"/>
                  <a:t> </a:t>
                </a:r>
                <a:r>
                  <a:rPr kumimoji="1" lang="zh-CN" altLang="en-US" dirty="0"/>
                  <a:t>其中</a:t>
                </a:r>
                <a14:m>
                  <m:oMath xmlns:m="http://schemas.openxmlformats.org/officeDocument/2006/math">
                    <m:r>
                      <a:rPr kumimoji="1" lang="en-US" altLang="zh-CN" dirty="0">
                        <a:latin typeface="Cambria Math" charset="0"/>
                      </a:rPr>
                      <m:t>𝐼</m:t>
                    </m:r>
                    <m:r>
                      <a:rPr kumimoji="1" lang="en-US" altLang="zh-CN" dirty="0">
                        <a:latin typeface="Cambria Math" charset="0"/>
                      </a:rPr>
                      <m:t>(.)</m:t>
                    </m:r>
                  </m:oMath>
                </a14:m>
                <a:r>
                  <a:rPr kumimoji="1" lang="zh-CN" altLang="en-US" dirty="0"/>
                  <a:t>为示性函数，当括号中条件满足时函数值为</a:t>
                </a:r>
                <a:r>
                  <a:rPr kumimoji="1" lang="en-US" altLang="zh-CN" dirty="0"/>
                  <a:t>1</a:t>
                </a:r>
                <a:r>
                  <a:rPr kumimoji="1" lang="zh-CN" altLang="en-US" dirty="0"/>
                  <a:t>，否则为</a:t>
                </a:r>
                <a:r>
                  <a:rPr kumimoji="1" lang="en-US" altLang="zh-CN" dirty="0"/>
                  <a:t>0</a:t>
                </a:r>
              </a:p>
              <a:p>
                <a:pPr lvl="1"/>
                <a:endParaRPr kumimoji="1" lang="en-US" altLang="zh-CN" dirty="0"/>
              </a:p>
              <a:p>
                <a:r>
                  <a:rPr kumimoji="1" lang="en-US" altLang="zh-CN" dirty="0"/>
                  <a:t>2.</a:t>
                </a:r>
                <a:r>
                  <a:rPr kumimoji="1" lang="zh-CN" altLang="en-US" dirty="0"/>
                  <a:t> 负</a:t>
                </a:r>
                <a:r>
                  <a:rPr kumimoji="1" lang="en-US" altLang="zh-CN" dirty="0"/>
                  <a:t>log</a:t>
                </a:r>
                <a:r>
                  <a:rPr kumimoji="1" lang="zh-CN" altLang="en-US" dirty="0"/>
                  <a:t>似然损失（交叉熵损失）</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276013" cy="5237271"/>
              </a:xfrm>
              <a:blipFill rotWithShape="0">
                <a:blip r:embed="rId2"/>
                <a:stretch>
                  <a:fillRect l="-9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latin typeface="Microsoft YaHei" charset="-122"/>
                <a:ea typeface="Microsoft YaHei" charset="-122"/>
                <a:cs typeface="Microsoft YaHei" charset="-122"/>
              </a:rPr>
              <a:t>分类模型的评价指标</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834836" y="1797838"/>
                <a:ext cx="5388783" cy="13129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b="0" i="0" dirty="0" smtClean="0">
                          <a:solidFill>
                            <a:srgbClr val="09405E"/>
                          </a:solidFill>
                          <a:latin typeface="Cambria Math" charset="0"/>
                          <a:ea typeface="Microsoft YaHei" charset="-122"/>
                          <a:cs typeface="Microsoft YaHei" charset="-122"/>
                        </a:rPr>
                        <m:t>Accuracy</m:t>
                      </m:r>
                      <m:d>
                        <m:dPr>
                          <m:ctrlPr>
                            <a:rPr kumimoji="1" lang="is-IS" altLang="zh-CN" sz="2800" b="0" i="1" dirty="0" smtClean="0">
                              <a:solidFill>
                                <a:srgbClr val="09405E"/>
                              </a:solidFill>
                              <a:latin typeface="Cambria Math" panose="02040503050406030204" pitchFamily="18" charset="0"/>
                              <a:ea typeface="Microsoft YaHei" charset="-122"/>
                              <a:cs typeface="Microsoft YaHei" charset="-122"/>
                            </a:rPr>
                          </m:ctrlPr>
                        </m:dPr>
                        <m:e>
                          <m:r>
                            <a:rPr kumimoji="1" lang="en-US" altLang="zh-CN" sz="2800" b="1" i="1" dirty="0" smtClean="0">
                              <a:solidFill>
                                <a:srgbClr val="09405E"/>
                              </a:solidFill>
                              <a:latin typeface="Cambria Math" charset="0"/>
                              <a:ea typeface="Microsoft YaHei" charset="-122"/>
                              <a:cs typeface="Microsoft YaHei" charset="-122"/>
                            </a:rPr>
                            <m:t>𝒚</m:t>
                          </m:r>
                          <m:r>
                            <a:rPr kumimoji="1" lang="en-US" altLang="zh-CN" sz="2800" b="0" i="1" dirty="0" smtClean="0">
                              <a:solidFill>
                                <a:srgbClr val="09405E"/>
                              </a:solidFill>
                              <a:latin typeface="Cambria Math" charset="0"/>
                              <a:ea typeface="Microsoft YaHei" charset="-122"/>
                              <a:cs typeface="Microsoft YaHei" charset="-122"/>
                            </a:rPr>
                            <m:t>,</m:t>
                          </m:r>
                          <m:acc>
                            <m:accPr>
                              <m:chr m:val="̂"/>
                              <m:ctrlPr>
                                <a:rPr kumimoji="1" lang="en-US" altLang="zh-CN" sz="2800" b="0" i="1" dirty="0" smtClean="0">
                                  <a:solidFill>
                                    <a:srgbClr val="09405E"/>
                                  </a:solidFill>
                                  <a:latin typeface="Cambria Math" panose="02040503050406030204" pitchFamily="18" charset="0"/>
                                  <a:ea typeface="Microsoft YaHei" charset="-122"/>
                                  <a:cs typeface="Microsoft YaHei" charset="-122"/>
                                </a:rPr>
                              </m:ctrlPr>
                            </m:accPr>
                            <m:e>
                              <m:r>
                                <a:rPr kumimoji="1" lang="en-US" altLang="zh-CN" sz="2800" b="1" i="1" dirty="0" smtClean="0">
                                  <a:solidFill>
                                    <a:srgbClr val="09405E"/>
                                  </a:solidFill>
                                  <a:latin typeface="Cambria Math" charset="0"/>
                                  <a:ea typeface="Microsoft YaHei" charset="-122"/>
                                  <a:cs typeface="Microsoft YaHei" charset="-122"/>
                                </a:rPr>
                                <m:t>𝒚</m:t>
                              </m:r>
                            </m:e>
                          </m:acc>
                        </m:e>
                      </m:d>
                      <m:r>
                        <a:rPr kumimoji="1" lang="en-US" altLang="zh-CN" sz="2800" b="0" i="1" dirty="0" smtClean="0">
                          <a:solidFill>
                            <a:srgbClr val="09405E"/>
                          </a:solidFill>
                          <a:latin typeface="Cambria Math" charset="0"/>
                          <a:ea typeface="Microsoft YaHei" charset="-122"/>
                          <a:cs typeface="Microsoft YaHei" charset="-122"/>
                        </a:rPr>
                        <m:t>=</m:t>
                      </m:r>
                      <m:f>
                        <m:fPr>
                          <m:ctrlPr>
                            <a:rPr kumimoji="1" lang="mr-IN" altLang="zh-CN" sz="2800" i="1" dirty="0">
                              <a:solidFill>
                                <a:srgbClr val="09405E"/>
                              </a:solidFill>
                              <a:latin typeface="Cambria Math" panose="02040503050406030204" pitchFamily="18" charset="0"/>
                              <a:ea typeface="Microsoft YaHei" charset="-122"/>
                              <a:cs typeface="Microsoft YaHei" charset="-122"/>
                            </a:rPr>
                          </m:ctrlPr>
                        </m:fPr>
                        <m:num>
                          <m:r>
                            <a:rPr kumimoji="1" lang="en-US" altLang="zh-CN" sz="2800" i="1" dirty="0">
                              <a:solidFill>
                                <a:srgbClr val="09405E"/>
                              </a:solidFill>
                              <a:latin typeface="Cambria Math" charset="0"/>
                              <a:ea typeface="Microsoft YaHei" charset="-122"/>
                              <a:cs typeface="Microsoft YaHei" charset="-122"/>
                            </a:rPr>
                            <m:t>1</m:t>
                          </m:r>
                        </m:num>
                        <m:den>
                          <m:r>
                            <a:rPr kumimoji="1" lang="en-US" altLang="zh-CN" sz="2800" i="1" dirty="0">
                              <a:solidFill>
                                <a:srgbClr val="09405E"/>
                              </a:solidFill>
                              <a:latin typeface="Cambria Math" charset="0"/>
                              <a:ea typeface="Microsoft YaHei" charset="-122"/>
                              <a:cs typeface="Microsoft YaHei" charset="-122"/>
                            </a:rPr>
                            <m:t>𝑁</m:t>
                          </m:r>
                        </m:den>
                      </m:f>
                      <m:nary>
                        <m:naryPr>
                          <m:chr m:val="∑"/>
                          <m:ctrlPr>
                            <a:rPr kumimoji="1" lang="mr-IN" altLang="zh-CN" sz="2800" i="1" dirty="0">
                              <a:solidFill>
                                <a:srgbClr val="09405E"/>
                              </a:solidFill>
                              <a:latin typeface="Cambria Math" panose="02040503050406030204" pitchFamily="18" charset="0"/>
                              <a:ea typeface="Microsoft YaHei" charset="-122"/>
                              <a:cs typeface="Microsoft YaHei" charset="-122"/>
                            </a:rPr>
                          </m:ctrlPr>
                        </m:naryPr>
                        <m:sub>
                          <m:r>
                            <a:rPr kumimoji="1" lang="mr-IN" altLang="zh-CN" sz="2800" i="1" dirty="0">
                              <a:solidFill>
                                <a:srgbClr val="09405E"/>
                              </a:solidFill>
                              <a:latin typeface="Cambria Math" charset="0"/>
                              <a:ea typeface="Microsoft YaHei" charset="-122"/>
                              <a:cs typeface="Microsoft YaHei" charset="-122"/>
                            </a:rPr>
                            <m:t>𝑖</m:t>
                          </m:r>
                          <m:r>
                            <a:rPr kumimoji="1" lang="mr-IN" altLang="zh-CN" sz="2800" i="1" dirty="0">
                              <a:solidFill>
                                <a:srgbClr val="09405E"/>
                              </a:solidFill>
                              <a:latin typeface="Cambria Math" charset="0"/>
                              <a:ea typeface="Microsoft YaHei" charset="-122"/>
                              <a:cs typeface="Microsoft YaHei" charset="-122"/>
                            </a:rPr>
                            <m:t>=0</m:t>
                          </m:r>
                        </m:sub>
                        <m:sup>
                          <m:r>
                            <m:rPr>
                              <m:sty m:val="p"/>
                            </m:rPr>
                            <a:rPr kumimoji="1" lang="en-US" altLang="zh-CN" sz="2800" i="1" dirty="0">
                              <a:solidFill>
                                <a:srgbClr val="09405E"/>
                              </a:solidFill>
                              <a:latin typeface="Cambria Math" charset="0"/>
                              <a:ea typeface="Microsoft YaHei" charset="-122"/>
                              <a:cs typeface="Microsoft YaHei" charset="-122"/>
                            </a:rPr>
                            <m:t>N</m:t>
                          </m:r>
                        </m:sup>
                        <m:e>
                          <m:r>
                            <a:rPr kumimoji="1" lang="en-US" altLang="zh-CN" sz="2800" dirty="0">
                              <a:solidFill>
                                <a:srgbClr val="09405E"/>
                              </a:solidFill>
                              <a:latin typeface="Cambria Math" charset="0"/>
                              <a:ea typeface="Microsoft YaHei" charset="-122"/>
                              <a:cs typeface="Microsoft YaHei" charset="-122"/>
                            </a:rPr>
                            <m:t>𝐼</m:t>
                          </m:r>
                          <m:r>
                            <a:rPr kumimoji="1" lang="en-US" altLang="zh-CN" sz="2800" i="1" dirty="0">
                              <a:solidFill>
                                <a:srgbClr val="09405E"/>
                              </a:solidFill>
                              <a:latin typeface="Cambria Math" charset="0"/>
                              <a:ea typeface="Microsoft YaHei" charset="-122"/>
                              <a:cs typeface="Microsoft YaHei" charset="-122"/>
                            </a:rPr>
                            <m:t>(</m:t>
                          </m:r>
                          <m:sSub>
                            <m:sSubPr>
                              <m:ctrlPr>
                                <a:rPr kumimoji="1" lang="en-US" altLang="zh-CN" sz="2800" i="1" dirty="0">
                                  <a:solidFill>
                                    <a:srgbClr val="09405E"/>
                                  </a:solidFill>
                                  <a:latin typeface="Cambria Math" panose="02040503050406030204" pitchFamily="18" charset="0"/>
                                  <a:ea typeface="Microsoft YaHei" charset="-122"/>
                                  <a:cs typeface="Microsoft YaHei" charset="-122"/>
                                </a:rPr>
                              </m:ctrlPr>
                            </m:sSubPr>
                            <m:e>
                              <m:acc>
                                <m:accPr>
                                  <m:chr m:val="̂"/>
                                  <m:ctrlPr>
                                    <a:rPr kumimoji="1" lang="en-US" altLang="zh-CN" sz="2800" i="1" dirty="0">
                                      <a:solidFill>
                                        <a:srgbClr val="09405E"/>
                                      </a:solidFill>
                                      <a:latin typeface="Cambria Math" panose="02040503050406030204" pitchFamily="18" charset="0"/>
                                      <a:ea typeface="Microsoft YaHei" charset="-122"/>
                                      <a:cs typeface="Microsoft YaHei" charset="-122"/>
                                    </a:rPr>
                                  </m:ctrlPr>
                                </m:accPr>
                                <m:e>
                                  <m:r>
                                    <a:rPr kumimoji="1" lang="en-US" altLang="zh-CN" sz="2800" i="1" dirty="0">
                                      <a:solidFill>
                                        <a:srgbClr val="09405E"/>
                                      </a:solidFill>
                                      <a:latin typeface="Cambria Math" charset="0"/>
                                      <a:ea typeface="Microsoft YaHei" charset="-122"/>
                                      <a:cs typeface="Microsoft YaHei" charset="-122"/>
                                    </a:rPr>
                                    <m:t>𝑦</m:t>
                                  </m:r>
                                </m:e>
                              </m:acc>
                            </m:e>
                            <m:sub>
                              <m:r>
                                <a:rPr kumimoji="1" lang="en-US" altLang="zh-CN" sz="2800" i="1" dirty="0">
                                  <a:solidFill>
                                    <a:srgbClr val="09405E"/>
                                  </a:solidFill>
                                  <a:latin typeface="Cambria Math" charset="0"/>
                                  <a:ea typeface="Microsoft YaHei" charset="-122"/>
                                  <a:cs typeface="Microsoft YaHei" charset="-122"/>
                                </a:rPr>
                                <m:t>𝑖</m:t>
                              </m:r>
                            </m:sub>
                          </m:sSub>
                          <m:r>
                            <a:rPr kumimoji="1" lang="en-US" altLang="zh-CN" sz="2800" b="0" i="1" dirty="0" smtClean="0">
                              <a:solidFill>
                                <a:srgbClr val="09405E"/>
                              </a:solidFill>
                              <a:latin typeface="Cambria Math" charset="0"/>
                              <a:ea typeface="Microsoft YaHei" charset="-122"/>
                              <a:cs typeface="Microsoft YaHei" charset="-122"/>
                            </a:rPr>
                            <m:t>=</m:t>
                          </m:r>
                          <m:sSub>
                            <m:sSubPr>
                              <m:ctrlPr>
                                <a:rPr kumimoji="1" lang="en-US" altLang="zh-CN" sz="2800" i="1" dirty="0">
                                  <a:solidFill>
                                    <a:srgbClr val="09405E"/>
                                  </a:solidFill>
                                  <a:latin typeface="Cambria Math" panose="02040503050406030204" pitchFamily="18" charset="0"/>
                                  <a:ea typeface="Microsoft YaHei" charset="-122"/>
                                  <a:cs typeface="Microsoft YaHei" charset="-122"/>
                                </a:rPr>
                              </m:ctrlPr>
                            </m:sSubPr>
                            <m:e>
                              <m:r>
                                <a:rPr kumimoji="1" lang="en-US" altLang="zh-CN" sz="2800" i="1" dirty="0">
                                  <a:solidFill>
                                    <a:srgbClr val="09405E"/>
                                  </a:solidFill>
                                  <a:latin typeface="Cambria Math" charset="0"/>
                                  <a:ea typeface="Microsoft YaHei" charset="-122"/>
                                  <a:cs typeface="Microsoft YaHei" charset="-122"/>
                                </a:rPr>
                                <m:t>𝑦</m:t>
                              </m:r>
                            </m:e>
                            <m:sub>
                              <m:r>
                                <a:rPr kumimoji="1" lang="en-US" altLang="zh-CN" sz="2800" i="1" dirty="0">
                                  <a:solidFill>
                                    <a:srgbClr val="09405E"/>
                                  </a:solidFill>
                                  <a:latin typeface="Cambria Math" charset="0"/>
                                  <a:ea typeface="Microsoft YaHei" charset="-122"/>
                                  <a:cs typeface="Microsoft YaHei" charset="-122"/>
                                </a:rPr>
                                <m:t>𝑖</m:t>
                              </m:r>
                            </m:sub>
                          </m:sSub>
                          <m:r>
                            <a:rPr kumimoji="1" lang="en-US" altLang="zh-CN" sz="2800" i="1" dirty="0">
                              <a:solidFill>
                                <a:srgbClr val="09405E"/>
                              </a:solidFill>
                              <a:latin typeface="Cambria Math" charset="0"/>
                              <a:ea typeface="Microsoft YaHei" charset="-122"/>
                              <a:cs typeface="Microsoft YaHei" charset="-122"/>
                            </a:rPr>
                            <m:t>)</m:t>
                          </m:r>
                        </m:e>
                      </m:nary>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834836" y="1797838"/>
                <a:ext cx="5388783" cy="131298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834836" y="4615749"/>
                <a:ext cx="6104043"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dirty="0" smtClean="0">
                          <a:solidFill>
                            <a:srgbClr val="09405E"/>
                          </a:solidFill>
                          <a:latin typeface="Cambria Math" charset="0"/>
                        </a:rPr>
                        <m:t>logloss</m:t>
                      </m:r>
                      <m:r>
                        <a:rPr kumimoji="1" lang="en-US" altLang="zh-CN" sz="2800" dirty="0" smtClean="0">
                          <a:solidFill>
                            <a:srgbClr val="09405E"/>
                          </a:solidFill>
                          <a:latin typeface="Cambria Math" charset="0"/>
                        </a:rPr>
                        <m:t>(</m:t>
                      </m:r>
                      <m:r>
                        <a:rPr kumimoji="1" lang="en-US" altLang="zh-CN" sz="2800" b="1" i="1" dirty="0" smtClean="0">
                          <a:solidFill>
                            <a:srgbClr val="09405E"/>
                          </a:solidFill>
                          <a:latin typeface="Cambria Math" charset="0"/>
                        </a:rPr>
                        <m:t>𝒀</m:t>
                      </m:r>
                      <m:r>
                        <a:rPr kumimoji="1" lang="en-US" altLang="zh-CN" sz="2800" dirty="0">
                          <a:solidFill>
                            <a:srgbClr val="09405E"/>
                          </a:solidFill>
                          <a:latin typeface="Cambria Math" charset="0"/>
                        </a:rPr>
                        <m:t>,</m:t>
                      </m:r>
                      <m:acc>
                        <m:accPr>
                          <m:chr m:val="̂"/>
                          <m:ctrlPr>
                            <a:rPr kumimoji="1" lang="en-US" altLang="zh-CN" sz="2800" i="1" dirty="0" smtClean="0">
                              <a:solidFill>
                                <a:srgbClr val="09405E"/>
                              </a:solidFill>
                              <a:latin typeface="Cambria Math" panose="02040503050406030204" pitchFamily="18" charset="0"/>
                            </a:rPr>
                          </m:ctrlPr>
                        </m:accPr>
                        <m:e>
                          <m:r>
                            <a:rPr kumimoji="1" lang="en-US" altLang="zh-CN" sz="2800" b="1" i="1" dirty="0" smtClean="0">
                              <a:solidFill>
                                <a:srgbClr val="09405E"/>
                              </a:solidFill>
                              <a:latin typeface="Cambria Math" charset="0"/>
                            </a:rPr>
                            <m:t>𝒀</m:t>
                          </m:r>
                        </m:e>
                      </m:acc>
                      <m:r>
                        <a:rPr kumimoji="1" lang="en-US" altLang="zh-CN" sz="2800" dirty="0">
                          <a:solidFill>
                            <a:srgbClr val="09405E"/>
                          </a:solidFill>
                          <a:latin typeface="Cambria Math" charset="0"/>
                        </a:rPr>
                        <m:t>)=−</m:t>
                      </m:r>
                      <m:f>
                        <m:fPr>
                          <m:ctrlPr>
                            <a:rPr kumimoji="1" lang="mr-IN" altLang="zh-CN" sz="2800" i="1" dirty="0">
                              <a:solidFill>
                                <a:srgbClr val="09405E"/>
                              </a:solidFill>
                              <a:latin typeface="Cambria Math" panose="02040503050406030204" pitchFamily="18" charset="0"/>
                            </a:rPr>
                          </m:ctrlPr>
                        </m:fPr>
                        <m:num>
                          <m:r>
                            <a:rPr kumimoji="1" lang="en-US" altLang="zh-CN" sz="2800" i="1" dirty="0">
                              <a:solidFill>
                                <a:srgbClr val="09405E"/>
                              </a:solidFill>
                              <a:latin typeface="Cambria Math" charset="0"/>
                            </a:rPr>
                            <m:t>1</m:t>
                          </m:r>
                        </m:num>
                        <m:den>
                          <m:r>
                            <a:rPr kumimoji="1" lang="en-US" altLang="zh-CN" sz="2800" i="1" dirty="0">
                              <a:solidFill>
                                <a:srgbClr val="09405E"/>
                              </a:solidFill>
                              <a:latin typeface="Cambria Math" charset="0"/>
                            </a:rPr>
                            <m:t>𝑁</m:t>
                          </m:r>
                        </m:den>
                      </m:f>
                      <m:nary>
                        <m:naryPr>
                          <m:chr m:val="∑"/>
                          <m:ctrlPr>
                            <a:rPr kumimoji="1" lang="mr-IN" altLang="zh-CN" sz="2800" i="1" dirty="0">
                              <a:solidFill>
                                <a:srgbClr val="09405E"/>
                              </a:solidFill>
                              <a:latin typeface="Cambria Math" panose="02040503050406030204" pitchFamily="18" charset="0"/>
                            </a:rPr>
                          </m:ctrlPr>
                        </m:naryPr>
                        <m:sub>
                          <m:r>
                            <a:rPr kumimoji="1" lang="mr-IN" altLang="zh-CN" sz="2800" i="1" dirty="0">
                              <a:solidFill>
                                <a:srgbClr val="09405E"/>
                              </a:solidFill>
                              <a:latin typeface="Cambria Math" charset="0"/>
                            </a:rPr>
                            <m:t>𝑖</m:t>
                          </m:r>
                          <m:r>
                            <a:rPr kumimoji="1" lang="mr-IN" altLang="zh-CN" sz="2800" i="1" dirty="0">
                              <a:solidFill>
                                <a:srgbClr val="09405E"/>
                              </a:solidFill>
                              <a:latin typeface="Cambria Math" charset="0"/>
                            </a:rPr>
                            <m:t>=1</m:t>
                          </m:r>
                        </m:sub>
                        <m:sup>
                          <m:r>
                            <a:rPr kumimoji="1" lang="en-US" altLang="zh-CN" sz="2800" i="1" dirty="0">
                              <a:solidFill>
                                <a:srgbClr val="09405E"/>
                              </a:solidFill>
                              <a:latin typeface="Cambria Math" charset="0"/>
                            </a:rPr>
                            <m:t>𝑁</m:t>
                          </m:r>
                        </m:sup>
                        <m:e>
                          <m:nary>
                            <m:naryPr>
                              <m:chr m:val="∑"/>
                              <m:ctrlPr>
                                <a:rPr kumimoji="1" lang="is-IS" altLang="zh-CN" sz="2800" i="1" dirty="0" smtClean="0">
                                  <a:solidFill>
                                    <a:srgbClr val="09405E"/>
                                  </a:solidFill>
                                  <a:latin typeface="Cambria Math" panose="02040503050406030204" pitchFamily="18" charset="0"/>
                                </a:rPr>
                              </m:ctrlPr>
                            </m:naryPr>
                            <m:sub>
                              <m:r>
                                <m:rPr>
                                  <m:brk m:alnAt="23"/>
                                </m:rPr>
                                <a:rPr kumimoji="1" lang="en-US" altLang="zh-CN" sz="2800" b="0" i="1" dirty="0" smtClean="0">
                                  <a:solidFill>
                                    <a:srgbClr val="09405E"/>
                                  </a:solidFill>
                                  <a:latin typeface="Cambria Math" charset="0"/>
                                </a:rPr>
                                <m:t>𝑐</m:t>
                              </m:r>
                              <m:r>
                                <a:rPr kumimoji="1" lang="en-US" altLang="zh-CN" sz="2800" b="0" i="1" dirty="0" smtClean="0">
                                  <a:solidFill>
                                    <a:srgbClr val="09405E"/>
                                  </a:solidFill>
                                  <a:latin typeface="Cambria Math" charset="0"/>
                                </a:rPr>
                                <m:t>=1</m:t>
                              </m:r>
                            </m:sub>
                            <m:sup>
                              <m:r>
                                <a:rPr kumimoji="1" lang="en-US" altLang="zh-CN" sz="2800" b="0" i="1" dirty="0" smtClean="0">
                                  <a:solidFill>
                                    <a:srgbClr val="09405E"/>
                                  </a:solidFill>
                                  <a:latin typeface="Cambria Math" charset="0"/>
                                </a:rPr>
                                <m:t>𝐶</m:t>
                              </m:r>
                            </m:sup>
                            <m:e>
                              <m:sSub>
                                <m:sSubPr>
                                  <m:ctrlPr>
                                    <a:rPr kumimoji="1" lang="en-US" altLang="zh-CN" sz="2800" i="1" dirty="0">
                                      <a:solidFill>
                                        <a:srgbClr val="09405E"/>
                                      </a:solidFill>
                                      <a:latin typeface="Cambria Math" panose="02040503050406030204" pitchFamily="18" charset="0"/>
                                    </a:rPr>
                                  </m:ctrlPr>
                                </m:sSubPr>
                                <m:e>
                                  <m:r>
                                    <a:rPr kumimoji="1" lang="en-US" altLang="zh-CN" sz="2800" i="1" dirty="0">
                                      <a:solidFill>
                                        <a:srgbClr val="09405E"/>
                                      </a:solidFill>
                                      <a:latin typeface="Cambria Math" charset="0"/>
                                    </a:rPr>
                                    <m:t>𝑦</m:t>
                                  </m:r>
                                </m:e>
                                <m:sub>
                                  <m:r>
                                    <a:rPr kumimoji="1" lang="en-US" altLang="zh-CN" sz="2800" i="1" dirty="0">
                                      <a:solidFill>
                                        <a:srgbClr val="09405E"/>
                                      </a:solidFill>
                                      <a:latin typeface="Cambria Math" charset="0"/>
                                    </a:rPr>
                                    <m:t>𝑖</m:t>
                                  </m:r>
                                  <m:r>
                                    <a:rPr kumimoji="1" lang="en-US" altLang="zh-CN" sz="2800" b="0" i="1" dirty="0" smtClean="0">
                                      <a:solidFill>
                                        <a:srgbClr val="09405E"/>
                                      </a:solidFill>
                                      <a:latin typeface="Cambria Math" charset="0"/>
                                    </a:rPr>
                                    <m:t>,</m:t>
                                  </m:r>
                                  <m:r>
                                    <a:rPr kumimoji="1" lang="en-US" altLang="zh-CN" sz="2800" b="0" i="1" dirty="0" smtClean="0">
                                      <a:solidFill>
                                        <a:srgbClr val="09405E"/>
                                      </a:solidFill>
                                      <a:latin typeface="Cambria Math" charset="0"/>
                                    </a:rPr>
                                    <m:t>𝑐</m:t>
                                  </m:r>
                                </m:sub>
                              </m:sSub>
                              <m:func>
                                <m:funcPr>
                                  <m:ctrlPr>
                                    <a:rPr kumimoji="1" lang="en-US" altLang="zh-CN" sz="2800" b="0" i="1" dirty="0" smtClean="0">
                                      <a:solidFill>
                                        <a:srgbClr val="09405E"/>
                                      </a:solidFill>
                                      <a:latin typeface="Cambria Math" panose="02040503050406030204" pitchFamily="18" charset="0"/>
                                    </a:rPr>
                                  </m:ctrlPr>
                                </m:funcPr>
                                <m:fName>
                                  <m:r>
                                    <m:rPr>
                                      <m:sty m:val="p"/>
                                    </m:rPr>
                                    <a:rPr kumimoji="1" lang="en-US" altLang="zh-CN" sz="2800" b="0" i="0" dirty="0" smtClean="0">
                                      <a:solidFill>
                                        <a:srgbClr val="09405E"/>
                                      </a:solidFill>
                                      <a:latin typeface="Cambria Math" charset="0"/>
                                    </a:rPr>
                                    <m:t>ln</m:t>
                                  </m:r>
                                </m:fName>
                                <m:e>
                                  <m:d>
                                    <m:dPr>
                                      <m:ctrlPr>
                                        <a:rPr kumimoji="1" lang="is-IS" altLang="zh-CN" sz="2800" b="0" i="1" dirty="0" smtClean="0">
                                          <a:solidFill>
                                            <a:srgbClr val="09405E"/>
                                          </a:solidFill>
                                          <a:latin typeface="Cambria Math" panose="02040503050406030204" pitchFamily="18" charset="0"/>
                                        </a:rPr>
                                      </m:ctrlPr>
                                    </m:dPr>
                                    <m:e>
                                      <m:sSub>
                                        <m:sSubPr>
                                          <m:ctrlPr>
                                            <a:rPr kumimoji="1" lang="en-US" altLang="zh-CN" sz="2800" i="1" dirty="0">
                                              <a:solidFill>
                                                <a:srgbClr val="09405E"/>
                                              </a:solidFill>
                                              <a:latin typeface="Cambria Math" panose="02040503050406030204" pitchFamily="18" charset="0"/>
                                              <a:ea typeface="Microsoft YaHei" charset="-122"/>
                                              <a:cs typeface="Microsoft YaHei" charset="-122"/>
                                            </a:rPr>
                                          </m:ctrlPr>
                                        </m:sSubPr>
                                        <m:e>
                                          <m:acc>
                                            <m:accPr>
                                              <m:chr m:val="̂"/>
                                              <m:ctrlPr>
                                                <a:rPr kumimoji="1" lang="en-US" altLang="zh-CN" sz="2800" i="1" dirty="0">
                                                  <a:solidFill>
                                                    <a:srgbClr val="09405E"/>
                                                  </a:solidFill>
                                                  <a:latin typeface="Cambria Math" panose="02040503050406030204" pitchFamily="18" charset="0"/>
                                                  <a:ea typeface="Microsoft YaHei" charset="-122"/>
                                                  <a:cs typeface="Microsoft YaHei" charset="-122"/>
                                                </a:rPr>
                                              </m:ctrlPr>
                                            </m:accPr>
                                            <m:e>
                                              <m:r>
                                                <a:rPr kumimoji="1" lang="en-US" altLang="zh-CN" sz="2800" i="1" dirty="0">
                                                  <a:solidFill>
                                                    <a:srgbClr val="09405E"/>
                                                  </a:solidFill>
                                                  <a:latin typeface="Cambria Math" charset="0"/>
                                                  <a:ea typeface="Microsoft YaHei" charset="-122"/>
                                                  <a:cs typeface="Microsoft YaHei" charset="-122"/>
                                                </a:rPr>
                                                <m:t>𝑦</m:t>
                                              </m:r>
                                            </m:e>
                                          </m:acc>
                                        </m:e>
                                        <m:sub>
                                          <m:r>
                                            <a:rPr kumimoji="1" lang="en-US" altLang="zh-CN" sz="2800" i="1" dirty="0">
                                              <a:solidFill>
                                                <a:srgbClr val="09405E"/>
                                              </a:solidFill>
                                              <a:latin typeface="Cambria Math" charset="0"/>
                                              <a:ea typeface="Microsoft YaHei" charset="-122"/>
                                              <a:cs typeface="Microsoft YaHei" charset="-122"/>
                                            </a:rPr>
                                            <m:t>𝑖</m:t>
                                          </m:r>
                                          <m:r>
                                            <a:rPr kumimoji="1" lang="en-US" altLang="zh-CN" sz="2800" i="1" dirty="0">
                                              <a:solidFill>
                                                <a:srgbClr val="09405E"/>
                                              </a:solidFill>
                                              <a:latin typeface="Cambria Math" charset="0"/>
                                              <a:ea typeface="Microsoft YaHei" charset="-122"/>
                                              <a:cs typeface="Microsoft YaHei" charset="-122"/>
                                            </a:rPr>
                                            <m:t>,</m:t>
                                          </m:r>
                                          <m:r>
                                            <a:rPr kumimoji="1" lang="en-US" altLang="zh-CN" sz="2800" i="1" dirty="0">
                                              <a:solidFill>
                                                <a:srgbClr val="09405E"/>
                                              </a:solidFill>
                                              <a:latin typeface="Cambria Math" charset="0"/>
                                              <a:ea typeface="Microsoft YaHei" charset="-122"/>
                                              <a:cs typeface="Microsoft YaHei" charset="-122"/>
                                            </a:rPr>
                                            <m:t>𝑐</m:t>
                                          </m:r>
                                        </m:sub>
                                      </m:sSub>
                                    </m:e>
                                  </m:d>
                                </m:e>
                              </m:func>
                            </m:e>
                          </m:nary>
                        </m:e>
                      </m:nary>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834836" y="4615749"/>
                <a:ext cx="6104043" cy="130632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6687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76013" cy="5237271"/>
          </a:xfrm>
        </p:spPr>
        <p:txBody>
          <a:bodyPr/>
          <a:lstStyle/>
          <a:p>
            <a:r>
              <a:rPr kumimoji="1" lang="en-US" altLang="zh-CN" dirty="0"/>
              <a:t>3.</a:t>
            </a:r>
            <a:r>
              <a:rPr kumimoji="1" lang="zh-CN" altLang="en-US" dirty="0"/>
              <a:t> 合页损失（</a:t>
            </a:r>
            <a:r>
              <a:rPr kumimoji="1" lang="en-US" altLang="zh-CN" dirty="0"/>
              <a:t>SVM</a:t>
            </a:r>
            <a:r>
              <a:rPr kumimoji="1" lang="zh-CN" altLang="en-US" dirty="0"/>
              <a:t>中的损失函数）</a:t>
            </a:r>
          </a:p>
        </p:txBody>
      </p:sp>
      <p:sp>
        <p:nvSpPr>
          <p:cNvPr id="3" name="标题 2"/>
          <p:cNvSpPr>
            <a:spLocks noGrp="1"/>
          </p:cNvSpPr>
          <p:nvPr>
            <p:ph type="title"/>
          </p:nvPr>
        </p:nvSpPr>
        <p:spPr/>
        <p:txBody>
          <a:bodyPr/>
          <a:lstStyle/>
          <a:p>
            <a:r>
              <a:rPr kumimoji="1" lang="zh-CN" altLang="en-US" dirty="0">
                <a:latin typeface="Microsoft YaHei" charset="-122"/>
                <a:ea typeface="Microsoft YaHei" charset="-122"/>
                <a:cs typeface="Microsoft YaHei" charset="-122"/>
              </a:rPr>
              <a:t>分类模型的评价指标</a:t>
            </a:r>
            <a:endParaRPr kumimoji="1" lang="zh-CN" altLang="en-US" dirty="0"/>
          </a:p>
        </p:txBody>
      </p:sp>
      <mc:AlternateContent xmlns:mc="http://schemas.openxmlformats.org/markup-compatibility/2006" xmlns:a14="http://schemas.microsoft.com/office/drawing/2010/main">
        <mc:Choice Requires="a14">
          <p:sp>
            <p:nvSpPr>
              <p:cNvPr id="6" name="矩形 5"/>
              <p:cNvSpPr/>
              <p:nvPr/>
            </p:nvSpPr>
            <p:spPr>
              <a:xfrm>
                <a:off x="1834836" y="1797838"/>
                <a:ext cx="5938164" cy="13129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i="1" dirty="0" smtClean="0">
                          <a:solidFill>
                            <a:srgbClr val="09405E"/>
                          </a:solidFill>
                          <a:latin typeface="Cambria Math" charset="0"/>
                          <a:ea typeface="Microsoft YaHei" charset="-122"/>
                          <a:cs typeface="Microsoft YaHei" charset="-122"/>
                        </a:rPr>
                        <m:t>Hi</m:t>
                      </m:r>
                      <m:r>
                        <m:rPr>
                          <m:sty m:val="p"/>
                        </m:rPr>
                        <a:rPr kumimoji="1" lang="en-US" altLang="zh-CN" sz="2800" b="0" i="0" dirty="0" smtClean="0">
                          <a:solidFill>
                            <a:srgbClr val="09405E"/>
                          </a:solidFill>
                          <a:latin typeface="Cambria Math" charset="0"/>
                          <a:ea typeface="Microsoft YaHei" charset="-122"/>
                          <a:cs typeface="Microsoft YaHei" charset="-122"/>
                        </a:rPr>
                        <m:t>ngeLoss</m:t>
                      </m:r>
                      <m:d>
                        <m:dPr>
                          <m:ctrlPr>
                            <a:rPr kumimoji="1" lang="is-IS" altLang="zh-CN" sz="2800" b="0" i="1" dirty="0" smtClean="0">
                              <a:solidFill>
                                <a:srgbClr val="09405E"/>
                              </a:solidFill>
                              <a:latin typeface="Cambria Math" panose="02040503050406030204" pitchFamily="18" charset="0"/>
                              <a:ea typeface="Microsoft YaHei" charset="-122"/>
                              <a:cs typeface="Microsoft YaHei" charset="-122"/>
                            </a:rPr>
                          </m:ctrlPr>
                        </m:dPr>
                        <m:e>
                          <m:r>
                            <a:rPr kumimoji="1" lang="en-US" altLang="zh-CN" sz="2800" b="1" i="1" dirty="0" smtClean="0">
                              <a:solidFill>
                                <a:srgbClr val="09405E"/>
                              </a:solidFill>
                              <a:latin typeface="Cambria Math" charset="0"/>
                              <a:ea typeface="Microsoft YaHei" charset="-122"/>
                              <a:cs typeface="Microsoft YaHei" charset="-122"/>
                            </a:rPr>
                            <m:t>𝒚</m:t>
                          </m:r>
                          <m:r>
                            <a:rPr kumimoji="1" lang="en-US" altLang="zh-CN" sz="2800" b="0" i="1" dirty="0" smtClean="0">
                              <a:solidFill>
                                <a:srgbClr val="09405E"/>
                              </a:solidFill>
                              <a:latin typeface="Cambria Math" charset="0"/>
                              <a:ea typeface="Microsoft YaHei" charset="-122"/>
                              <a:cs typeface="Microsoft YaHei" charset="-122"/>
                            </a:rPr>
                            <m:t>,</m:t>
                          </m:r>
                          <m:acc>
                            <m:accPr>
                              <m:chr m:val="̂"/>
                              <m:ctrlPr>
                                <a:rPr kumimoji="1" lang="en-US" altLang="zh-CN" sz="2800" b="0" i="1" dirty="0" smtClean="0">
                                  <a:solidFill>
                                    <a:srgbClr val="09405E"/>
                                  </a:solidFill>
                                  <a:latin typeface="Cambria Math" panose="02040503050406030204" pitchFamily="18" charset="0"/>
                                  <a:ea typeface="Microsoft YaHei" charset="-122"/>
                                  <a:cs typeface="Microsoft YaHei" charset="-122"/>
                                </a:rPr>
                              </m:ctrlPr>
                            </m:accPr>
                            <m:e>
                              <m:r>
                                <a:rPr kumimoji="1" lang="en-US" altLang="zh-CN" sz="2800" b="1" i="1" dirty="0" smtClean="0">
                                  <a:solidFill>
                                    <a:srgbClr val="09405E"/>
                                  </a:solidFill>
                                  <a:latin typeface="Cambria Math" charset="0"/>
                                  <a:ea typeface="Microsoft YaHei" charset="-122"/>
                                  <a:cs typeface="Microsoft YaHei" charset="-122"/>
                                </a:rPr>
                                <m:t>𝒚</m:t>
                              </m:r>
                            </m:e>
                          </m:acc>
                        </m:e>
                      </m:d>
                      <m:r>
                        <a:rPr kumimoji="1" lang="en-US" altLang="zh-CN" sz="2800" b="0" i="1" dirty="0" smtClean="0">
                          <a:solidFill>
                            <a:srgbClr val="09405E"/>
                          </a:solidFill>
                          <a:latin typeface="Cambria Math" charset="0"/>
                          <a:ea typeface="Microsoft YaHei" charset="-122"/>
                          <a:cs typeface="Microsoft YaHei" charset="-122"/>
                        </a:rPr>
                        <m:t>=</m:t>
                      </m:r>
                      <m:f>
                        <m:fPr>
                          <m:ctrlPr>
                            <a:rPr kumimoji="1" lang="mr-IN" altLang="zh-CN" sz="2800" i="1" dirty="0">
                              <a:solidFill>
                                <a:srgbClr val="09405E"/>
                              </a:solidFill>
                              <a:latin typeface="Cambria Math" panose="02040503050406030204" pitchFamily="18" charset="0"/>
                              <a:ea typeface="Microsoft YaHei" charset="-122"/>
                              <a:cs typeface="Microsoft YaHei" charset="-122"/>
                            </a:rPr>
                          </m:ctrlPr>
                        </m:fPr>
                        <m:num>
                          <m:r>
                            <a:rPr kumimoji="1" lang="en-US" altLang="zh-CN" sz="2800" i="1" dirty="0">
                              <a:solidFill>
                                <a:srgbClr val="09405E"/>
                              </a:solidFill>
                              <a:latin typeface="Cambria Math" charset="0"/>
                              <a:ea typeface="Microsoft YaHei" charset="-122"/>
                              <a:cs typeface="Microsoft YaHei" charset="-122"/>
                            </a:rPr>
                            <m:t>1</m:t>
                          </m:r>
                        </m:num>
                        <m:den>
                          <m:r>
                            <a:rPr kumimoji="1" lang="en-US" altLang="zh-CN" sz="2800" i="1" dirty="0">
                              <a:solidFill>
                                <a:srgbClr val="09405E"/>
                              </a:solidFill>
                              <a:latin typeface="Cambria Math" charset="0"/>
                              <a:ea typeface="Microsoft YaHei" charset="-122"/>
                              <a:cs typeface="Microsoft YaHei" charset="-122"/>
                            </a:rPr>
                            <m:t>𝑁</m:t>
                          </m:r>
                        </m:den>
                      </m:f>
                      <m:nary>
                        <m:naryPr>
                          <m:chr m:val="∑"/>
                          <m:ctrlPr>
                            <a:rPr kumimoji="1" lang="mr-IN" altLang="zh-CN" sz="2800" i="1" dirty="0">
                              <a:solidFill>
                                <a:srgbClr val="09405E"/>
                              </a:solidFill>
                              <a:latin typeface="Cambria Math" panose="02040503050406030204" pitchFamily="18" charset="0"/>
                              <a:ea typeface="Microsoft YaHei" charset="-122"/>
                              <a:cs typeface="Microsoft YaHei" charset="-122"/>
                            </a:rPr>
                          </m:ctrlPr>
                        </m:naryPr>
                        <m:sub>
                          <m:r>
                            <a:rPr kumimoji="1" lang="mr-IN" altLang="zh-CN" sz="2800" i="1" dirty="0">
                              <a:solidFill>
                                <a:srgbClr val="09405E"/>
                              </a:solidFill>
                              <a:latin typeface="Cambria Math" charset="0"/>
                              <a:ea typeface="Microsoft YaHei" charset="-122"/>
                              <a:cs typeface="Microsoft YaHei" charset="-122"/>
                            </a:rPr>
                            <m:t>𝑖</m:t>
                          </m:r>
                          <m:r>
                            <a:rPr kumimoji="1" lang="mr-IN" altLang="zh-CN" sz="2800" i="1" dirty="0">
                              <a:solidFill>
                                <a:srgbClr val="09405E"/>
                              </a:solidFill>
                              <a:latin typeface="Cambria Math" charset="0"/>
                              <a:ea typeface="Microsoft YaHei" charset="-122"/>
                              <a:cs typeface="Microsoft YaHei" charset="-122"/>
                            </a:rPr>
                            <m:t>=0</m:t>
                          </m:r>
                        </m:sub>
                        <m:sup>
                          <m:r>
                            <m:rPr>
                              <m:sty m:val="p"/>
                            </m:rPr>
                            <a:rPr kumimoji="1" lang="en-US" altLang="zh-CN" sz="2800" i="1" dirty="0">
                              <a:solidFill>
                                <a:srgbClr val="09405E"/>
                              </a:solidFill>
                              <a:latin typeface="Cambria Math" charset="0"/>
                              <a:ea typeface="Microsoft YaHei" charset="-122"/>
                              <a:cs typeface="Microsoft YaHei" charset="-122"/>
                            </a:rPr>
                            <m:t>N</m:t>
                          </m:r>
                        </m:sup>
                        <m:e>
                          <m:r>
                            <m:rPr>
                              <m:sty m:val="p"/>
                            </m:rPr>
                            <a:rPr kumimoji="1" lang="en-US" altLang="zh-CN" sz="2800" b="0" i="0" dirty="0" smtClean="0">
                              <a:solidFill>
                                <a:srgbClr val="09405E"/>
                              </a:solidFill>
                              <a:latin typeface="Cambria Math" charset="0"/>
                              <a:ea typeface="Microsoft YaHei" charset="-122"/>
                              <a:cs typeface="Microsoft YaHei" charset="-122"/>
                            </a:rPr>
                            <m:t>max</m:t>
                          </m:r>
                          <m:r>
                            <a:rPr kumimoji="1" lang="en-US" altLang="zh-CN" sz="2800" i="1" dirty="0">
                              <a:solidFill>
                                <a:srgbClr val="09405E"/>
                              </a:solidFill>
                              <a:latin typeface="Cambria Math" charset="0"/>
                              <a:ea typeface="Microsoft YaHei" charset="-122"/>
                              <a:cs typeface="Microsoft YaHei" charset="-122"/>
                            </a:rPr>
                            <m:t>(</m:t>
                          </m:r>
                          <m:r>
                            <a:rPr kumimoji="1" lang="en-US" altLang="zh-CN" sz="2800" b="0" i="1" dirty="0" smtClean="0">
                              <a:solidFill>
                                <a:srgbClr val="09405E"/>
                              </a:solidFill>
                              <a:latin typeface="Cambria Math" charset="0"/>
                              <a:ea typeface="Microsoft YaHei" charset="-122"/>
                              <a:cs typeface="Microsoft YaHei" charset="-122"/>
                            </a:rPr>
                            <m:t>1, </m:t>
                          </m:r>
                          <m:sSub>
                            <m:sSubPr>
                              <m:ctrlPr>
                                <a:rPr kumimoji="1" lang="en-US" altLang="zh-CN" sz="2800" i="1" dirty="0">
                                  <a:solidFill>
                                    <a:srgbClr val="09405E"/>
                                  </a:solidFill>
                                  <a:latin typeface="Cambria Math" panose="02040503050406030204" pitchFamily="18" charset="0"/>
                                  <a:ea typeface="Microsoft YaHei" charset="-122"/>
                                  <a:cs typeface="Microsoft YaHei" charset="-122"/>
                                </a:rPr>
                              </m:ctrlPr>
                            </m:sSubPr>
                            <m:e>
                              <m:acc>
                                <m:accPr>
                                  <m:chr m:val="̂"/>
                                  <m:ctrlPr>
                                    <a:rPr kumimoji="1" lang="en-US" altLang="zh-CN" sz="2800" i="1" dirty="0">
                                      <a:solidFill>
                                        <a:srgbClr val="09405E"/>
                                      </a:solidFill>
                                      <a:latin typeface="Cambria Math" panose="02040503050406030204" pitchFamily="18" charset="0"/>
                                      <a:ea typeface="Microsoft YaHei" charset="-122"/>
                                      <a:cs typeface="Microsoft YaHei" charset="-122"/>
                                    </a:rPr>
                                  </m:ctrlPr>
                                </m:accPr>
                                <m:e>
                                  <m:r>
                                    <a:rPr kumimoji="1" lang="en-US" altLang="zh-CN" sz="2800" i="1" dirty="0">
                                      <a:solidFill>
                                        <a:srgbClr val="09405E"/>
                                      </a:solidFill>
                                      <a:latin typeface="Cambria Math" charset="0"/>
                                      <a:ea typeface="Microsoft YaHei" charset="-122"/>
                                      <a:cs typeface="Microsoft YaHei" charset="-122"/>
                                    </a:rPr>
                                    <m:t>𝑦</m:t>
                                  </m:r>
                                </m:e>
                              </m:acc>
                            </m:e>
                            <m:sub>
                              <m:r>
                                <a:rPr kumimoji="1" lang="en-US" altLang="zh-CN" sz="2800" i="1" dirty="0">
                                  <a:solidFill>
                                    <a:srgbClr val="09405E"/>
                                  </a:solidFill>
                                  <a:latin typeface="Cambria Math" charset="0"/>
                                  <a:ea typeface="Microsoft YaHei" charset="-122"/>
                                  <a:cs typeface="Microsoft YaHei" charset="-122"/>
                                </a:rPr>
                                <m:t>𝑖</m:t>
                              </m:r>
                            </m:sub>
                          </m:sSub>
                          <m:sSub>
                            <m:sSubPr>
                              <m:ctrlPr>
                                <a:rPr kumimoji="1" lang="en-US" altLang="zh-CN" sz="2800" i="1" dirty="0">
                                  <a:solidFill>
                                    <a:srgbClr val="09405E"/>
                                  </a:solidFill>
                                  <a:latin typeface="Cambria Math" panose="02040503050406030204" pitchFamily="18" charset="0"/>
                                  <a:ea typeface="Microsoft YaHei" charset="-122"/>
                                  <a:cs typeface="Microsoft YaHei" charset="-122"/>
                                </a:rPr>
                              </m:ctrlPr>
                            </m:sSubPr>
                            <m:e>
                              <m:r>
                                <a:rPr kumimoji="1" lang="en-US" altLang="zh-CN" sz="2800" i="1" dirty="0">
                                  <a:solidFill>
                                    <a:srgbClr val="09405E"/>
                                  </a:solidFill>
                                  <a:latin typeface="Cambria Math" charset="0"/>
                                  <a:ea typeface="Microsoft YaHei" charset="-122"/>
                                  <a:cs typeface="Microsoft YaHei" charset="-122"/>
                                </a:rPr>
                                <m:t>𝑦</m:t>
                              </m:r>
                            </m:e>
                            <m:sub>
                              <m:r>
                                <a:rPr kumimoji="1" lang="en-US" altLang="zh-CN" sz="2800" i="1" dirty="0">
                                  <a:solidFill>
                                    <a:srgbClr val="09405E"/>
                                  </a:solidFill>
                                  <a:latin typeface="Cambria Math" charset="0"/>
                                  <a:ea typeface="Microsoft YaHei" charset="-122"/>
                                  <a:cs typeface="Microsoft YaHei" charset="-122"/>
                                </a:rPr>
                                <m:t>𝑖</m:t>
                              </m:r>
                            </m:sub>
                          </m:sSub>
                          <m:r>
                            <a:rPr kumimoji="1" lang="en-US" altLang="zh-CN" sz="2800" i="1" dirty="0">
                              <a:solidFill>
                                <a:srgbClr val="09405E"/>
                              </a:solidFill>
                              <a:latin typeface="Cambria Math" charset="0"/>
                              <a:ea typeface="Microsoft YaHei" charset="-122"/>
                              <a:cs typeface="Microsoft YaHei" charset="-122"/>
                            </a:rPr>
                            <m:t>)</m:t>
                          </m:r>
                        </m:e>
                      </m:nary>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834836" y="1797838"/>
                <a:ext cx="5938164" cy="1312988"/>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4095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kumimoji="1" lang="zh-CN" altLang="en-US" dirty="0"/>
                  <a:t>混淆矩阵：</a:t>
                </a:r>
                <a:r>
                  <a:rPr lang="zh-CN" altLang="en-US" dirty="0"/>
                  <a:t>对</a:t>
                </a:r>
                <a14:m>
                  <m:oMath xmlns:m="http://schemas.openxmlformats.org/officeDocument/2006/math">
                    <m:r>
                      <a:rPr lang="en-US" altLang="zh-CN" i="1" dirty="0">
                        <a:latin typeface="Cambria Math" charset="0"/>
                      </a:rPr>
                      <m:t>𝐶</m:t>
                    </m:r>
                  </m:oMath>
                </a14:m>
                <a:r>
                  <a:rPr lang="zh-CN" altLang="en-US" dirty="0"/>
                  <a:t>类分类问题，混淆矩阵为</a:t>
                </a:r>
                <a14:m>
                  <m:oMath xmlns:m="http://schemas.openxmlformats.org/officeDocument/2006/math">
                    <m:r>
                      <a:rPr lang="en-US" altLang="zh-CN" i="1" dirty="0">
                        <a:latin typeface="Cambria Math" charset="0"/>
                      </a:rPr>
                      <m:t>𝐶</m:t>
                    </m:r>
                    <m:r>
                      <a:rPr lang="en-US" altLang="zh-CN" i="1" dirty="0">
                        <a:latin typeface="Cambria Math" charset="0"/>
                      </a:rPr>
                      <m:t>×</m:t>
                    </m:r>
                    <m:r>
                      <a:rPr lang="en-US" altLang="zh-CN" i="1" dirty="0">
                        <a:latin typeface="Cambria Math" charset="0"/>
                      </a:rPr>
                      <m:t>𝐶</m:t>
                    </m:r>
                  </m:oMath>
                </a14:m>
                <a:r>
                  <a:rPr lang="zh-CN" altLang="en-US" dirty="0"/>
                  <a:t>的矩阵</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latin typeface="Microsoft YaHei" charset="-122"/>
                <a:ea typeface="Microsoft YaHei" charset="-122"/>
                <a:cs typeface="Microsoft YaHei" charset="-122"/>
              </a:rPr>
              <a:t>分类模型的评价指标</a:t>
            </a:r>
            <a:endParaRPr kumimoji="1" lang="zh-CN" altLang="en-US" dirty="0"/>
          </a:p>
        </p:txBody>
      </p:sp>
      <p:sp>
        <p:nvSpPr>
          <p:cNvPr id="4" name="矩形 3"/>
          <p:cNvSpPr/>
          <p:nvPr/>
        </p:nvSpPr>
        <p:spPr>
          <a:xfrm>
            <a:off x="1778243" y="2651993"/>
            <a:ext cx="4496400" cy="3785652"/>
          </a:xfrm>
          <a:prstGeom prst="rect">
            <a:avLst/>
          </a:prstGeom>
        </p:spPr>
        <p:txBody>
          <a:bodyPr wrap="square">
            <a:spAutoFit/>
          </a:bodyPr>
          <a:lstStyle/>
          <a:p>
            <a:r>
              <a:rPr lang="pt-BR" altLang="zh-CN" sz="2400" dirty="0">
                <a:solidFill>
                  <a:srgbClr val="09405E"/>
                </a:solidFill>
                <a:latin typeface="Helvetica" charset="0"/>
              </a:rPr>
              <a:t>[[87 0 0 0 1 0 0 0 0 0] </a:t>
            </a:r>
          </a:p>
          <a:p>
            <a:r>
              <a:rPr lang="pt-BR" altLang="zh-CN" sz="2400" dirty="0">
                <a:solidFill>
                  <a:srgbClr val="09405E"/>
                </a:solidFill>
                <a:latin typeface="Helvetica" charset="0"/>
              </a:rPr>
              <a:t> [ 0 88 1 0 0 0 0 0 1 1] </a:t>
            </a:r>
          </a:p>
          <a:p>
            <a:r>
              <a:rPr lang="pt-BR" altLang="zh-CN" sz="2400" dirty="0">
                <a:solidFill>
                  <a:srgbClr val="09405E"/>
                </a:solidFill>
                <a:latin typeface="Helvetica" charset="0"/>
              </a:rPr>
              <a:t> [ 0 0 85 1 0 0 0 0 0 0] </a:t>
            </a:r>
          </a:p>
          <a:p>
            <a:r>
              <a:rPr lang="pt-BR" altLang="zh-CN" sz="2400" dirty="0">
                <a:solidFill>
                  <a:srgbClr val="09405E"/>
                </a:solidFill>
                <a:latin typeface="Helvetica" charset="0"/>
              </a:rPr>
              <a:t> [ 0 0 0 79 0 3 0 4 5 0] </a:t>
            </a:r>
          </a:p>
          <a:p>
            <a:r>
              <a:rPr lang="pt-BR" altLang="zh-CN" sz="2400" dirty="0">
                <a:solidFill>
                  <a:srgbClr val="09405E"/>
                </a:solidFill>
                <a:latin typeface="Helvetica" charset="0"/>
              </a:rPr>
              <a:t> [ 0 0 0 0 88 0 0 0 0 4]</a:t>
            </a:r>
          </a:p>
          <a:p>
            <a:r>
              <a:rPr lang="pt-BR" altLang="zh-CN" sz="2400" dirty="0">
                <a:solidFill>
                  <a:srgbClr val="09405E"/>
                </a:solidFill>
                <a:latin typeface="Helvetica" charset="0"/>
              </a:rPr>
              <a:t> [ 0 0 0 0 0 88 1 0 0 2] </a:t>
            </a:r>
          </a:p>
          <a:p>
            <a:r>
              <a:rPr lang="pt-BR" altLang="zh-CN" sz="2400" dirty="0">
                <a:solidFill>
                  <a:srgbClr val="09405E"/>
                </a:solidFill>
                <a:latin typeface="Helvetica" charset="0"/>
              </a:rPr>
              <a:t> [ 0 1 0 0 0 0 90 0 0 0] </a:t>
            </a:r>
          </a:p>
          <a:p>
            <a:r>
              <a:rPr lang="pt-BR" altLang="zh-CN" sz="2400" dirty="0">
                <a:solidFill>
                  <a:srgbClr val="09405E"/>
                </a:solidFill>
                <a:latin typeface="Helvetica" charset="0"/>
              </a:rPr>
              <a:t> [ 0 0 0 0 0 1 0 88 0 0] </a:t>
            </a:r>
          </a:p>
          <a:p>
            <a:r>
              <a:rPr lang="pt-BR" altLang="zh-CN" sz="2400" dirty="0">
                <a:solidFill>
                  <a:srgbClr val="09405E"/>
                </a:solidFill>
                <a:latin typeface="Helvetica" charset="0"/>
              </a:rPr>
              <a:t> [ 0 0 0 0 0 0 0 0 88 0] </a:t>
            </a:r>
          </a:p>
          <a:p>
            <a:r>
              <a:rPr lang="pt-BR" altLang="zh-CN" sz="2400" dirty="0">
                <a:solidFill>
                  <a:srgbClr val="09405E"/>
                </a:solidFill>
                <a:latin typeface="Helvetica" charset="0"/>
              </a:rPr>
              <a:t> [ 0 0 0 1 0 1 0 0 0 90]] </a:t>
            </a:r>
          </a:p>
        </p:txBody>
      </p:sp>
      <p:sp>
        <p:nvSpPr>
          <p:cNvPr id="5" name="文本框 4"/>
          <p:cNvSpPr txBox="1"/>
          <p:nvPr/>
        </p:nvSpPr>
        <p:spPr>
          <a:xfrm>
            <a:off x="1714965" y="2119757"/>
            <a:ext cx="4185761" cy="461665"/>
          </a:xfrm>
          <a:prstGeom prst="rect">
            <a:avLst/>
          </a:prstGeom>
          <a:noFill/>
        </p:spPr>
        <p:txBody>
          <a:bodyPr wrap="none" rtlCol="0">
            <a:spAutoFit/>
          </a:bodyPr>
          <a:lstStyle/>
          <a:p>
            <a:r>
              <a:rPr kumimoji="1" lang="zh-CN" altLang="en-US" sz="2400">
                <a:solidFill>
                  <a:srgbClr val="09405E"/>
                </a:solidFill>
                <a:latin typeface="Microsoft YaHei" charset="-122"/>
                <a:ea typeface="Microsoft YaHei" charset="-122"/>
                <a:cs typeface="Microsoft YaHei" charset="-122"/>
              </a:rPr>
              <a:t>例：手写</a:t>
            </a:r>
            <a:r>
              <a:rPr kumimoji="1" lang="zh-CN" altLang="en-US" sz="2400" dirty="0">
                <a:solidFill>
                  <a:srgbClr val="09405E"/>
                </a:solidFill>
                <a:latin typeface="Microsoft YaHei" charset="-122"/>
                <a:ea typeface="Microsoft YaHei" charset="-122"/>
                <a:cs typeface="Microsoft YaHei" charset="-122"/>
              </a:rPr>
              <a:t>数字</a:t>
            </a:r>
            <a:r>
              <a:rPr kumimoji="1" lang="zh-CN" altLang="en-US" sz="2400">
                <a:solidFill>
                  <a:srgbClr val="09405E"/>
                </a:solidFill>
                <a:latin typeface="Microsoft YaHei" charset="-122"/>
                <a:ea typeface="Microsoft YaHei" charset="-122"/>
                <a:cs typeface="Microsoft YaHei" charset="-122"/>
              </a:rPr>
              <a:t>识别的混淆矩阵</a:t>
            </a:r>
          </a:p>
        </p:txBody>
      </p:sp>
      <p:sp>
        <p:nvSpPr>
          <p:cNvPr id="6" name="文本框 5"/>
          <p:cNvSpPr txBox="1"/>
          <p:nvPr/>
        </p:nvSpPr>
        <p:spPr>
          <a:xfrm>
            <a:off x="818136" y="3861048"/>
            <a:ext cx="960107"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真值</a:t>
            </a:r>
          </a:p>
        </p:txBody>
      </p:sp>
      <p:sp>
        <p:nvSpPr>
          <p:cNvPr id="7" name="文本框 6"/>
          <p:cNvSpPr txBox="1"/>
          <p:nvPr/>
        </p:nvSpPr>
        <p:spPr>
          <a:xfrm>
            <a:off x="2682292" y="6365439"/>
            <a:ext cx="1344151"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预测值</a:t>
            </a:r>
          </a:p>
        </p:txBody>
      </p:sp>
      <mc:AlternateContent xmlns:mc="http://schemas.openxmlformats.org/markup-compatibility/2006" xmlns:a14="http://schemas.microsoft.com/office/drawing/2010/main">
        <mc:Choice Requires="a14">
          <p:sp>
            <p:nvSpPr>
              <p:cNvPr id="8" name="文本框 7"/>
              <p:cNvSpPr txBox="1"/>
              <p:nvPr/>
            </p:nvSpPr>
            <p:spPr>
              <a:xfrm>
                <a:off x="5861870" y="3568595"/>
                <a:ext cx="5922762" cy="1569660"/>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矩阵的第</a:t>
                </a:r>
                <a14:m>
                  <m:oMath xmlns:m="http://schemas.openxmlformats.org/officeDocument/2006/math">
                    <m:r>
                      <a:rPr kumimoji="1" lang="en-US" altLang="zh-CN" sz="2400" b="0" i="1" smtClean="0">
                        <a:solidFill>
                          <a:srgbClr val="09405E"/>
                        </a:solidFill>
                        <a:latin typeface="Cambria Math" charset="0"/>
                        <a:ea typeface="Microsoft YaHei" charset="-122"/>
                        <a:cs typeface="Microsoft YaHei" charset="-122"/>
                      </a:rPr>
                      <m:t>𝑖</m:t>
                    </m:r>
                  </m:oMath>
                </a14:m>
                <a:r>
                  <a:rPr kumimoji="1" lang="zh-CN" altLang="en-US" sz="2400" b="0" dirty="0">
                    <a:solidFill>
                      <a:srgbClr val="09405E"/>
                    </a:solidFill>
                    <a:latin typeface="Microsoft YaHei" charset="-122"/>
                    <a:ea typeface="Microsoft YaHei" charset="-122"/>
                    <a:cs typeface="Microsoft YaHei" charset="-122"/>
                  </a:rPr>
                  <a:t>行第</a:t>
                </a:r>
                <a14:m>
                  <m:oMath xmlns:m="http://schemas.openxmlformats.org/officeDocument/2006/math">
                    <m:r>
                      <a:rPr kumimoji="1" lang="en-US" altLang="zh-CN" sz="2400" b="0" i="1" dirty="0" smtClean="0">
                        <a:solidFill>
                          <a:srgbClr val="09405E"/>
                        </a:solidFill>
                        <a:latin typeface="Cambria Math" charset="0"/>
                        <a:ea typeface="Microsoft YaHei" charset="-122"/>
                        <a:cs typeface="Microsoft YaHei" charset="-122"/>
                      </a:rPr>
                      <m:t>𝑗</m:t>
                    </m:r>
                  </m:oMath>
                </a14:m>
                <a:r>
                  <a:rPr kumimoji="1" lang="zh-CN" altLang="en-US" sz="2400" b="0" dirty="0">
                    <a:solidFill>
                      <a:srgbClr val="09405E"/>
                    </a:solidFill>
                    <a:latin typeface="Microsoft YaHei" charset="-122"/>
                    <a:ea typeface="Microsoft YaHei" charset="-122"/>
                    <a:cs typeface="Microsoft YaHei" charset="-122"/>
                  </a:rPr>
                  <a:t>列的元素值表示将真实类别标签为</a:t>
                </a:r>
                <a14:m>
                  <m:oMath xmlns:m="http://schemas.openxmlformats.org/officeDocument/2006/math">
                    <m:r>
                      <a:rPr kumimoji="1" lang="en-US" altLang="zh-CN" sz="2400" i="1">
                        <a:solidFill>
                          <a:srgbClr val="09405E"/>
                        </a:solidFill>
                        <a:latin typeface="Cambria Math" charset="0"/>
                        <a:ea typeface="Microsoft YaHei" charset="-122"/>
                        <a:cs typeface="Microsoft YaHei" charset="-122"/>
                      </a:rPr>
                      <m:t>𝑖</m:t>
                    </m:r>
                  </m:oMath>
                </a14:m>
                <a:r>
                  <a:rPr kumimoji="1" lang="zh-CN" altLang="en-US" sz="2400" b="0" dirty="0">
                    <a:solidFill>
                      <a:srgbClr val="09405E"/>
                    </a:solidFill>
                    <a:latin typeface="Microsoft YaHei" charset="-122"/>
                    <a:ea typeface="Microsoft YaHei" charset="-122"/>
                    <a:cs typeface="Microsoft YaHei" charset="-122"/>
                  </a:rPr>
                  <a:t>类的样本预测为第</a:t>
                </a:r>
                <a14:m>
                  <m:oMath xmlns:m="http://schemas.openxmlformats.org/officeDocument/2006/math">
                    <m:r>
                      <a:rPr kumimoji="1" lang="en-US" altLang="zh-CN" sz="2400" i="1" dirty="0">
                        <a:solidFill>
                          <a:srgbClr val="09405E"/>
                        </a:solidFill>
                        <a:latin typeface="Cambria Math" charset="0"/>
                        <a:ea typeface="Microsoft YaHei" charset="-122"/>
                        <a:cs typeface="Microsoft YaHei" charset="-122"/>
                      </a:rPr>
                      <m:t>𝑗</m:t>
                    </m:r>
                  </m:oMath>
                </a14:m>
                <a:r>
                  <a:rPr kumimoji="1" lang="zh-CN" altLang="en-US" sz="2400" b="0" dirty="0">
                    <a:solidFill>
                      <a:srgbClr val="09405E"/>
                    </a:solidFill>
                    <a:latin typeface="Microsoft YaHei" charset="-122"/>
                    <a:ea typeface="Microsoft YaHei" charset="-122"/>
                    <a:cs typeface="Microsoft YaHei" charset="-122"/>
                  </a:rPr>
                  <a:t>类的样本数目。</a:t>
                </a:r>
                <a:endParaRPr kumimoji="1" lang="en-US" altLang="zh-CN" sz="2400" b="0" dirty="0">
                  <a:solidFill>
                    <a:srgbClr val="09405E"/>
                  </a:solidFill>
                  <a:latin typeface="Microsoft YaHei" charset="-122"/>
                  <a:ea typeface="Microsoft YaHei" charset="-122"/>
                  <a:cs typeface="Microsoft YaHei" charset="-122"/>
                </a:endParaRPr>
              </a:p>
              <a:p>
                <a:endParaRPr kumimoji="1" lang="en-US" altLang="zh-CN" sz="2400" dirty="0">
                  <a:solidFill>
                    <a:srgbClr val="09405E"/>
                  </a:solidFill>
                  <a:latin typeface="Microsoft YaHei" charset="-122"/>
                  <a:ea typeface="Microsoft YaHei" charset="-122"/>
                  <a:cs typeface="Microsoft YaHei" charset="-122"/>
                </a:endParaRPr>
              </a:p>
              <a:p>
                <a:r>
                  <a:rPr kumimoji="1" lang="zh-CN" altLang="en-US" sz="2400" dirty="0">
                    <a:solidFill>
                      <a:srgbClr val="09405E"/>
                    </a:solidFill>
                    <a:latin typeface="Microsoft YaHei" charset="-122"/>
                    <a:ea typeface="Microsoft YaHei" charset="-122"/>
                    <a:cs typeface="Microsoft YaHei" charset="-122"/>
                  </a:rPr>
                  <a:t>对角线元素越大越好。</a:t>
                </a:r>
                <a:endParaRPr kumimoji="1" lang="en-US" altLang="zh-CN" sz="2400" b="0" dirty="0">
                  <a:solidFill>
                    <a:srgbClr val="09405E"/>
                  </a:solidFill>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861870" y="3568595"/>
                <a:ext cx="5922762" cy="1569660"/>
              </a:xfrm>
              <a:prstGeom prst="rect">
                <a:avLst/>
              </a:prstGeom>
              <a:blipFill rotWithShape="0">
                <a:blip r:embed="rId3"/>
                <a:stretch>
                  <a:fillRect l="-1648" t="-3101" r="-1030" b="-7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9875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a:t>混淆矩阵</a:t>
            </a:r>
          </a:p>
        </p:txBody>
      </p:sp>
      <p:sp>
        <p:nvSpPr>
          <p:cNvPr id="3" name="标题 2"/>
          <p:cNvSpPr>
            <a:spLocks noGrp="1"/>
          </p:cNvSpPr>
          <p:nvPr>
            <p:ph type="title"/>
          </p:nvPr>
        </p:nvSpPr>
        <p:spPr/>
        <p:txBody>
          <a:bodyPr/>
          <a:lstStyle/>
          <a:p>
            <a:r>
              <a:rPr kumimoji="1" lang="zh-CN" altLang="en-US" dirty="0"/>
              <a:t>两类分类任务的评价指标</a:t>
            </a:r>
          </a:p>
        </p:txBody>
      </p:sp>
      <p:graphicFrame>
        <p:nvGraphicFramePr>
          <p:cNvPr id="4" name="Object 5"/>
          <p:cNvGraphicFramePr>
            <a:graphicFrameLocks noChangeAspect="1"/>
          </p:cNvGraphicFramePr>
          <p:nvPr>
            <p:extLst>
              <p:ext uri="{D42A27DB-BD31-4B8C-83A1-F6EECF244321}">
                <p14:modId xmlns:p14="http://schemas.microsoft.com/office/powerpoint/2010/main" val="551195076"/>
              </p:ext>
            </p:extLst>
          </p:nvPr>
        </p:nvGraphicFramePr>
        <p:xfrm>
          <a:off x="8209240" y="1697721"/>
          <a:ext cx="638175" cy="404813"/>
        </p:xfrm>
        <a:graphic>
          <a:graphicData uri="http://schemas.openxmlformats.org/presentationml/2006/ole">
            <mc:AlternateContent xmlns:mc="http://schemas.openxmlformats.org/markup-compatibility/2006">
              <mc:Choice xmlns:v="urn:schemas-microsoft-com:vml" Requires="v">
                <p:oleObj name="Equation" r:id="rId3" imgW="355292" imgH="203024" progId="">
                  <p:embed/>
                </p:oleObj>
              </mc:Choice>
              <mc:Fallback>
                <p:oleObj name="Equation" r:id="rId3" imgW="355292" imgH="2030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240" y="1697721"/>
                        <a:ext cx="638175"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1838672821"/>
              </p:ext>
            </p:extLst>
          </p:nvPr>
        </p:nvGraphicFramePr>
        <p:xfrm>
          <a:off x="8163203" y="2056496"/>
          <a:ext cx="684212" cy="404813"/>
        </p:xfrm>
        <a:graphic>
          <a:graphicData uri="http://schemas.openxmlformats.org/presentationml/2006/ole">
            <mc:AlternateContent xmlns:mc="http://schemas.openxmlformats.org/markup-compatibility/2006">
              <mc:Choice xmlns:v="urn:schemas-microsoft-com:vml" Requires="v">
                <p:oleObj name="Equation" r:id="rId5" imgW="380835" imgH="203112" progId="">
                  <p:embed/>
                </p:oleObj>
              </mc:Choice>
              <mc:Fallback>
                <p:oleObj name="Equation" r:id="rId5" imgW="380835" imgH="20311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3203" y="2056496"/>
                        <a:ext cx="684212"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284422217"/>
              </p:ext>
            </p:extLst>
          </p:nvPr>
        </p:nvGraphicFramePr>
        <p:xfrm>
          <a:off x="9063315" y="1337359"/>
          <a:ext cx="638175" cy="404812"/>
        </p:xfrm>
        <a:graphic>
          <a:graphicData uri="http://schemas.openxmlformats.org/presentationml/2006/ole">
            <mc:AlternateContent xmlns:mc="http://schemas.openxmlformats.org/markup-compatibility/2006">
              <mc:Choice xmlns:v="urn:schemas-microsoft-com:vml" Requires="v">
                <p:oleObj name="Equation" r:id="rId7" imgW="355292" imgH="203024" progId="">
                  <p:embed/>
                </p:oleObj>
              </mc:Choice>
              <mc:Fallback>
                <p:oleObj name="Equation" r:id="rId7" imgW="355292" imgH="203024"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3315" y="1337359"/>
                        <a:ext cx="6381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2133086544"/>
              </p:ext>
            </p:extLst>
          </p:nvPr>
        </p:nvGraphicFramePr>
        <p:xfrm>
          <a:off x="9999940" y="1337359"/>
          <a:ext cx="684213" cy="404812"/>
        </p:xfrm>
        <a:graphic>
          <a:graphicData uri="http://schemas.openxmlformats.org/presentationml/2006/ole">
            <mc:AlternateContent xmlns:mc="http://schemas.openxmlformats.org/markup-compatibility/2006">
              <mc:Choice xmlns:v="urn:schemas-microsoft-com:vml" Requires="v">
                <p:oleObj name="Equation" r:id="rId9" imgW="380835" imgH="203112" progId="">
                  <p:embed/>
                </p:oleObj>
              </mc:Choice>
              <mc:Fallback>
                <p:oleObj name="Equation" r:id="rId9" imgW="380835" imgH="203112"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940" y="1337359"/>
                        <a:ext cx="6842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表格 3"/>
          <p:cNvGraphicFramePr>
            <a:graphicFrameLocks noGrp="1"/>
          </p:cNvGraphicFramePr>
          <p:nvPr>
            <p:extLst>
              <p:ext uri="{D42A27DB-BD31-4B8C-83A1-F6EECF244321}">
                <p14:modId xmlns:p14="http://schemas.microsoft.com/office/powerpoint/2010/main" val="693541990"/>
              </p:ext>
            </p:extLst>
          </p:nvPr>
        </p:nvGraphicFramePr>
        <p:xfrm>
          <a:off x="8127508" y="1336813"/>
          <a:ext cx="3528392" cy="1712912"/>
        </p:xfrm>
        <a:graphic>
          <a:graphicData uri="http://schemas.openxmlformats.org/drawingml/2006/table">
            <a:tbl>
              <a:tblPr firstRow="1" bandRow="1">
                <a:tableStyleId>{5C22544A-7EE6-4342-B048-85BDC9FD1C3A}</a:tableStyleId>
              </a:tblPr>
              <a:tblGrid>
                <a:gridCol w="867273">
                  <a:extLst>
                    <a:ext uri="{9D8B030D-6E8A-4147-A177-3AD203B41FA5}">
                      <a16:colId xmlns:a16="http://schemas.microsoft.com/office/drawing/2014/main" val="20000"/>
                    </a:ext>
                  </a:extLst>
                </a:gridCol>
                <a:gridCol w="1156363">
                  <a:extLst>
                    <a:ext uri="{9D8B030D-6E8A-4147-A177-3AD203B41FA5}">
                      <a16:colId xmlns:a16="http://schemas.microsoft.com/office/drawing/2014/main" val="20001"/>
                    </a:ext>
                  </a:extLst>
                </a:gridCol>
                <a:gridCol w="784676">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tblGrid>
              <a:tr h="375920">
                <a:tc>
                  <a:txBody>
                    <a:bodyPr/>
                    <a:lstStyle/>
                    <a:p>
                      <a:r>
                        <a:rPr lang="en-US" altLang="zh-CN" sz="1900" dirty="0"/>
                        <a:t>y</a:t>
                      </a:r>
                      <a:endParaRPr lang="zh-CN" altLang="en-US" sz="19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zh-CN" altLang="en-US" sz="19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rPr>
                        <a:t>  </a:t>
                      </a:r>
                      <a:r>
                        <a:rPr lang="el-GR" altLang="zh-CN" sz="1900" dirty="0">
                          <a:solidFill>
                            <a:schemeClr val="tx1"/>
                          </a:solidFill>
                        </a:rPr>
                        <a:t>Σ</a:t>
                      </a: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altLang="zh-CN" sz="2000" dirty="0">
                          <a:latin typeface="Microsoft YaHei" charset="-122"/>
                          <a:ea typeface="Microsoft YaHei" charset="-122"/>
                          <a:cs typeface="Microsoft YaHei" charset="-122"/>
                        </a:rPr>
                        <a:t>  TP         </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2000" dirty="0">
                          <a:latin typeface="Microsoft YaHei" charset="-122"/>
                          <a:ea typeface="Microsoft YaHei" charset="-122"/>
                          <a:cs typeface="Microsoft YaHei" charset="-122"/>
                        </a:rPr>
                        <a:t>FN</a:t>
                      </a:r>
                      <a:endParaRPr lang="zh-CN" altLang="en-US" sz="2000" dirty="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190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blipFill rotWithShape="1">
                      <a:blip r:embed="rId11"/>
                      <a:stretch>
                        <a:fillRect l="-391525" t="-100000" b="-258462"/>
                      </a:stretch>
                    </a:blipFill>
                  </a:tcPr>
                </a:tc>
                <a:extLst>
                  <a:ext uri="{0D108BD9-81ED-4DB2-BD59-A6C34878D82A}">
                    <a16:rowId xmlns:a16="http://schemas.microsoft.com/office/drawing/2014/main" val="10001"/>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noFill/>
                  </a:tcPr>
                </a:tc>
                <a:tc>
                  <a:txBody>
                    <a:bodyPr/>
                    <a:lstStyle/>
                    <a:p>
                      <a:pPr algn="ctr"/>
                      <a:r>
                        <a:rPr lang="en-US" altLang="zh-CN" sz="2000" dirty="0">
                          <a:latin typeface="Microsoft YaHei" charset="-122"/>
                          <a:ea typeface="Microsoft YaHei" charset="-122"/>
                          <a:cs typeface="Microsoft YaHei" charset="-122"/>
                        </a:rPr>
                        <a:t>  FP</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noFill/>
                  </a:tcPr>
                </a:tc>
                <a:tc>
                  <a:txBody>
                    <a:bodyPr/>
                    <a:lstStyle/>
                    <a:p>
                      <a:pPr algn="ctr"/>
                      <a:r>
                        <a:rPr lang="en-US" altLang="zh-CN" sz="2000" dirty="0">
                          <a:latin typeface="Microsoft YaHei" charset="-122"/>
                          <a:ea typeface="Microsoft YaHei" charset="-122"/>
                          <a:cs typeface="Microsoft YaHei" charset="-122"/>
                        </a:rPr>
                        <a:t>TN</a:t>
                      </a:r>
                      <a:endParaRPr lang="zh-CN" altLang="en-US" sz="2000" dirty="0">
                        <a:latin typeface="Microsoft YaHei" charset="-122"/>
                        <a:ea typeface="Microsoft YaHei" charset="-122"/>
                        <a:cs typeface="Microsoft YaHei" charset="-122"/>
                      </a:endParaRPr>
                    </a:p>
                  </a:txBody>
                  <a:tcPr>
                    <a:noFill/>
                  </a:tcPr>
                </a:tc>
                <a:tc>
                  <a:txBody>
                    <a:bodyPr/>
                    <a:lstStyle/>
                    <a:p>
                      <a:pPr algn="ctr"/>
                      <a:endParaRPr lang="en-US" sz="1900" dirty="0">
                        <a:latin typeface="Microsoft YaHei" charset="-122"/>
                        <a:ea typeface="Microsoft YaHei" charset="-122"/>
                        <a:cs typeface="Microsoft YaHei" charset="-122"/>
                      </a:endParaRPr>
                    </a:p>
                  </a:txBody>
                  <a:tcPr>
                    <a:blipFill rotWithShape="1">
                      <a:blip r:embed="rId11"/>
                      <a:stretch>
                        <a:fillRect l="-391525" t="-196970" b="-154545"/>
                      </a:stretch>
                    </a:blipFill>
                  </a:tcPr>
                </a:tc>
                <a:extLst>
                  <a:ext uri="{0D108BD9-81ED-4DB2-BD59-A6C34878D82A}">
                    <a16:rowId xmlns:a16="http://schemas.microsoft.com/office/drawing/2014/main" val="10002"/>
                  </a:ext>
                </a:extLst>
              </a:tr>
              <a:tr h="539432">
                <a:tc>
                  <a:txBody>
                    <a:bodyPr/>
                    <a:lstStyle/>
                    <a:p>
                      <a:r>
                        <a:rPr lang="en-US" altLang="zh-CN" sz="2000" dirty="0"/>
                        <a:t>   </a:t>
                      </a:r>
                      <a:r>
                        <a:rPr lang="el-GR" altLang="zh-CN" sz="2000" dirty="0">
                          <a:latin typeface="Microsoft YaHei" charset="-122"/>
                          <a:ea typeface="Microsoft YaHei" charset="-122"/>
                          <a:cs typeface="Microsoft YaHei" charset="-122"/>
                        </a:rPr>
                        <a:t>Σ</a:t>
                      </a:r>
                      <a:endParaRPr lang="zh-CN" altLang="en-US" sz="2000" dirty="0">
                        <a:latin typeface="Microsoft YaHei" charset="-122"/>
                        <a:ea typeface="Microsoft YaHei" charset="-122"/>
                        <a:cs typeface="Microsoft YaHei" charset="-122"/>
                      </a:endParaRPr>
                    </a:p>
                  </a:txBody>
                  <a:tcPr>
                    <a:lnR w="12700" cap="flat" cmpd="sng" algn="ctr">
                      <a:solidFill>
                        <a:schemeClr val="tx1"/>
                      </a:solidFill>
                      <a:prstDash val="solid"/>
                      <a:round/>
                      <a:headEnd type="none" w="med" len="med"/>
                      <a:tailEnd type="none" w="med" len="med"/>
                    </a:lnR>
                    <a:noFill/>
                  </a:tcPr>
                </a:tc>
                <a:tc>
                  <a:txBody>
                    <a:bodyPr/>
                    <a:lstStyle/>
                    <a:p>
                      <a:endParaRPr lang="zh-CN" altLang="en-US" sz="2000" dirty="0"/>
                    </a:p>
                  </a:txBody>
                  <a:tcPr>
                    <a:lnL w="12700" cap="flat" cmpd="sng" algn="ctr">
                      <a:solidFill>
                        <a:schemeClr val="tx1"/>
                      </a:solidFill>
                      <a:prstDash val="solid"/>
                      <a:round/>
                      <a:headEnd type="none" w="med" len="med"/>
                      <a:tailEnd type="none" w="med" len="med"/>
                    </a:lnL>
                    <a:noFill/>
                  </a:tcPr>
                </a:tc>
                <a:tc>
                  <a:txBody>
                    <a:bodyPr/>
                    <a:lstStyle/>
                    <a:p>
                      <a:endParaRPr lang="zh-CN" altLang="en-US" sz="2000" dirty="0"/>
                    </a:p>
                  </a:txBody>
                  <a:tcPr>
                    <a:noFill/>
                  </a:tcPr>
                </a:tc>
                <a:tc>
                  <a:txBody>
                    <a:bodyPr/>
                    <a:lstStyle/>
                    <a:p>
                      <a:endParaRPr lang="zh-CN" altLang="en-US" sz="2000" dirty="0"/>
                    </a:p>
                  </a:txBody>
                  <a:tcPr>
                    <a:noFill/>
                  </a:tcPr>
                </a:tc>
                <a:extLst>
                  <a:ext uri="{0D108BD9-81ED-4DB2-BD59-A6C34878D82A}">
                    <a16:rowId xmlns:a16="http://schemas.microsoft.com/office/drawing/2014/main" val="10003"/>
                  </a:ext>
                </a:extLst>
              </a:tr>
            </a:tbl>
          </a:graphicData>
        </a:graphic>
      </p:graphicFrame>
      <p:graphicFrame>
        <p:nvGraphicFramePr>
          <p:cNvPr id="9" name="Object 11"/>
          <p:cNvGraphicFramePr>
            <a:graphicFrameLocks noChangeAspect="1"/>
          </p:cNvGraphicFramePr>
          <p:nvPr>
            <p:extLst>
              <p:ext uri="{D42A27DB-BD31-4B8C-83A1-F6EECF244321}">
                <p14:modId xmlns:p14="http://schemas.microsoft.com/office/powerpoint/2010/main" val="1966473661"/>
              </p:ext>
            </p:extLst>
          </p:nvPr>
        </p:nvGraphicFramePr>
        <p:xfrm>
          <a:off x="9447761" y="2508934"/>
          <a:ext cx="347663" cy="428625"/>
        </p:xfrm>
        <a:graphic>
          <a:graphicData uri="http://schemas.openxmlformats.org/presentationml/2006/ole">
            <mc:AlternateContent xmlns:mc="http://schemas.openxmlformats.org/markup-compatibility/2006">
              <mc:Choice xmlns:v="urn:schemas-microsoft-com:vml" Requires="v">
                <p:oleObj name="Equation" r:id="rId12" imgW="228501" imgH="253890" progId="">
                  <p:embed/>
                </p:oleObj>
              </mc:Choice>
              <mc:Fallback>
                <p:oleObj name="Equation" r:id="rId12" imgW="228501" imgH="25389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7761" y="2508934"/>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3"/>
          <p:cNvGraphicFramePr>
            <a:graphicFrameLocks noChangeAspect="1"/>
          </p:cNvGraphicFramePr>
          <p:nvPr>
            <p:extLst>
              <p:ext uri="{D42A27DB-BD31-4B8C-83A1-F6EECF244321}">
                <p14:modId xmlns:p14="http://schemas.microsoft.com/office/powerpoint/2010/main" val="749493097"/>
              </p:ext>
            </p:extLst>
          </p:nvPr>
        </p:nvGraphicFramePr>
        <p:xfrm>
          <a:off x="10516149" y="2488296"/>
          <a:ext cx="347663" cy="428625"/>
        </p:xfrm>
        <a:graphic>
          <a:graphicData uri="http://schemas.openxmlformats.org/presentationml/2006/ole">
            <mc:AlternateContent xmlns:mc="http://schemas.openxmlformats.org/markup-compatibility/2006">
              <mc:Choice xmlns:v="urn:schemas-microsoft-com:vml" Requires="v">
                <p:oleObj name="Equation" r:id="rId14" imgW="228501" imgH="253890" progId="">
                  <p:embed/>
                </p:oleObj>
              </mc:Choice>
              <mc:Fallback>
                <p:oleObj name="Equation" r:id="rId14" imgW="228501" imgH="25389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16149" y="2488296"/>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p:cNvSpPr txBox="1"/>
          <p:nvPr/>
        </p:nvSpPr>
        <p:spPr>
          <a:xfrm>
            <a:off x="6824223" y="1871701"/>
            <a:ext cx="1344151" cy="461665"/>
          </a:xfrm>
          <a:prstGeom prst="rect">
            <a:avLst/>
          </a:prstGeom>
          <a:noFill/>
        </p:spPr>
        <p:txBody>
          <a:bodyPr wrap="square" rtlCol="0">
            <a:spAutoFit/>
          </a:bodyPr>
          <a:lstStyle/>
          <a:p>
            <a:r>
              <a:rPr kumimoji="1" lang="zh-CN" altLang="en-US" sz="2400">
                <a:solidFill>
                  <a:srgbClr val="09405E"/>
                </a:solidFill>
                <a:latin typeface="Microsoft YaHei" charset="-122"/>
                <a:ea typeface="Microsoft YaHei" charset="-122"/>
                <a:cs typeface="Microsoft YaHei" charset="-122"/>
              </a:rPr>
              <a:t>真</a:t>
            </a:r>
            <a:r>
              <a:rPr kumimoji="1" lang="zh-CN" altLang="en-US" sz="2400" dirty="0">
                <a:solidFill>
                  <a:srgbClr val="09405E"/>
                </a:solidFill>
                <a:latin typeface="Microsoft YaHei" charset="-122"/>
                <a:ea typeface="Microsoft YaHei" charset="-122"/>
                <a:cs typeface="Microsoft YaHei" charset="-122"/>
              </a:rPr>
              <a:t>值</a:t>
            </a:r>
          </a:p>
        </p:txBody>
      </p:sp>
      <p:sp>
        <p:nvSpPr>
          <p:cNvPr id="12" name="文本框 11"/>
          <p:cNvSpPr txBox="1"/>
          <p:nvPr/>
        </p:nvSpPr>
        <p:spPr>
          <a:xfrm>
            <a:off x="9543764" y="832757"/>
            <a:ext cx="1344151"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预测值</a:t>
            </a:r>
          </a:p>
        </p:txBody>
      </p:sp>
      <p:sp>
        <p:nvSpPr>
          <p:cNvPr id="13" name="TextBox 5"/>
          <p:cNvSpPr txBox="1"/>
          <p:nvPr/>
        </p:nvSpPr>
        <p:spPr>
          <a:xfrm>
            <a:off x="2261628" y="4268218"/>
            <a:ext cx="10114689" cy="830997"/>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   召回率</a:t>
            </a:r>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查全率</a:t>
            </a:r>
            <a:r>
              <a:rPr lang="en-US" altLang="zh-CN" sz="2400" dirty="0">
                <a:solidFill>
                  <a:srgbClr val="09405E"/>
                </a:solidFill>
                <a:latin typeface="Microsoft YaHei" charset="-122"/>
                <a:ea typeface="Microsoft YaHei" charset="-122"/>
              </a:rPr>
              <a:t>:</a:t>
            </a:r>
            <a:r>
              <a:rPr lang="zh-CN" altLang="en-US" sz="2400" dirty="0">
                <a:solidFill>
                  <a:srgbClr val="09405E"/>
                </a:solidFill>
                <a:latin typeface="Microsoft YaHei" charset="-122"/>
                <a:ea typeface="Microsoft YaHei" charset="-122"/>
              </a:rPr>
              <a:t> 在实际为正的样本中被预测为正样本的比例 </a:t>
            </a:r>
            <a:endParaRPr lang="en-US" altLang="zh-CN" sz="2400" dirty="0">
              <a:solidFill>
                <a:srgbClr val="09405E"/>
              </a:solidFill>
              <a:latin typeface="Microsoft YaHei" charset="-122"/>
              <a:ea typeface="Microsoft YaHei" charset="-122"/>
            </a:endParaRPr>
          </a:p>
          <a:p>
            <a:r>
              <a:rPr lang="zh-CN" altLang="en-US" sz="2400" dirty="0">
                <a:solidFill>
                  <a:srgbClr val="09405E"/>
                </a:solidFill>
                <a:latin typeface="Microsoft YaHei" charset="-122"/>
                <a:ea typeface="Microsoft YaHei" charset="-122"/>
              </a:rPr>
              <a:t>   </a:t>
            </a:r>
            <a:r>
              <a:rPr lang="en-US" altLang="zh-CN" sz="2400" dirty="0">
                <a:solidFill>
                  <a:srgbClr val="09405E"/>
                </a:solidFill>
                <a:latin typeface="Microsoft YaHei" charset="-122"/>
                <a:ea typeface="Microsoft YaHei" charset="-122"/>
              </a:rPr>
              <a:t>TPR</a:t>
            </a:r>
            <a:r>
              <a:rPr lang="zh-CN" altLang="en-US" sz="2400" dirty="0">
                <a:solidFill>
                  <a:srgbClr val="09405E"/>
                </a:solidFill>
                <a:latin typeface="Microsoft YaHei" charset="-122"/>
                <a:ea typeface="Microsoft YaHei" charset="-122"/>
              </a:rPr>
              <a:t>（</a:t>
            </a:r>
            <a:r>
              <a:rPr lang="en-US" altLang="zh-CN" sz="2400" dirty="0">
                <a:solidFill>
                  <a:srgbClr val="09405E"/>
                </a:solidFill>
                <a:latin typeface="Microsoft YaHei" charset="-122"/>
                <a:ea typeface="Microsoft YaHei" charset="-122"/>
              </a:rPr>
              <a:t>True</a:t>
            </a:r>
            <a:r>
              <a:rPr lang="zh-CN" altLang="en-US" sz="2400" dirty="0">
                <a:solidFill>
                  <a:srgbClr val="09405E"/>
                </a:solidFill>
                <a:latin typeface="Microsoft YaHei" charset="-122"/>
                <a:ea typeface="Microsoft YaHei" charset="-122"/>
              </a:rPr>
              <a:t> </a:t>
            </a:r>
            <a:r>
              <a:rPr lang="en-US" altLang="zh-CN" sz="2400" dirty="0">
                <a:solidFill>
                  <a:srgbClr val="09405E"/>
                </a:solidFill>
                <a:latin typeface="Microsoft YaHei" charset="-122"/>
                <a:ea typeface="Microsoft YaHei" charset="-122"/>
              </a:rPr>
              <a:t>P</a:t>
            </a:r>
            <a:r>
              <a:rPr lang="en-US" altLang="zh-CN" sz="2400" dirty="0">
                <a:solidFill>
                  <a:srgbClr val="09405E"/>
                </a:solidFill>
                <a:latin typeface="Microsoft YaHei" charset="-122"/>
                <a:ea typeface="Microsoft YaHei" charset="-122"/>
                <a:cs typeface="Microsoft YaHei" charset="-122"/>
              </a:rPr>
              <a:t>ositive</a:t>
            </a:r>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Rate</a:t>
            </a:r>
            <a:r>
              <a:rPr lang="zh-CN" altLang="en-US" sz="2400" dirty="0">
                <a:solidFill>
                  <a:srgbClr val="09405E"/>
                </a:solidFill>
                <a:latin typeface="Microsoft YaHei" charset="-122"/>
                <a:ea typeface="Microsoft YaHei" charset="-122"/>
                <a:cs typeface="Microsoft YaHei" charset="-122"/>
              </a:rPr>
              <a:t>）</a:t>
            </a:r>
          </a:p>
        </p:txBody>
      </p:sp>
      <p:sp>
        <p:nvSpPr>
          <p:cNvPr id="14" name="TextBox 16"/>
          <p:cNvSpPr txBox="1"/>
          <p:nvPr/>
        </p:nvSpPr>
        <p:spPr>
          <a:xfrm>
            <a:off x="2556020" y="3113100"/>
            <a:ext cx="9635980"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精准率</a:t>
            </a:r>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查准</a:t>
            </a:r>
            <a:r>
              <a:rPr lang="zh-CN" altLang="en-US" sz="2400" dirty="0">
                <a:solidFill>
                  <a:srgbClr val="09405E"/>
                </a:solidFill>
                <a:latin typeface="Microsoft YaHei" charset="-122"/>
                <a:ea typeface="Microsoft YaHei" charset="-122"/>
              </a:rPr>
              <a:t>率：在所有被预测为正的样本中实际为正的样本的</a:t>
            </a:r>
            <a:r>
              <a:rPr lang="zh-CN" altLang="en-US" sz="2400" dirty="0">
                <a:solidFill>
                  <a:srgbClr val="09405E"/>
                </a:solidFill>
                <a:latin typeface="Microsoft YaHei" charset="-122"/>
                <a:ea typeface="Microsoft YaHei" charset="-122"/>
                <a:cs typeface="Microsoft YaHei" charset="-122"/>
              </a:rPr>
              <a:t>比例</a:t>
            </a:r>
          </a:p>
        </p:txBody>
      </p:sp>
      <mc:AlternateContent xmlns:mc="http://schemas.openxmlformats.org/markup-compatibility/2006">
        <mc:Choice xmlns:a14="http://schemas.microsoft.com/office/drawing/2010/main" Requires="a14">
          <p:sp>
            <p:nvSpPr>
              <p:cNvPr id="15" name="文本框 14"/>
              <p:cNvSpPr txBox="1"/>
              <p:nvPr/>
            </p:nvSpPr>
            <p:spPr>
              <a:xfrm>
                <a:off x="173557" y="2973334"/>
                <a:ext cx="2088071" cy="7747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panose="02040503050406030204" pitchFamily="18" charset="0"/>
                                  <a:ea typeface="微软雅黑" pitchFamily="34" charset="-122"/>
                                </a:rPr>
                              </m:ctrlPr>
                            </m:sSubPr>
                            <m:e>
                              <m:acc>
                                <m:accPr>
                                  <m:chr m:val="̂"/>
                                  <m:ctrlPr>
                                    <a:rPr lang="en-US" altLang="zh-CN" sz="2400" b="0" i="1" smtClean="0">
                                      <a:solidFill>
                                        <a:srgbClr val="09405E"/>
                                      </a:solidFill>
                                      <a:latin typeface="Cambria Math" panose="02040503050406030204" pitchFamily="18" charset="0"/>
                                      <a:ea typeface="微软雅黑" pitchFamily="34" charset="-122"/>
                                    </a:rPr>
                                  </m:ctrlPr>
                                </m:accPr>
                                <m:e>
                                  <m:r>
                                    <a:rPr lang="en-US" altLang="zh-CN" sz="2400" b="0" i="1" smtClean="0">
                                      <a:solidFill>
                                        <a:srgbClr val="09405E"/>
                                      </a:solidFill>
                                      <a:latin typeface="Cambria Math" charset="0"/>
                                      <a:ea typeface="微软雅黑" pitchFamily="34" charset="-122"/>
                                    </a:rPr>
                                    <m:t>𝑁</m:t>
                                  </m:r>
                                </m:e>
                              </m:acc>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3557" y="2973334"/>
                <a:ext cx="2088071" cy="774764"/>
              </a:xfrm>
              <a:prstGeom prst="rect">
                <a:avLst/>
              </a:prstGeom>
              <a:blipFill>
                <a:blip r:embed="rId16"/>
                <a:stretch>
                  <a:fillRect l="-602" t="-1613" b="-9677"/>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73557" y="4175885"/>
                <a:ext cx="1667636" cy="75373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Recall</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panose="02040503050406030204" pitchFamily="18" charset="0"/>
                                  <a:ea typeface="微软雅黑" pitchFamily="34" charset="-122"/>
                                </a:rPr>
                              </m:ctrlPr>
                            </m:sSubPr>
                            <m:e>
                              <m:r>
                                <a:rPr lang="en-US" altLang="zh-CN" sz="2400" b="0" i="1" smtClean="0">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6" name="文本框 15"/>
              <p:cNvSpPr txBox="1">
                <a:spLocks noRot="1" noChangeAspect="1" noMove="1" noResize="1" noEditPoints="1" noAdjustHandles="1" noChangeArrowheads="1" noChangeShapeType="1" noTextEdit="1"/>
              </p:cNvSpPr>
              <p:nvPr/>
            </p:nvSpPr>
            <p:spPr>
              <a:xfrm>
                <a:off x="173557" y="4175885"/>
                <a:ext cx="1667636" cy="753732"/>
              </a:xfrm>
              <a:prstGeom prst="rect">
                <a:avLst/>
              </a:prstGeom>
              <a:blipFill>
                <a:blip r:embed="rId17"/>
                <a:stretch>
                  <a:fillRect l="-3030" r="-3030" b="-8197"/>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73557" y="5419166"/>
                <a:ext cx="1403140" cy="75187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altLang="zh-CN" sz="2400" i="1" smtClean="0">
                          <a:solidFill>
                            <a:srgbClr val="09405E"/>
                          </a:solidFill>
                          <a:latin typeface="Cambria Math" charset="0"/>
                          <a:ea typeface="微软雅黑" pitchFamily="34" charset="-122"/>
                        </a:rPr>
                        <m:t>FPR</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i="1">
                                  <a:solidFill>
                                    <a:srgbClr val="09405E"/>
                                  </a:solidFill>
                                  <a:latin typeface="Cambria Math" panose="02040503050406030204" pitchFamily="18" charset="0"/>
                                  <a:ea typeface="微软雅黑" pitchFamily="34" charset="-122"/>
                                </a:rPr>
                              </m:ctrlPr>
                            </m:sSubPr>
                            <m:e>
                              <m:r>
                                <a:rPr lang="en-US" altLang="zh-CN" sz="2400" i="1">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7" name="文本框 16"/>
              <p:cNvSpPr txBox="1">
                <a:spLocks noRot="1" noChangeAspect="1" noMove="1" noResize="1" noEditPoints="1" noAdjustHandles="1" noChangeArrowheads="1" noChangeShapeType="1" noTextEdit="1"/>
              </p:cNvSpPr>
              <p:nvPr/>
            </p:nvSpPr>
            <p:spPr>
              <a:xfrm>
                <a:off x="173557" y="5419166"/>
                <a:ext cx="1403140" cy="751872"/>
              </a:xfrm>
              <a:prstGeom prst="rect">
                <a:avLst/>
              </a:prstGeom>
              <a:blipFill>
                <a:blip r:embed="rId18"/>
                <a:stretch>
                  <a:fillRect l="-3571" r="-2679" b="-6667"/>
                </a:stretch>
              </a:blipFill>
              <a:ln w="12700" cap="flat">
                <a:noFill/>
                <a:miter lim="400000"/>
              </a:ln>
            </p:spPr>
            <p:txBody>
              <a:bodyPr/>
              <a:lstStyle/>
              <a:p>
                <a:r>
                  <a:rPr lang="zh-CN" altLang="en-US">
                    <a:noFill/>
                  </a:rPr>
                  <a:t> </a:t>
                </a:r>
              </a:p>
            </p:txBody>
          </p:sp>
        </mc:Fallback>
      </mc:AlternateContent>
      <p:sp>
        <p:nvSpPr>
          <p:cNvPr id="19" name="TextBox 5"/>
          <p:cNvSpPr txBox="1"/>
          <p:nvPr/>
        </p:nvSpPr>
        <p:spPr>
          <a:xfrm>
            <a:off x="2317802" y="5518786"/>
            <a:ext cx="10114689" cy="830997"/>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   假阳率</a:t>
            </a:r>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 在实际为负的样本中被预测为正样本的比例</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FPR</a:t>
            </a:r>
            <a:r>
              <a:rPr lang="zh-CN" altLang="en-US" sz="2400" dirty="0">
                <a:solidFill>
                  <a:srgbClr val="09405E"/>
                </a:solidFill>
                <a:latin typeface="Microsoft YaHei" charset="-122"/>
                <a:ea typeface="Microsoft YaHei" charset="-122"/>
                <a:cs typeface="Microsoft YaHei" charset="-122"/>
              </a:rPr>
              <a:t>（</a:t>
            </a:r>
            <a:r>
              <a:rPr lang="en-US" altLang="zh-CN" sz="2400" dirty="0">
                <a:solidFill>
                  <a:srgbClr val="09405E"/>
                </a:solidFill>
                <a:latin typeface="Microsoft YaHei" charset="-122"/>
                <a:ea typeface="Microsoft YaHei" charset="-122"/>
                <a:cs typeface="Microsoft YaHei" charset="-122"/>
              </a:rPr>
              <a:t>False</a:t>
            </a:r>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Positive</a:t>
            </a:r>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Rate</a:t>
            </a:r>
            <a:r>
              <a:rPr lang="zh-CN" altLang="en-US" sz="2400" dirty="0">
                <a:solidFill>
                  <a:srgbClr val="09405E"/>
                </a:solidFill>
                <a:latin typeface="Microsoft YaHei" charset="-122"/>
                <a:ea typeface="Microsoft YaHei" charset="-122"/>
                <a:cs typeface="Microsoft YaHei" charset="-122"/>
              </a:rPr>
              <a:t>）</a:t>
            </a:r>
            <a:endParaRPr lang="zh-CN" altLang="en-US" sz="2800" dirty="0">
              <a:solidFill>
                <a:srgbClr val="09405E"/>
              </a:solidFill>
              <a:latin typeface="Microsoft YaHei" charset="-122"/>
              <a:ea typeface="Microsoft YaHei" charset="-122"/>
              <a:cs typeface="Microsoft YaHei" charset="-122"/>
            </a:endParaRPr>
          </a:p>
        </p:txBody>
      </p:sp>
      <p:sp>
        <p:nvSpPr>
          <p:cNvPr id="21" name="矩形 20"/>
          <p:cNvSpPr/>
          <p:nvPr/>
        </p:nvSpPr>
        <p:spPr>
          <a:xfrm>
            <a:off x="414017" y="6494576"/>
            <a:ext cx="11184904" cy="369332"/>
          </a:xfrm>
          <a:prstGeom prst="rect">
            <a:avLst/>
          </a:prstGeom>
        </p:spPr>
        <p:txBody>
          <a:bodyPr wrap="square">
            <a:spAutoFit/>
          </a:bodyPr>
          <a:lstStyle/>
          <a:p>
            <a:r>
              <a:rPr lang="zh-CN" altLang="en-US" dirty="0">
                <a:solidFill>
                  <a:srgbClr val="C00000"/>
                </a:solidFill>
                <a:latin typeface="Microsoft YaHei" charset="-122"/>
                <a:ea typeface="Microsoft YaHei" charset="-122"/>
                <a:cs typeface="Microsoft YaHei" charset="-122"/>
              </a:rPr>
              <a:t>注意：准确率和召回率是互相影响的。一般情况下准确率高、召回率就低；召回率低、准确率高。</a:t>
            </a:r>
          </a:p>
        </p:txBody>
      </p:sp>
      <p:sp>
        <p:nvSpPr>
          <p:cNvPr id="23" name="文本框 22">
            <a:extLst>
              <a:ext uri="{FF2B5EF4-FFF2-40B4-BE49-F238E27FC236}">
                <a16:creationId xmlns:a16="http://schemas.microsoft.com/office/drawing/2014/main" id="{65989253-B4AF-5309-CDF0-51294C7670C2}"/>
              </a:ext>
            </a:extLst>
          </p:cNvPr>
          <p:cNvSpPr txBox="1"/>
          <p:nvPr/>
        </p:nvSpPr>
        <p:spPr>
          <a:xfrm>
            <a:off x="2582931" y="3533271"/>
            <a:ext cx="6216444" cy="461665"/>
          </a:xfrm>
          <a:prstGeom prst="rect">
            <a:avLst/>
          </a:prstGeom>
          <a:noFill/>
        </p:spPr>
        <p:txBody>
          <a:bodyPr wrap="square">
            <a:spAutoFit/>
          </a:bodyPr>
          <a:lstStyle/>
          <a:p>
            <a:r>
              <a:rPr lang="zh-CN" altLang="en-US" sz="2400" b="0" i="0" dirty="0">
                <a:solidFill>
                  <a:srgbClr val="09405E"/>
                </a:solidFill>
                <a:effectLst/>
                <a:latin typeface="Microsoft YaHei" panose="020B0503020204020204" pitchFamily="34" charset="-122"/>
                <a:ea typeface="Microsoft YaHei" panose="020B0503020204020204" pitchFamily="34" charset="-122"/>
              </a:rPr>
              <a:t>正样本结果中的预测准确程度</a:t>
            </a:r>
            <a:endParaRPr lang="zh-CN" altLang="en-US" sz="2400" dirty="0">
              <a:solidFill>
                <a:srgbClr val="09405E"/>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1402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a:t>混淆矩阵</a:t>
            </a:r>
          </a:p>
        </p:txBody>
      </p:sp>
      <p:sp>
        <p:nvSpPr>
          <p:cNvPr id="3" name="标题 2"/>
          <p:cNvSpPr>
            <a:spLocks noGrp="1"/>
          </p:cNvSpPr>
          <p:nvPr>
            <p:ph type="title"/>
          </p:nvPr>
        </p:nvSpPr>
        <p:spPr/>
        <p:txBody>
          <a:bodyPr/>
          <a:lstStyle/>
          <a:p>
            <a:r>
              <a:rPr kumimoji="1" lang="zh-CN" altLang="en-US" dirty="0"/>
              <a:t>两类分类任务的评价指标</a:t>
            </a:r>
          </a:p>
        </p:txBody>
      </p:sp>
      <p:graphicFrame>
        <p:nvGraphicFramePr>
          <p:cNvPr id="4" name="Object 5"/>
          <p:cNvGraphicFramePr>
            <a:graphicFrameLocks noChangeAspect="1"/>
          </p:cNvGraphicFramePr>
          <p:nvPr/>
        </p:nvGraphicFramePr>
        <p:xfrm>
          <a:off x="8209240" y="1697721"/>
          <a:ext cx="638175" cy="404813"/>
        </p:xfrm>
        <a:graphic>
          <a:graphicData uri="http://schemas.openxmlformats.org/presentationml/2006/ole">
            <mc:AlternateContent xmlns:mc="http://schemas.openxmlformats.org/markup-compatibility/2006">
              <mc:Choice xmlns:v="urn:schemas-microsoft-com:vml" Requires="v">
                <p:oleObj name="Equation" r:id="rId3" imgW="355292" imgH="203024" progId="">
                  <p:embed/>
                </p:oleObj>
              </mc:Choice>
              <mc:Fallback>
                <p:oleObj name="Equation" r:id="rId3" imgW="355292" imgH="203024" progId="">
                  <p:embed/>
                  <p:pic>
                    <p:nvPicPr>
                      <p:cNvPr id="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240" y="1697721"/>
                        <a:ext cx="638175"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nvGraphicFramePr>
        <p:xfrm>
          <a:off x="8163203" y="2056496"/>
          <a:ext cx="684212" cy="404813"/>
        </p:xfrm>
        <a:graphic>
          <a:graphicData uri="http://schemas.openxmlformats.org/presentationml/2006/ole">
            <mc:AlternateContent xmlns:mc="http://schemas.openxmlformats.org/markup-compatibility/2006">
              <mc:Choice xmlns:v="urn:schemas-microsoft-com:vml" Requires="v">
                <p:oleObj name="Equation" r:id="rId5" imgW="380835" imgH="203112" progId="">
                  <p:embed/>
                </p:oleObj>
              </mc:Choice>
              <mc:Fallback>
                <p:oleObj name="Equation" r:id="rId5" imgW="380835" imgH="203112" progId="">
                  <p:embed/>
                  <p:pic>
                    <p:nvPicPr>
                      <p:cNvPr id="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3203" y="2056496"/>
                        <a:ext cx="684212"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7"/>
          <p:cNvGraphicFramePr>
            <a:graphicFrameLocks noChangeAspect="1"/>
          </p:cNvGraphicFramePr>
          <p:nvPr/>
        </p:nvGraphicFramePr>
        <p:xfrm>
          <a:off x="9063315" y="1337359"/>
          <a:ext cx="638175" cy="404812"/>
        </p:xfrm>
        <a:graphic>
          <a:graphicData uri="http://schemas.openxmlformats.org/presentationml/2006/ole">
            <mc:AlternateContent xmlns:mc="http://schemas.openxmlformats.org/markup-compatibility/2006">
              <mc:Choice xmlns:v="urn:schemas-microsoft-com:vml" Requires="v">
                <p:oleObj name="Equation" r:id="rId7" imgW="355292" imgH="203024" progId="">
                  <p:embed/>
                </p:oleObj>
              </mc:Choice>
              <mc:Fallback>
                <p:oleObj name="Equation" r:id="rId7" imgW="355292" imgH="203024" progId="">
                  <p:embed/>
                  <p:pic>
                    <p:nvPicPr>
                      <p:cNvPr id="6"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3315" y="1337359"/>
                        <a:ext cx="6381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nvGraphicFramePr>
        <p:xfrm>
          <a:off x="9999940" y="1337359"/>
          <a:ext cx="684213" cy="404812"/>
        </p:xfrm>
        <a:graphic>
          <a:graphicData uri="http://schemas.openxmlformats.org/presentationml/2006/ole">
            <mc:AlternateContent xmlns:mc="http://schemas.openxmlformats.org/markup-compatibility/2006">
              <mc:Choice xmlns:v="urn:schemas-microsoft-com:vml" Requires="v">
                <p:oleObj name="Equation" r:id="rId9" imgW="380835" imgH="203112" progId="">
                  <p:embed/>
                </p:oleObj>
              </mc:Choice>
              <mc:Fallback>
                <p:oleObj name="Equation" r:id="rId9" imgW="380835" imgH="203112" progId="">
                  <p:embed/>
                  <p:pic>
                    <p:nvPicPr>
                      <p:cNvPr id="7"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940" y="1337359"/>
                        <a:ext cx="6842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表格 3"/>
          <p:cNvGraphicFramePr>
            <a:graphicFrameLocks noGrp="1"/>
          </p:cNvGraphicFramePr>
          <p:nvPr/>
        </p:nvGraphicFramePr>
        <p:xfrm>
          <a:off x="8127508" y="1336813"/>
          <a:ext cx="3528392" cy="1712912"/>
        </p:xfrm>
        <a:graphic>
          <a:graphicData uri="http://schemas.openxmlformats.org/drawingml/2006/table">
            <a:tbl>
              <a:tblPr firstRow="1" bandRow="1">
                <a:tableStyleId>{5C22544A-7EE6-4342-B048-85BDC9FD1C3A}</a:tableStyleId>
              </a:tblPr>
              <a:tblGrid>
                <a:gridCol w="867273">
                  <a:extLst>
                    <a:ext uri="{9D8B030D-6E8A-4147-A177-3AD203B41FA5}">
                      <a16:colId xmlns:a16="http://schemas.microsoft.com/office/drawing/2014/main" val="20000"/>
                    </a:ext>
                  </a:extLst>
                </a:gridCol>
                <a:gridCol w="1156363">
                  <a:extLst>
                    <a:ext uri="{9D8B030D-6E8A-4147-A177-3AD203B41FA5}">
                      <a16:colId xmlns:a16="http://schemas.microsoft.com/office/drawing/2014/main" val="20001"/>
                    </a:ext>
                  </a:extLst>
                </a:gridCol>
                <a:gridCol w="784676">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tblGrid>
              <a:tr h="375920">
                <a:tc>
                  <a:txBody>
                    <a:bodyPr/>
                    <a:lstStyle/>
                    <a:p>
                      <a:r>
                        <a:rPr lang="en-US" altLang="zh-CN" sz="1900" dirty="0"/>
                        <a:t>y</a:t>
                      </a:r>
                      <a:endParaRPr lang="zh-CN" altLang="en-US" sz="19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zh-CN" altLang="en-US" sz="19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rPr>
                        <a:t>  </a:t>
                      </a:r>
                      <a:r>
                        <a:rPr lang="el-GR" altLang="zh-CN" sz="1900" dirty="0">
                          <a:solidFill>
                            <a:schemeClr val="tx1"/>
                          </a:solidFill>
                        </a:rPr>
                        <a:t>Σ</a:t>
                      </a: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altLang="zh-CN" sz="2000" dirty="0">
                          <a:latin typeface="Microsoft YaHei" charset="-122"/>
                          <a:ea typeface="Microsoft YaHei" charset="-122"/>
                          <a:cs typeface="Microsoft YaHei" charset="-122"/>
                        </a:rPr>
                        <a:t>  TP         </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2000" dirty="0">
                          <a:latin typeface="Microsoft YaHei" charset="-122"/>
                          <a:ea typeface="Microsoft YaHei" charset="-122"/>
                          <a:cs typeface="Microsoft YaHei" charset="-122"/>
                        </a:rPr>
                        <a:t>FN</a:t>
                      </a:r>
                      <a:endParaRPr lang="zh-CN" altLang="en-US" sz="2000" dirty="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190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blipFill rotWithShape="1">
                      <a:blip r:embed="rId11"/>
                      <a:stretch>
                        <a:fillRect l="-391525" t="-100000" b="-258462"/>
                      </a:stretch>
                    </a:blipFill>
                  </a:tcPr>
                </a:tc>
                <a:extLst>
                  <a:ext uri="{0D108BD9-81ED-4DB2-BD59-A6C34878D82A}">
                    <a16:rowId xmlns:a16="http://schemas.microsoft.com/office/drawing/2014/main" val="10001"/>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noFill/>
                  </a:tcPr>
                </a:tc>
                <a:tc>
                  <a:txBody>
                    <a:bodyPr/>
                    <a:lstStyle/>
                    <a:p>
                      <a:pPr algn="ctr"/>
                      <a:r>
                        <a:rPr lang="en-US" altLang="zh-CN" sz="2000" dirty="0">
                          <a:latin typeface="Microsoft YaHei" charset="-122"/>
                          <a:ea typeface="Microsoft YaHei" charset="-122"/>
                          <a:cs typeface="Microsoft YaHei" charset="-122"/>
                        </a:rPr>
                        <a:t>  FP</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noFill/>
                  </a:tcPr>
                </a:tc>
                <a:tc>
                  <a:txBody>
                    <a:bodyPr/>
                    <a:lstStyle/>
                    <a:p>
                      <a:pPr algn="ctr"/>
                      <a:r>
                        <a:rPr lang="en-US" altLang="zh-CN" sz="2000" dirty="0">
                          <a:latin typeface="Microsoft YaHei" charset="-122"/>
                          <a:ea typeface="Microsoft YaHei" charset="-122"/>
                          <a:cs typeface="Microsoft YaHei" charset="-122"/>
                        </a:rPr>
                        <a:t>TN</a:t>
                      </a:r>
                      <a:endParaRPr lang="zh-CN" altLang="en-US" sz="2000" dirty="0">
                        <a:latin typeface="Microsoft YaHei" charset="-122"/>
                        <a:ea typeface="Microsoft YaHei" charset="-122"/>
                        <a:cs typeface="Microsoft YaHei" charset="-122"/>
                      </a:endParaRPr>
                    </a:p>
                  </a:txBody>
                  <a:tcPr>
                    <a:noFill/>
                  </a:tcPr>
                </a:tc>
                <a:tc>
                  <a:txBody>
                    <a:bodyPr/>
                    <a:lstStyle/>
                    <a:p>
                      <a:pPr algn="ctr"/>
                      <a:endParaRPr lang="en-US" sz="1900" dirty="0">
                        <a:latin typeface="Microsoft YaHei" charset="-122"/>
                        <a:ea typeface="Microsoft YaHei" charset="-122"/>
                        <a:cs typeface="Microsoft YaHei" charset="-122"/>
                      </a:endParaRPr>
                    </a:p>
                  </a:txBody>
                  <a:tcPr>
                    <a:blipFill rotWithShape="1">
                      <a:blip r:embed="rId11"/>
                      <a:stretch>
                        <a:fillRect l="-391525" t="-196970" b="-154545"/>
                      </a:stretch>
                    </a:blipFill>
                  </a:tcPr>
                </a:tc>
                <a:extLst>
                  <a:ext uri="{0D108BD9-81ED-4DB2-BD59-A6C34878D82A}">
                    <a16:rowId xmlns:a16="http://schemas.microsoft.com/office/drawing/2014/main" val="10002"/>
                  </a:ext>
                </a:extLst>
              </a:tr>
              <a:tr h="539432">
                <a:tc>
                  <a:txBody>
                    <a:bodyPr/>
                    <a:lstStyle/>
                    <a:p>
                      <a:r>
                        <a:rPr lang="en-US" altLang="zh-CN" sz="2000" dirty="0"/>
                        <a:t>   </a:t>
                      </a:r>
                      <a:r>
                        <a:rPr lang="el-GR" altLang="zh-CN" sz="2000" dirty="0">
                          <a:latin typeface="Microsoft YaHei" charset="-122"/>
                          <a:ea typeface="Microsoft YaHei" charset="-122"/>
                          <a:cs typeface="Microsoft YaHei" charset="-122"/>
                        </a:rPr>
                        <a:t>Σ</a:t>
                      </a:r>
                      <a:endParaRPr lang="zh-CN" altLang="en-US" sz="2000" dirty="0">
                        <a:latin typeface="Microsoft YaHei" charset="-122"/>
                        <a:ea typeface="Microsoft YaHei" charset="-122"/>
                        <a:cs typeface="Microsoft YaHei" charset="-122"/>
                      </a:endParaRPr>
                    </a:p>
                  </a:txBody>
                  <a:tcPr>
                    <a:lnR w="12700" cap="flat" cmpd="sng" algn="ctr">
                      <a:solidFill>
                        <a:schemeClr val="tx1"/>
                      </a:solidFill>
                      <a:prstDash val="solid"/>
                      <a:round/>
                      <a:headEnd type="none" w="med" len="med"/>
                      <a:tailEnd type="none" w="med" len="med"/>
                    </a:lnR>
                    <a:noFill/>
                  </a:tcPr>
                </a:tc>
                <a:tc>
                  <a:txBody>
                    <a:bodyPr/>
                    <a:lstStyle/>
                    <a:p>
                      <a:endParaRPr lang="zh-CN" altLang="en-US" sz="2000" dirty="0"/>
                    </a:p>
                  </a:txBody>
                  <a:tcPr>
                    <a:lnL w="12700" cap="flat" cmpd="sng" algn="ctr">
                      <a:solidFill>
                        <a:schemeClr val="tx1"/>
                      </a:solidFill>
                      <a:prstDash val="solid"/>
                      <a:round/>
                      <a:headEnd type="none" w="med" len="med"/>
                      <a:tailEnd type="none" w="med" len="med"/>
                    </a:lnL>
                    <a:noFill/>
                  </a:tcPr>
                </a:tc>
                <a:tc>
                  <a:txBody>
                    <a:bodyPr/>
                    <a:lstStyle/>
                    <a:p>
                      <a:endParaRPr lang="zh-CN" altLang="en-US" sz="2000" dirty="0"/>
                    </a:p>
                  </a:txBody>
                  <a:tcPr>
                    <a:noFill/>
                  </a:tcPr>
                </a:tc>
                <a:tc>
                  <a:txBody>
                    <a:bodyPr/>
                    <a:lstStyle/>
                    <a:p>
                      <a:endParaRPr lang="zh-CN" altLang="en-US" sz="2000" dirty="0"/>
                    </a:p>
                  </a:txBody>
                  <a:tcPr>
                    <a:noFill/>
                  </a:tcPr>
                </a:tc>
                <a:extLst>
                  <a:ext uri="{0D108BD9-81ED-4DB2-BD59-A6C34878D82A}">
                    <a16:rowId xmlns:a16="http://schemas.microsoft.com/office/drawing/2014/main" val="10003"/>
                  </a:ext>
                </a:extLst>
              </a:tr>
            </a:tbl>
          </a:graphicData>
        </a:graphic>
      </p:graphicFrame>
      <p:graphicFrame>
        <p:nvGraphicFramePr>
          <p:cNvPr id="9" name="Object 11"/>
          <p:cNvGraphicFramePr>
            <a:graphicFrameLocks noChangeAspect="1"/>
          </p:cNvGraphicFramePr>
          <p:nvPr/>
        </p:nvGraphicFramePr>
        <p:xfrm>
          <a:off x="9447761" y="2508934"/>
          <a:ext cx="347663" cy="428625"/>
        </p:xfrm>
        <a:graphic>
          <a:graphicData uri="http://schemas.openxmlformats.org/presentationml/2006/ole">
            <mc:AlternateContent xmlns:mc="http://schemas.openxmlformats.org/markup-compatibility/2006">
              <mc:Choice xmlns:v="urn:schemas-microsoft-com:vml" Requires="v">
                <p:oleObj name="Equation" r:id="rId12" imgW="228501" imgH="253890" progId="">
                  <p:embed/>
                </p:oleObj>
              </mc:Choice>
              <mc:Fallback>
                <p:oleObj name="Equation" r:id="rId12" imgW="228501" imgH="253890" progId="">
                  <p:embed/>
                  <p:pic>
                    <p:nvPicPr>
                      <p:cNvPr id="9"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7761" y="2508934"/>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3"/>
          <p:cNvGraphicFramePr>
            <a:graphicFrameLocks noChangeAspect="1"/>
          </p:cNvGraphicFramePr>
          <p:nvPr/>
        </p:nvGraphicFramePr>
        <p:xfrm>
          <a:off x="10516149" y="2488296"/>
          <a:ext cx="347663" cy="428625"/>
        </p:xfrm>
        <a:graphic>
          <a:graphicData uri="http://schemas.openxmlformats.org/presentationml/2006/ole">
            <mc:AlternateContent xmlns:mc="http://schemas.openxmlformats.org/markup-compatibility/2006">
              <mc:Choice xmlns:v="urn:schemas-microsoft-com:vml" Requires="v">
                <p:oleObj name="Equation" r:id="rId14" imgW="228501" imgH="253890" progId="">
                  <p:embed/>
                </p:oleObj>
              </mc:Choice>
              <mc:Fallback>
                <p:oleObj name="Equation" r:id="rId14" imgW="228501" imgH="253890" progId="">
                  <p:embed/>
                  <p:pic>
                    <p:nvPicPr>
                      <p:cNvPr id="1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16149" y="2488296"/>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p:cNvSpPr txBox="1"/>
          <p:nvPr/>
        </p:nvSpPr>
        <p:spPr>
          <a:xfrm>
            <a:off x="6824223" y="1871701"/>
            <a:ext cx="1344151" cy="461665"/>
          </a:xfrm>
          <a:prstGeom prst="rect">
            <a:avLst/>
          </a:prstGeom>
          <a:noFill/>
        </p:spPr>
        <p:txBody>
          <a:bodyPr wrap="square" rtlCol="0">
            <a:spAutoFit/>
          </a:bodyPr>
          <a:lstStyle/>
          <a:p>
            <a:r>
              <a:rPr kumimoji="1" lang="zh-CN" altLang="en-US" sz="2400">
                <a:solidFill>
                  <a:srgbClr val="09405E"/>
                </a:solidFill>
                <a:latin typeface="Microsoft YaHei" charset="-122"/>
                <a:ea typeface="Microsoft YaHei" charset="-122"/>
                <a:cs typeface="Microsoft YaHei" charset="-122"/>
              </a:rPr>
              <a:t>真</a:t>
            </a:r>
            <a:r>
              <a:rPr kumimoji="1" lang="zh-CN" altLang="en-US" sz="2400" dirty="0">
                <a:solidFill>
                  <a:srgbClr val="09405E"/>
                </a:solidFill>
                <a:latin typeface="Microsoft YaHei" charset="-122"/>
                <a:ea typeface="Microsoft YaHei" charset="-122"/>
                <a:cs typeface="Microsoft YaHei" charset="-122"/>
              </a:rPr>
              <a:t>值</a:t>
            </a:r>
          </a:p>
        </p:txBody>
      </p:sp>
      <p:sp>
        <p:nvSpPr>
          <p:cNvPr id="12" name="文本框 11"/>
          <p:cNvSpPr txBox="1"/>
          <p:nvPr/>
        </p:nvSpPr>
        <p:spPr>
          <a:xfrm>
            <a:off x="9543764" y="832757"/>
            <a:ext cx="1344151"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预测值</a:t>
            </a:r>
          </a:p>
        </p:txBody>
      </p:sp>
      <p:sp>
        <p:nvSpPr>
          <p:cNvPr id="13" name="TextBox 5"/>
          <p:cNvSpPr txBox="1"/>
          <p:nvPr/>
        </p:nvSpPr>
        <p:spPr>
          <a:xfrm>
            <a:off x="2261628" y="4272296"/>
            <a:ext cx="10114689" cy="830997"/>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   召回率</a:t>
            </a:r>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查全率</a:t>
            </a:r>
            <a:r>
              <a:rPr lang="en-US" altLang="zh-CN" sz="2400" dirty="0">
                <a:solidFill>
                  <a:srgbClr val="09405E"/>
                </a:solidFill>
                <a:latin typeface="Microsoft YaHei" charset="-122"/>
                <a:ea typeface="Microsoft YaHei" charset="-122"/>
              </a:rPr>
              <a:t>:</a:t>
            </a:r>
            <a:r>
              <a:rPr lang="zh-CN" altLang="en-US" sz="2400" dirty="0">
                <a:solidFill>
                  <a:srgbClr val="09405E"/>
                </a:solidFill>
                <a:latin typeface="Microsoft YaHei" charset="-122"/>
                <a:ea typeface="Microsoft YaHei" charset="-122"/>
              </a:rPr>
              <a:t> 在实际为正的样本中被预测为正样本的的比例 </a:t>
            </a:r>
            <a:r>
              <a:rPr lang="en-US" altLang="zh-CN" sz="2400" dirty="0">
                <a:solidFill>
                  <a:srgbClr val="09405E"/>
                </a:solidFill>
                <a:latin typeface="Microsoft YaHei" charset="-122"/>
                <a:ea typeface="Microsoft YaHei" charset="-122"/>
              </a:rPr>
              <a:t>TPR</a:t>
            </a:r>
          </a:p>
          <a:p>
            <a:r>
              <a:rPr lang="zh-CN" altLang="en-US" sz="2400" dirty="0">
                <a:solidFill>
                  <a:srgbClr val="09405E"/>
                </a:solidFill>
                <a:latin typeface="Microsoft YaHei" charset="-122"/>
                <a:ea typeface="Microsoft YaHei" charset="-122"/>
              </a:rPr>
              <a:t>（</a:t>
            </a:r>
            <a:r>
              <a:rPr lang="en-US" altLang="zh-CN" sz="2400" dirty="0">
                <a:solidFill>
                  <a:srgbClr val="09405E"/>
                </a:solidFill>
                <a:latin typeface="Microsoft YaHei" charset="-122"/>
                <a:ea typeface="Microsoft YaHei" charset="-122"/>
              </a:rPr>
              <a:t>True</a:t>
            </a:r>
            <a:r>
              <a:rPr lang="zh-CN" altLang="en-US" sz="2400" dirty="0">
                <a:solidFill>
                  <a:srgbClr val="09405E"/>
                </a:solidFill>
                <a:latin typeface="Microsoft YaHei" charset="-122"/>
                <a:ea typeface="Microsoft YaHei" charset="-122"/>
              </a:rPr>
              <a:t> </a:t>
            </a:r>
            <a:r>
              <a:rPr lang="en-US" altLang="zh-CN" sz="2400" dirty="0">
                <a:solidFill>
                  <a:srgbClr val="09405E"/>
                </a:solidFill>
                <a:latin typeface="Microsoft YaHei" charset="-122"/>
                <a:ea typeface="Microsoft YaHei" charset="-122"/>
              </a:rPr>
              <a:t>P</a:t>
            </a:r>
            <a:r>
              <a:rPr lang="en-US" altLang="zh-CN" sz="2000" dirty="0">
                <a:solidFill>
                  <a:srgbClr val="09405E"/>
                </a:solidFill>
                <a:latin typeface="Microsoft YaHei" charset="-122"/>
                <a:ea typeface="Microsoft YaHei" charset="-122"/>
                <a:cs typeface="Microsoft YaHei" charset="-122"/>
              </a:rPr>
              <a:t>ositive</a:t>
            </a:r>
            <a:r>
              <a:rPr lang="zh-CN" altLang="en-US" sz="2000" dirty="0">
                <a:solidFill>
                  <a:srgbClr val="09405E"/>
                </a:solidFill>
                <a:latin typeface="Microsoft YaHei" charset="-122"/>
                <a:ea typeface="Microsoft YaHei" charset="-122"/>
                <a:cs typeface="Microsoft YaHei" charset="-122"/>
              </a:rPr>
              <a:t> </a:t>
            </a:r>
            <a:r>
              <a:rPr lang="en-US" altLang="zh-CN" sz="2000" dirty="0">
                <a:solidFill>
                  <a:srgbClr val="09405E"/>
                </a:solidFill>
                <a:latin typeface="Microsoft YaHei" charset="-122"/>
                <a:ea typeface="Microsoft YaHei" charset="-122"/>
                <a:cs typeface="Microsoft YaHei" charset="-122"/>
              </a:rPr>
              <a:t>Rate</a:t>
            </a:r>
            <a:r>
              <a:rPr lang="zh-CN" altLang="en-US" sz="2000" dirty="0">
                <a:solidFill>
                  <a:srgbClr val="09405E"/>
                </a:solidFill>
                <a:latin typeface="Microsoft YaHei" charset="-122"/>
                <a:ea typeface="Microsoft YaHei" charset="-122"/>
                <a:cs typeface="Microsoft YaHei" charset="-122"/>
              </a:rPr>
              <a:t>）</a:t>
            </a:r>
            <a:endParaRPr lang="zh-CN" altLang="en-US" sz="2400" dirty="0">
              <a:solidFill>
                <a:srgbClr val="09405E"/>
              </a:solidFill>
              <a:latin typeface="Microsoft YaHei" charset="-122"/>
              <a:ea typeface="Microsoft YaHei" charset="-122"/>
              <a:cs typeface="Microsoft YaHei" charset="-122"/>
            </a:endParaRPr>
          </a:p>
        </p:txBody>
      </p:sp>
      <p:sp>
        <p:nvSpPr>
          <p:cNvPr id="14" name="TextBox 16"/>
          <p:cNvSpPr txBox="1"/>
          <p:nvPr/>
        </p:nvSpPr>
        <p:spPr>
          <a:xfrm>
            <a:off x="2556020" y="3113100"/>
            <a:ext cx="9635980"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精准率</a:t>
            </a:r>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查准</a:t>
            </a:r>
            <a:r>
              <a:rPr lang="zh-CN" altLang="en-US" sz="2400" dirty="0">
                <a:solidFill>
                  <a:srgbClr val="09405E"/>
                </a:solidFill>
                <a:latin typeface="Microsoft YaHei" charset="-122"/>
                <a:ea typeface="Microsoft YaHei" charset="-122"/>
              </a:rPr>
              <a:t>率：在所有被预测为正的样本中实际为正的样本的</a:t>
            </a:r>
            <a:r>
              <a:rPr lang="zh-CN" altLang="en-US" sz="2400" dirty="0">
                <a:solidFill>
                  <a:srgbClr val="09405E"/>
                </a:solidFill>
                <a:latin typeface="Microsoft YaHei" charset="-122"/>
                <a:ea typeface="Microsoft YaHei" charset="-122"/>
                <a:cs typeface="Microsoft YaHei" charset="-122"/>
              </a:rPr>
              <a:t>比例</a:t>
            </a:r>
          </a:p>
        </p:txBody>
      </p:sp>
      <mc:AlternateContent xmlns:mc="http://schemas.openxmlformats.org/markup-compatibility/2006">
        <mc:Choice xmlns:a14="http://schemas.microsoft.com/office/drawing/2010/main" Requires="a14">
          <p:sp>
            <p:nvSpPr>
              <p:cNvPr id="15" name="文本框 14"/>
              <p:cNvSpPr txBox="1"/>
              <p:nvPr/>
            </p:nvSpPr>
            <p:spPr>
              <a:xfrm>
                <a:off x="173557" y="2973334"/>
                <a:ext cx="2088071" cy="7747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panose="02040503050406030204" pitchFamily="18" charset="0"/>
                                  <a:ea typeface="微软雅黑" pitchFamily="34" charset="-122"/>
                                </a:rPr>
                              </m:ctrlPr>
                            </m:sSubPr>
                            <m:e>
                              <m:acc>
                                <m:accPr>
                                  <m:chr m:val="̂"/>
                                  <m:ctrlPr>
                                    <a:rPr lang="en-US" altLang="zh-CN" sz="2400" b="0" i="1" smtClean="0">
                                      <a:solidFill>
                                        <a:srgbClr val="09405E"/>
                                      </a:solidFill>
                                      <a:latin typeface="Cambria Math" panose="02040503050406030204" pitchFamily="18" charset="0"/>
                                      <a:ea typeface="微软雅黑" pitchFamily="34" charset="-122"/>
                                    </a:rPr>
                                  </m:ctrlPr>
                                </m:accPr>
                                <m:e>
                                  <m:r>
                                    <a:rPr lang="en-US" altLang="zh-CN" sz="2400" b="0" i="1" smtClean="0">
                                      <a:solidFill>
                                        <a:srgbClr val="09405E"/>
                                      </a:solidFill>
                                      <a:latin typeface="Cambria Math" charset="0"/>
                                      <a:ea typeface="微软雅黑" pitchFamily="34" charset="-122"/>
                                    </a:rPr>
                                    <m:t>𝑁</m:t>
                                  </m:r>
                                </m:e>
                              </m:acc>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5" name="文本框 14"/>
              <p:cNvSpPr txBox="1">
                <a:spLocks noRot="1" noChangeAspect="1" noMove="1" noResize="1" noEditPoints="1" noAdjustHandles="1" noChangeArrowheads="1" noChangeShapeType="1" noTextEdit="1"/>
              </p:cNvSpPr>
              <p:nvPr/>
            </p:nvSpPr>
            <p:spPr>
              <a:xfrm>
                <a:off x="173557" y="2973334"/>
                <a:ext cx="2088071" cy="774764"/>
              </a:xfrm>
              <a:prstGeom prst="rect">
                <a:avLst/>
              </a:prstGeom>
              <a:blipFill>
                <a:blip r:embed="rId16"/>
                <a:stretch>
                  <a:fillRect l="-602" t="-1613" b="-9677"/>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221134" y="4272296"/>
                <a:ext cx="1667636" cy="75373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Recall</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panose="02040503050406030204" pitchFamily="18" charset="0"/>
                                  <a:ea typeface="微软雅黑" pitchFamily="34" charset="-122"/>
                                </a:rPr>
                              </m:ctrlPr>
                            </m:sSubPr>
                            <m:e>
                              <m:r>
                                <a:rPr lang="en-US" altLang="zh-CN" sz="2400" b="0" i="1" smtClean="0">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p:sp>
            <p:nvSpPr>
              <p:cNvPr id="16" name="文本框 15"/>
              <p:cNvSpPr txBox="1">
                <a:spLocks noRot="1" noChangeAspect="1" noMove="1" noResize="1" noEditPoints="1" noAdjustHandles="1" noChangeArrowheads="1" noChangeShapeType="1" noTextEdit="1"/>
              </p:cNvSpPr>
              <p:nvPr/>
            </p:nvSpPr>
            <p:spPr>
              <a:xfrm>
                <a:off x="221134" y="4272296"/>
                <a:ext cx="1667636" cy="753732"/>
              </a:xfrm>
              <a:prstGeom prst="rect">
                <a:avLst/>
              </a:prstGeom>
              <a:blipFill>
                <a:blip r:embed="rId17"/>
                <a:stretch>
                  <a:fillRect l="-3788" r="-3030" b="-8333"/>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73557" y="5687028"/>
                <a:ext cx="3430426" cy="7167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b="0" i="1" smtClean="0">
                          <a:solidFill>
                            <a:srgbClr val="09405E"/>
                          </a:solidFill>
                          <a:latin typeface="Cambria Math" charset="0"/>
                          <a:ea typeface="微软雅黑" pitchFamily="34" charset="-122"/>
                        </a:rPr>
                        <m:t>𝐹</m:t>
                      </m:r>
                      <m:r>
                        <a:rPr lang="en-US" altLang="zh-CN" sz="2400" b="0" i="1" smtClean="0">
                          <a:solidFill>
                            <a:srgbClr val="09405E"/>
                          </a:solidFill>
                          <a:latin typeface="Cambria Math" charset="0"/>
                          <a:ea typeface="微软雅黑" pitchFamily="34" charset="-122"/>
                        </a:rPr>
                        <m:t>1=</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2</m:t>
                          </m:r>
                          <m:d>
                            <m:dPr>
                              <m:ctrlPr>
                                <a:rPr lang="is-IS" altLang="zh-CN" sz="2400" b="0" i="1" smtClean="0">
                                  <a:solidFill>
                                    <a:srgbClr val="09405E"/>
                                  </a:solidFill>
                                  <a:latin typeface="Cambria Math" panose="02040503050406030204" pitchFamily="18" charset="0"/>
                                  <a:ea typeface="微软雅黑" pitchFamily="34" charset="-122"/>
                                </a:rPr>
                              </m:ctrlPr>
                            </m:dPr>
                            <m:e>
                              <m:r>
                                <m:rPr>
                                  <m:sty m:val="p"/>
                                </m:rPr>
                                <a:rPr lang="en-US" altLang="zh-CN" sz="2400">
                                  <a:solidFill>
                                    <a:srgbClr val="09405E"/>
                                  </a:solidFill>
                                  <a:latin typeface="Cambria Math" charset="0"/>
                                  <a:ea typeface="微软雅黑" pitchFamily="34" charset="-122"/>
                                </a:rPr>
                                <m:t>Precison</m:t>
                              </m:r>
                              <m:r>
                                <a:rPr lang="en-US" altLang="zh-CN" sz="2400" i="1" smtClean="0">
                                  <a:solidFill>
                                    <a:srgbClr val="09405E"/>
                                  </a:solidFill>
                                  <a:latin typeface="Cambria Math" charset="0"/>
                                  <a:ea typeface="Cambria Math" charset="0"/>
                                  <a:cs typeface="Cambria Math" charset="0"/>
                                </a:rPr>
                                <m:t>×</m:t>
                              </m:r>
                              <m:r>
                                <m:rPr>
                                  <m:sty m:val="p"/>
                                </m:rPr>
                                <a:rPr lang="en-US" altLang="zh-CN" sz="2400">
                                  <a:solidFill>
                                    <a:srgbClr val="09405E"/>
                                  </a:solidFill>
                                  <a:latin typeface="Cambria Math" charset="0"/>
                                  <a:ea typeface="微软雅黑" pitchFamily="34" charset="-122"/>
                                </a:rPr>
                                <m:t>Recall</m:t>
                              </m:r>
                            </m:e>
                          </m:d>
                        </m:num>
                        <m:den>
                          <m:r>
                            <m:rPr>
                              <m:sty m:val="p"/>
                            </m:rPr>
                            <a:rPr lang="en-US" altLang="zh-CN" sz="240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r>
                            <m:rPr>
                              <m:sty m:val="p"/>
                            </m:rPr>
                            <a:rPr lang="en-US" altLang="zh-CN" sz="2400">
                              <a:solidFill>
                                <a:srgbClr val="09405E"/>
                              </a:solidFill>
                              <a:latin typeface="Cambria Math" charset="0"/>
                              <a:ea typeface="微软雅黑" pitchFamily="34" charset="-122"/>
                            </a:rPr>
                            <m:t>Recall</m:t>
                          </m:r>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73557" y="5687028"/>
                <a:ext cx="3430426" cy="716799"/>
              </a:xfrm>
              <a:prstGeom prst="rect">
                <a:avLst/>
              </a:prstGeom>
              <a:blipFill rotWithShape="0">
                <a:blip r:embed="rId19"/>
                <a:stretch>
                  <a:fillRect b="-855"/>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5"/>
              <p:cNvSpPr txBox="1"/>
              <p:nvPr/>
            </p:nvSpPr>
            <p:spPr>
              <a:xfrm>
                <a:off x="3839569" y="5814594"/>
                <a:ext cx="6160372"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F1</a:t>
                </a:r>
                <a:r>
                  <a:rPr lang="zh-CN" altLang="en-US" sz="2400" dirty="0">
                    <a:solidFill>
                      <a:srgbClr val="09405E"/>
                    </a:solidFill>
                    <a:latin typeface="Microsoft YaHei" charset="-122"/>
                    <a:ea typeface="Microsoft YaHei" charset="-122"/>
                    <a:cs typeface="Microsoft YaHei" charset="-122"/>
                  </a:rPr>
                  <a:t>分数</a:t>
                </a:r>
                <a14:m>
                  <m:oMath xmlns:m="http://schemas.openxmlformats.org/officeDocument/2006/math">
                    <m:r>
                      <a:rPr lang="zh-CN" altLang="en-US" sz="2400">
                        <a:solidFill>
                          <a:srgbClr val="09405E"/>
                        </a:solidFill>
                        <a:latin typeface="Cambria Math" charset="0"/>
                        <a:ea typeface="Microsoft YaHei" charset="-122"/>
                        <a:cs typeface="Microsoft YaHei" charset="-122"/>
                      </a:rPr>
                      <m:t>：</m:t>
                    </m:r>
                  </m:oMath>
                </a14:m>
                <a:r>
                  <a:rPr kumimoji="1" lang="en-US" altLang="zh-CN" sz="2400" dirty="0">
                    <a:solidFill>
                      <a:srgbClr val="09405E"/>
                    </a:solidFill>
                    <a:latin typeface="Microsoft YaHei" charset="-122"/>
                    <a:ea typeface="Microsoft YaHei" charset="-122"/>
                    <a:cs typeface="Microsoft YaHei" charset="-122"/>
                  </a:rPr>
                  <a:t> Precision </a:t>
                </a:r>
                <a:r>
                  <a:rPr kumimoji="1" lang="zh-CN" altLang="en-US" sz="2400" dirty="0">
                    <a:solidFill>
                      <a:srgbClr val="09405E"/>
                    </a:solidFill>
                    <a:latin typeface="Microsoft YaHei" charset="-122"/>
                    <a:ea typeface="Microsoft YaHei" charset="-122"/>
                    <a:cs typeface="Microsoft YaHei" charset="-122"/>
                  </a:rPr>
                  <a:t>和</a:t>
                </a:r>
                <a:r>
                  <a:rPr kumimoji="1" lang="en-US" altLang="zh-CN" sz="2400" dirty="0">
                    <a:solidFill>
                      <a:srgbClr val="09405E"/>
                    </a:solidFill>
                    <a:latin typeface="Microsoft YaHei" charset="-122"/>
                    <a:ea typeface="Microsoft YaHei" charset="-122"/>
                    <a:cs typeface="Microsoft YaHei" charset="-122"/>
                  </a:rPr>
                  <a:t>Recall</a:t>
                </a:r>
                <a:r>
                  <a:rPr kumimoji="1" lang="zh-CN" altLang="en-US" sz="2400" dirty="0">
                    <a:solidFill>
                      <a:srgbClr val="09405E"/>
                    </a:solidFill>
                    <a:latin typeface="Microsoft YaHei" charset="-122"/>
                    <a:ea typeface="Microsoft YaHei" charset="-122"/>
                    <a:cs typeface="Microsoft YaHei" charset="-122"/>
                  </a:rPr>
                  <a:t>调和平均值</a:t>
                </a:r>
                <a:endParaRPr lang="zh-CN" altLang="en-US" sz="2400" dirty="0">
                  <a:solidFill>
                    <a:srgbClr val="09405E"/>
                  </a:solidFill>
                  <a:latin typeface="Microsoft YaHei" charset="-122"/>
                  <a:ea typeface="Microsoft YaHei" charset="-122"/>
                  <a:cs typeface="Microsoft YaHei" charset="-122"/>
                </a:endParaRPr>
              </a:p>
            </p:txBody>
          </p:sp>
        </mc:Choice>
        <mc:Fallback xmlns="">
          <p:sp>
            <p:nvSpPr>
              <p:cNvPr id="20" name="TextBox 5"/>
              <p:cNvSpPr txBox="1">
                <a:spLocks noRot="1" noChangeAspect="1" noMove="1" noResize="1" noEditPoints="1" noAdjustHandles="1" noChangeArrowheads="1" noChangeShapeType="1" noTextEdit="1"/>
              </p:cNvSpPr>
              <p:nvPr/>
            </p:nvSpPr>
            <p:spPr>
              <a:xfrm>
                <a:off x="3839569" y="5814594"/>
                <a:ext cx="6160372" cy="461665"/>
              </a:xfrm>
              <a:prstGeom prst="rect">
                <a:avLst/>
              </a:prstGeom>
              <a:blipFill rotWithShape="0">
                <a:blip r:embed="rId20"/>
                <a:stretch>
                  <a:fillRect t="-10526" b="-2894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65989253-B4AF-5309-CDF0-51294C7670C2}"/>
              </a:ext>
            </a:extLst>
          </p:cNvPr>
          <p:cNvSpPr txBox="1"/>
          <p:nvPr/>
        </p:nvSpPr>
        <p:spPr>
          <a:xfrm>
            <a:off x="2582931" y="3533271"/>
            <a:ext cx="6216444" cy="461665"/>
          </a:xfrm>
          <a:prstGeom prst="rect">
            <a:avLst/>
          </a:prstGeom>
          <a:noFill/>
        </p:spPr>
        <p:txBody>
          <a:bodyPr wrap="square">
            <a:spAutoFit/>
          </a:bodyPr>
          <a:lstStyle/>
          <a:p>
            <a:r>
              <a:rPr lang="zh-CN" altLang="en-US" sz="2400" dirty="0">
                <a:solidFill>
                  <a:srgbClr val="09405E"/>
                </a:solidFill>
                <a:latin typeface="Microsoft YaHei" charset="-122"/>
                <a:ea typeface="Microsoft YaHei" charset="-122"/>
              </a:rPr>
              <a:t>正样本结果中的预测准确程度</a:t>
            </a:r>
          </a:p>
        </p:txBody>
      </p:sp>
    </p:spTree>
    <p:extLst>
      <p:ext uri="{BB962C8B-B14F-4D97-AF65-F5344CB8AC3E}">
        <p14:creationId xmlns:p14="http://schemas.microsoft.com/office/powerpoint/2010/main" val="3982177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a:t>混淆矩阵</a:t>
            </a:r>
          </a:p>
        </p:txBody>
      </p:sp>
      <p:sp>
        <p:nvSpPr>
          <p:cNvPr id="3" name="标题 2"/>
          <p:cNvSpPr>
            <a:spLocks noGrp="1"/>
          </p:cNvSpPr>
          <p:nvPr>
            <p:ph type="title"/>
          </p:nvPr>
        </p:nvSpPr>
        <p:spPr/>
        <p:txBody>
          <a:bodyPr/>
          <a:lstStyle/>
          <a:p>
            <a:r>
              <a:rPr kumimoji="1" lang="zh-CN" altLang="en-US" dirty="0"/>
              <a:t>两类分类任务的评价指标</a:t>
            </a:r>
          </a:p>
        </p:txBody>
      </p:sp>
      <p:graphicFrame>
        <p:nvGraphicFramePr>
          <p:cNvPr id="4" name="Object 5"/>
          <p:cNvGraphicFramePr>
            <a:graphicFrameLocks noChangeAspect="1"/>
          </p:cNvGraphicFramePr>
          <p:nvPr/>
        </p:nvGraphicFramePr>
        <p:xfrm>
          <a:off x="8209240" y="1697721"/>
          <a:ext cx="638175" cy="404813"/>
        </p:xfrm>
        <a:graphic>
          <a:graphicData uri="http://schemas.openxmlformats.org/presentationml/2006/ole">
            <mc:AlternateContent xmlns:mc="http://schemas.openxmlformats.org/markup-compatibility/2006">
              <mc:Choice xmlns:v="urn:schemas-microsoft-com:vml" Requires="v">
                <p:oleObj name="Equation" r:id="rId3" imgW="355292" imgH="203024" progId="">
                  <p:embed/>
                </p:oleObj>
              </mc:Choice>
              <mc:Fallback>
                <p:oleObj name="Equation" r:id="rId3" imgW="355292" imgH="2030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9240" y="1697721"/>
                        <a:ext cx="638175"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nvGraphicFramePr>
        <p:xfrm>
          <a:off x="8163203" y="2056496"/>
          <a:ext cx="684212" cy="404813"/>
        </p:xfrm>
        <a:graphic>
          <a:graphicData uri="http://schemas.openxmlformats.org/presentationml/2006/ole">
            <mc:AlternateContent xmlns:mc="http://schemas.openxmlformats.org/markup-compatibility/2006">
              <mc:Choice xmlns:v="urn:schemas-microsoft-com:vml" Requires="v">
                <p:oleObj name="Equation" r:id="rId5" imgW="380835" imgH="203112" progId="">
                  <p:embed/>
                </p:oleObj>
              </mc:Choice>
              <mc:Fallback>
                <p:oleObj name="Equation" r:id="rId5" imgW="380835" imgH="20311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3203" y="2056496"/>
                        <a:ext cx="684212"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7"/>
          <p:cNvGraphicFramePr>
            <a:graphicFrameLocks noChangeAspect="1"/>
          </p:cNvGraphicFramePr>
          <p:nvPr/>
        </p:nvGraphicFramePr>
        <p:xfrm>
          <a:off x="9063315" y="1337359"/>
          <a:ext cx="638175" cy="404812"/>
        </p:xfrm>
        <a:graphic>
          <a:graphicData uri="http://schemas.openxmlformats.org/presentationml/2006/ole">
            <mc:AlternateContent xmlns:mc="http://schemas.openxmlformats.org/markup-compatibility/2006">
              <mc:Choice xmlns:v="urn:schemas-microsoft-com:vml" Requires="v">
                <p:oleObj name="Equation" r:id="rId7" imgW="355292" imgH="203024" progId="">
                  <p:embed/>
                </p:oleObj>
              </mc:Choice>
              <mc:Fallback>
                <p:oleObj name="Equation" r:id="rId7" imgW="355292" imgH="203024"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3315" y="1337359"/>
                        <a:ext cx="6381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nvGraphicFramePr>
        <p:xfrm>
          <a:off x="9999940" y="1337359"/>
          <a:ext cx="684213" cy="404812"/>
        </p:xfrm>
        <a:graphic>
          <a:graphicData uri="http://schemas.openxmlformats.org/presentationml/2006/ole">
            <mc:AlternateContent xmlns:mc="http://schemas.openxmlformats.org/markup-compatibility/2006">
              <mc:Choice xmlns:v="urn:schemas-microsoft-com:vml" Requires="v">
                <p:oleObj name="Equation" r:id="rId9" imgW="380835" imgH="203112" progId="">
                  <p:embed/>
                </p:oleObj>
              </mc:Choice>
              <mc:Fallback>
                <p:oleObj name="Equation" r:id="rId9" imgW="380835" imgH="203112"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99940" y="1337359"/>
                        <a:ext cx="6842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表格 3"/>
          <p:cNvGraphicFramePr>
            <a:graphicFrameLocks noGrp="1"/>
          </p:cNvGraphicFramePr>
          <p:nvPr/>
        </p:nvGraphicFramePr>
        <p:xfrm>
          <a:off x="8127508" y="1336813"/>
          <a:ext cx="3528392" cy="1712912"/>
        </p:xfrm>
        <a:graphic>
          <a:graphicData uri="http://schemas.openxmlformats.org/drawingml/2006/table">
            <a:tbl>
              <a:tblPr firstRow="1" bandRow="1">
                <a:tableStyleId>{5C22544A-7EE6-4342-B048-85BDC9FD1C3A}</a:tableStyleId>
              </a:tblPr>
              <a:tblGrid>
                <a:gridCol w="867273">
                  <a:extLst>
                    <a:ext uri="{9D8B030D-6E8A-4147-A177-3AD203B41FA5}">
                      <a16:colId xmlns:a16="http://schemas.microsoft.com/office/drawing/2014/main" val="20000"/>
                    </a:ext>
                  </a:extLst>
                </a:gridCol>
                <a:gridCol w="1156363">
                  <a:extLst>
                    <a:ext uri="{9D8B030D-6E8A-4147-A177-3AD203B41FA5}">
                      <a16:colId xmlns:a16="http://schemas.microsoft.com/office/drawing/2014/main" val="20001"/>
                    </a:ext>
                  </a:extLst>
                </a:gridCol>
                <a:gridCol w="784676">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tblGrid>
              <a:tr h="375920">
                <a:tc>
                  <a:txBody>
                    <a:bodyPr/>
                    <a:lstStyle/>
                    <a:p>
                      <a:r>
                        <a:rPr lang="en-US" altLang="zh-CN" sz="1900" dirty="0"/>
                        <a:t>y</a:t>
                      </a:r>
                      <a:endParaRPr lang="zh-CN" altLang="en-US" sz="19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zh-CN" altLang="en-US" sz="19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rPr>
                        <a:t>  </a:t>
                      </a:r>
                      <a:r>
                        <a:rPr lang="el-GR" altLang="zh-CN" sz="1900" dirty="0">
                          <a:solidFill>
                            <a:schemeClr val="tx1"/>
                          </a:solidFill>
                        </a:rPr>
                        <a:t>Σ</a:t>
                      </a: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altLang="zh-CN" sz="2000" dirty="0">
                          <a:latin typeface="Microsoft YaHei" charset="-122"/>
                          <a:ea typeface="Microsoft YaHei" charset="-122"/>
                          <a:cs typeface="Microsoft YaHei" charset="-122"/>
                        </a:rPr>
                        <a:t>  TP         </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2000" dirty="0">
                          <a:latin typeface="Microsoft YaHei" charset="-122"/>
                          <a:ea typeface="Microsoft YaHei" charset="-122"/>
                          <a:cs typeface="Microsoft YaHei" charset="-122"/>
                        </a:rPr>
                        <a:t>FN</a:t>
                      </a:r>
                      <a:endParaRPr lang="zh-CN" altLang="en-US" sz="2000" dirty="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190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blipFill rotWithShape="1">
                      <a:blip r:embed="rId11"/>
                      <a:stretch>
                        <a:fillRect l="-391525" t="-100000" b="-258462"/>
                      </a:stretch>
                    </a:blipFill>
                  </a:tcPr>
                </a:tc>
                <a:extLst>
                  <a:ext uri="{0D108BD9-81ED-4DB2-BD59-A6C34878D82A}">
                    <a16:rowId xmlns:a16="http://schemas.microsoft.com/office/drawing/2014/main" val="10001"/>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noFill/>
                  </a:tcPr>
                </a:tc>
                <a:tc>
                  <a:txBody>
                    <a:bodyPr/>
                    <a:lstStyle/>
                    <a:p>
                      <a:pPr algn="ctr"/>
                      <a:r>
                        <a:rPr lang="en-US" altLang="zh-CN" sz="2000" dirty="0">
                          <a:latin typeface="Microsoft YaHei" charset="-122"/>
                          <a:ea typeface="Microsoft YaHei" charset="-122"/>
                          <a:cs typeface="Microsoft YaHei" charset="-122"/>
                        </a:rPr>
                        <a:t>  FP</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noFill/>
                  </a:tcPr>
                </a:tc>
                <a:tc>
                  <a:txBody>
                    <a:bodyPr/>
                    <a:lstStyle/>
                    <a:p>
                      <a:pPr algn="ctr"/>
                      <a:r>
                        <a:rPr lang="en-US" altLang="zh-CN" sz="2000" dirty="0">
                          <a:latin typeface="Microsoft YaHei" charset="-122"/>
                          <a:ea typeface="Microsoft YaHei" charset="-122"/>
                          <a:cs typeface="Microsoft YaHei" charset="-122"/>
                        </a:rPr>
                        <a:t>TN</a:t>
                      </a:r>
                      <a:endParaRPr lang="zh-CN" altLang="en-US" sz="2000" dirty="0">
                        <a:latin typeface="Microsoft YaHei" charset="-122"/>
                        <a:ea typeface="Microsoft YaHei" charset="-122"/>
                        <a:cs typeface="Microsoft YaHei" charset="-122"/>
                      </a:endParaRPr>
                    </a:p>
                  </a:txBody>
                  <a:tcPr>
                    <a:noFill/>
                  </a:tcPr>
                </a:tc>
                <a:tc>
                  <a:txBody>
                    <a:bodyPr/>
                    <a:lstStyle/>
                    <a:p>
                      <a:pPr algn="ctr"/>
                      <a:endParaRPr lang="en-US" sz="1900" dirty="0">
                        <a:latin typeface="Microsoft YaHei" charset="-122"/>
                        <a:ea typeface="Microsoft YaHei" charset="-122"/>
                        <a:cs typeface="Microsoft YaHei" charset="-122"/>
                      </a:endParaRPr>
                    </a:p>
                  </a:txBody>
                  <a:tcPr>
                    <a:blipFill rotWithShape="1">
                      <a:blip r:embed="rId11"/>
                      <a:stretch>
                        <a:fillRect l="-391525" t="-196970" b="-154545"/>
                      </a:stretch>
                    </a:blipFill>
                  </a:tcPr>
                </a:tc>
                <a:extLst>
                  <a:ext uri="{0D108BD9-81ED-4DB2-BD59-A6C34878D82A}">
                    <a16:rowId xmlns:a16="http://schemas.microsoft.com/office/drawing/2014/main" val="10002"/>
                  </a:ext>
                </a:extLst>
              </a:tr>
              <a:tr h="539432">
                <a:tc>
                  <a:txBody>
                    <a:bodyPr/>
                    <a:lstStyle/>
                    <a:p>
                      <a:r>
                        <a:rPr lang="en-US" altLang="zh-CN" sz="2000" dirty="0"/>
                        <a:t>   </a:t>
                      </a:r>
                      <a:r>
                        <a:rPr lang="el-GR" altLang="zh-CN" sz="2000" dirty="0">
                          <a:latin typeface="Microsoft YaHei" charset="-122"/>
                          <a:ea typeface="Microsoft YaHei" charset="-122"/>
                          <a:cs typeface="Microsoft YaHei" charset="-122"/>
                        </a:rPr>
                        <a:t>Σ</a:t>
                      </a:r>
                      <a:endParaRPr lang="zh-CN" altLang="en-US" sz="2000" dirty="0">
                        <a:latin typeface="Microsoft YaHei" charset="-122"/>
                        <a:ea typeface="Microsoft YaHei" charset="-122"/>
                        <a:cs typeface="Microsoft YaHei" charset="-122"/>
                      </a:endParaRPr>
                    </a:p>
                  </a:txBody>
                  <a:tcPr>
                    <a:lnR w="12700" cap="flat" cmpd="sng" algn="ctr">
                      <a:solidFill>
                        <a:schemeClr val="tx1"/>
                      </a:solidFill>
                      <a:prstDash val="solid"/>
                      <a:round/>
                      <a:headEnd type="none" w="med" len="med"/>
                      <a:tailEnd type="none" w="med" len="med"/>
                    </a:lnR>
                    <a:noFill/>
                  </a:tcPr>
                </a:tc>
                <a:tc>
                  <a:txBody>
                    <a:bodyPr/>
                    <a:lstStyle/>
                    <a:p>
                      <a:endParaRPr lang="zh-CN" altLang="en-US" sz="2000" dirty="0"/>
                    </a:p>
                  </a:txBody>
                  <a:tcPr>
                    <a:lnL w="12700" cap="flat" cmpd="sng" algn="ctr">
                      <a:solidFill>
                        <a:schemeClr val="tx1"/>
                      </a:solidFill>
                      <a:prstDash val="solid"/>
                      <a:round/>
                      <a:headEnd type="none" w="med" len="med"/>
                      <a:tailEnd type="none" w="med" len="med"/>
                    </a:lnL>
                    <a:noFill/>
                  </a:tcPr>
                </a:tc>
                <a:tc>
                  <a:txBody>
                    <a:bodyPr/>
                    <a:lstStyle/>
                    <a:p>
                      <a:endParaRPr lang="zh-CN" altLang="en-US" sz="2000" dirty="0"/>
                    </a:p>
                  </a:txBody>
                  <a:tcPr>
                    <a:noFill/>
                  </a:tcPr>
                </a:tc>
                <a:tc>
                  <a:txBody>
                    <a:bodyPr/>
                    <a:lstStyle/>
                    <a:p>
                      <a:endParaRPr lang="zh-CN" altLang="en-US" sz="2000" dirty="0"/>
                    </a:p>
                  </a:txBody>
                  <a:tcPr>
                    <a:noFill/>
                  </a:tcPr>
                </a:tc>
                <a:extLst>
                  <a:ext uri="{0D108BD9-81ED-4DB2-BD59-A6C34878D82A}">
                    <a16:rowId xmlns:a16="http://schemas.microsoft.com/office/drawing/2014/main" val="10003"/>
                  </a:ext>
                </a:extLst>
              </a:tr>
            </a:tbl>
          </a:graphicData>
        </a:graphic>
      </p:graphicFrame>
      <p:graphicFrame>
        <p:nvGraphicFramePr>
          <p:cNvPr id="9" name="Object 11"/>
          <p:cNvGraphicFramePr>
            <a:graphicFrameLocks noChangeAspect="1"/>
          </p:cNvGraphicFramePr>
          <p:nvPr/>
        </p:nvGraphicFramePr>
        <p:xfrm>
          <a:off x="9447761" y="2508934"/>
          <a:ext cx="347663" cy="428625"/>
        </p:xfrm>
        <a:graphic>
          <a:graphicData uri="http://schemas.openxmlformats.org/presentationml/2006/ole">
            <mc:AlternateContent xmlns:mc="http://schemas.openxmlformats.org/markup-compatibility/2006">
              <mc:Choice xmlns:v="urn:schemas-microsoft-com:vml" Requires="v">
                <p:oleObj name="Equation" r:id="rId12" imgW="228501" imgH="253890" progId="">
                  <p:embed/>
                </p:oleObj>
              </mc:Choice>
              <mc:Fallback>
                <p:oleObj name="Equation" r:id="rId12" imgW="228501" imgH="25389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7761" y="2508934"/>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3"/>
          <p:cNvGraphicFramePr>
            <a:graphicFrameLocks noChangeAspect="1"/>
          </p:cNvGraphicFramePr>
          <p:nvPr/>
        </p:nvGraphicFramePr>
        <p:xfrm>
          <a:off x="10516149" y="2488296"/>
          <a:ext cx="347663" cy="428625"/>
        </p:xfrm>
        <a:graphic>
          <a:graphicData uri="http://schemas.openxmlformats.org/presentationml/2006/ole">
            <mc:AlternateContent xmlns:mc="http://schemas.openxmlformats.org/markup-compatibility/2006">
              <mc:Choice xmlns:v="urn:schemas-microsoft-com:vml" Requires="v">
                <p:oleObj name="Equation" r:id="rId14" imgW="228501" imgH="253890" progId="">
                  <p:embed/>
                </p:oleObj>
              </mc:Choice>
              <mc:Fallback>
                <p:oleObj name="Equation" r:id="rId14" imgW="228501" imgH="25389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16149" y="2488296"/>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p:cNvSpPr txBox="1"/>
          <p:nvPr/>
        </p:nvSpPr>
        <p:spPr>
          <a:xfrm>
            <a:off x="6824223" y="1871701"/>
            <a:ext cx="1344151" cy="461665"/>
          </a:xfrm>
          <a:prstGeom prst="rect">
            <a:avLst/>
          </a:prstGeom>
          <a:noFill/>
        </p:spPr>
        <p:txBody>
          <a:bodyPr wrap="square" rtlCol="0">
            <a:spAutoFit/>
          </a:bodyPr>
          <a:lstStyle/>
          <a:p>
            <a:r>
              <a:rPr kumimoji="1" lang="zh-CN" altLang="en-US" sz="2400">
                <a:solidFill>
                  <a:srgbClr val="09405E"/>
                </a:solidFill>
                <a:latin typeface="Microsoft YaHei" charset="-122"/>
                <a:ea typeface="Microsoft YaHei" charset="-122"/>
                <a:cs typeface="Microsoft YaHei" charset="-122"/>
              </a:rPr>
              <a:t>真</a:t>
            </a:r>
            <a:r>
              <a:rPr kumimoji="1" lang="zh-CN" altLang="en-US" sz="2400" dirty="0">
                <a:solidFill>
                  <a:srgbClr val="09405E"/>
                </a:solidFill>
                <a:latin typeface="Microsoft YaHei" charset="-122"/>
                <a:ea typeface="Microsoft YaHei" charset="-122"/>
                <a:cs typeface="Microsoft YaHei" charset="-122"/>
              </a:rPr>
              <a:t>值</a:t>
            </a:r>
          </a:p>
        </p:txBody>
      </p:sp>
      <p:sp>
        <p:nvSpPr>
          <p:cNvPr id="12" name="文本框 11"/>
          <p:cNvSpPr txBox="1"/>
          <p:nvPr/>
        </p:nvSpPr>
        <p:spPr>
          <a:xfrm>
            <a:off x="9543764" y="832757"/>
            <a:ext cx="1344151"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预测值</a:t>
            </a:r>
          </a:p>
        </p:txBody>
      </p:sp>
      <p:graphicFrame>
        <p:nvGraphicFramePr>
          <p:cNvPr id="22" name="Object 11"/>
          <p:cNvGraphicFramePr>
            <a:graphicFrameLocks noChangeAspect="1"/>
          </p:cNvGraphicFramePr>
          <p:nvPr>
            <p:extLst>
              <p:ext uri="{D42A27DB-BD31-4B8C-83A1-F6EECF244321}">
                <p14:modId xmlns:p14="http://schemas.microsoft.com/office/powerpoint/2010/main" val="1836944703"/>
              </p:ext>
            </p:extLst>
          </p:nvPr>
        </p:nvGraphicFramePr>
        <p:xfrm>
          <a:off x="8628611" y="2312297"/>
          <a:ext cx="347663" cy="428625"/>
        </p:xfrm>
        <a:graphic>
          <a:graphicData uri="http://schemas.openxmlformats.org/presentationml/2006/ole">
            <mc:AlternateContent xmlns:mc="http://schemas.openxmlformats.org/markup-compatibility/2006">
              <mc:Choice xmlns:v="urn:schemas-microsoft-com:vml" Requires="v">
                <p:oleObj name="Equation" r:id="rId16" imgW="228501" imgH="253890" progId="">
                  <p:embed/>
                </p:oleObj>
              </mc:Choice>
              <mc:Fallback>
                <p:oleObj name="Equation" r:id="rId16" imgW="228501" imgH="25389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28611" y="2312297"/>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本框 23"/>
          <p:cNvSpPr txBox="1"/>
          <p:nvPr/>
        </p:nvSpPr>
        <p:spPr>
          <a:xfrm>
            <a:off x="323991" y="3820833"/>
            <a:ext cx="3221865" cy="1200329"/>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精准率：预测结果为真的样本中真正为真的比例</a:t>
            </a:r>
          </a:p>
        </p:txBody>
      </p:sp>
      <p:sp>
        <p:nvSpPr>
          <p:cNvPr id="25" name="文本框 24"/>
          <p:cNvSpPr txBox="1"/>
          <p:nvPr/>
        </p:nvSpPr>
        <p:spPr>
          <a:xfrm>
            <a:off x="4096729" y="3785907"/>
            <a:ext cx="3765265" cy="1569660"/>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召回率：预测结果召回了多少真正的真样本；</a:t>
            </a:r>
            <a:endParaRPr kumimoji="1" lang="en-US" altLang="zh-CN" sz="2400" dirty="0">
              <a:solidFill>
                <a:srgbClr val="09405E"/>
              </a:solidFill>
              <a:latin typeface="Microsoft YaHei" charset="-122"/>
              <a:ea typeface="Microsoft YaHei" charset="-122"/>
              <a:cs typeface="Microsoft YaHei" charset="-122"/>
            </a:endParaRPr>
          </a:p>
          <a:p>
            <a:r>
              <a:rPr kumimoji="1" lang="zh-CN" altLang="en-US" sz="2400" dirty="0">
                <a:solidFill>
                  <a:srgbClr val="09405E"/>
                </a:solidFill>
                <a:latin typeface="Microsoft YaHei" charset="-122"/>
                <a:ea typeface="Microsoft YaHei" charset="-122"/>
                <a:cs typeface="Microsoft YaHei" charset="-122"/>
              </a:rPr>
              <a:t>真阳率：有多少真正的正样本被预测为真</a:t>
            </a:r>
          </a:p>
        </p:txBody>
      </p:sp>
      <p:sp>
        <p:nvSpPr>
          <p:cNvPr id="26" name="文本框 25"/>
          <p:cNvSpPr txBox="1"/>
          <p:nvPr/>
        </p:nvSpPr>
        <p:spPr>
          <a:xfrm>
            <a:off x="8315992" y="3739740"/>
            <a:ext cx="3676527" cy="830997"/>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假阳率：预测结果将多少假的样本预测预测成了真</a:t>
            </a:r>
          </a:p>
        </p:txBody>
      </p:sp>
      <mc:AlternateContent xmlns:mc="http://schemas.openxmlformats.org/markup-compatibility/2006" xmlns:a14="http://schemas.microsoft.com/office/drawing/2010/main">
        <mc:Choice Requires="a14">
          <p:sp>
            <p:nvSpPr>
              <p:cNvPr id="27" name="文本框 26"/>
              <p:cNvSpPr txBox="1"/>
              <p:nvPr/>
            </p:nvSpPr>
            <p:spPr>
              <a:xfrm>
                <a:off x="320903" y="5320659"/>
                <a:ext cx="2068835" cy="7747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panose="02040503050406030204" pitchFamily="18" charset="0"/>
                                  <a:ea typeface="微软雅黑" pitchFamily="34" charset="-122"/>
                                </a:rPr>
                              </m:ctrlPr>
                            </m:sSubPr>
                            <m:e>
                              <m:acc>
                                <m:accPr>
                                  <m:chr m:val="̂"/>
                                  <m:ctrlPr>
                                    <a:rPr lang="en-US" altLang="zh-CN" sz="2400" b="0" i="1" smtClean="0">
                                      <a:solidFill>
                                        <a:srgbClr val="09405E"/>
                                      </a:solidFill>
                                      <a:latin typeface="Cambria Math" panose="02040503050406030204" pitchFamily="18" charset="0"/>
                                      <a:ea typeface="微软雅黑" pitchFamily="34" charset="-122"/>
                                    </a:rPr>
                                  </m:ctrlPr>
                                </m:accPr>
                                <m:e>
                                  <m:r>
                                    <a:rPr lang="en-US" altLang="zh-CN" sz="2400" b="0" i="1" smtClean="0">
                                      <a:solidFill>
                                        <a:srgbClr val="09405E"/>
                                      </a:solidFill>
                                      <a:latin typeface="Cambria Math" charset="0"/>
                                      <a:ea typeface="微软雅黑" pitchFamily="34" charset="-122"/>
                                    </a:rPr>
                                    <m:t>𝑁</m:t>
                                  </m:r>
                                </m:e>
                              </m:acc>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320903" y="5320659"/>
                <a:ext cx="2068835" cy="774764"/>
              </a:xfrm>
              <a:prstGeom prst="rect">
                <a:avLst/>
              </a:prstGeom>
              <a:blipFill rotWithShape="0">
                <a:blip r:embed="rId18"/>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4035690" y="5326387"/>
                <a:ext cx="2711768" cy="75373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TPR</m:t>
                      </m:r>
                      <m:r>
                        <a:rPr lang="en-US" altLang="zh-CN" sz="2400" b="0" i="1" smtClean="0">
                          <a:solidFill>
                            <a:srgbClr val="09405E"/>
                          </a:solidFill>
                          <a:latin typeface="Cambria Math" charset="0"/>
                          <a:ea typeface="微软雅黑" pitchFamily="34" charset="-122"/>
                        </a:rPr>
                        <m:t>=</m:t>
                      </m:r>
                      <m:r>
                        <m:rPr>
                          <m:sty m:val="p"/>
                        </m:rPr>
                        <a:rPr lang="en-US" altLang="zh-CN" sz="2400" b="0" i="0" smtClean="0">
                          <a:solidFill>
                            <a:srgbClr val="09405E"/>
                          </a:solidFill>
                          <a:latin typeface="Cambria Math" charset="0"/>
                          <a:ea typeface="微软雅黑" pitchFamily="34" charset="-122"/>
                        </a:rPr>
                        <m:t>Recall</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panose="02040503050406030204" pitchFamily="18" charset="0"/>
                                  <a:ea typeface="微软雅黑" pitchFamily="34" charset="-122"/>
                                </a:rPr>
                              </m:ctrlPr>
                            </m:sSubPr>
                            <m:e>
                              <m:r>
                                <a:rPr lang="en-US" altLang="zh-CN" sz="2400" b="0" i="1" smtClean="0">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4035690" y="5326387"/>
                <a:ext cx="2711768" cy="753732"/>
              </a:xfrm>
              <a:prstGeom prst="rect">
                <a:avLst/>
              </a:prstGeom>
              <a:blipFill rotWithShape="0">
                <a:blip r:embed="rId19"/>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8371526" y="5312451"/>
                <a:ext cx="1460272" cy="75187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FPR</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𝐹𝑃</m:t>
                          </m:r>
                        </m:num>
                        <m:den>
                          <m:sSub>
                            <m:sSubPr>
                              <m:ctrlPr>
                                <a:rPr lang="en-US" altLang="zh-CN" sz="2400" b="0" i="1" smtClean="0">
                                  <a:solidFill>
                                    <a:srgbClr val="09405E"/>
                                  </a:solidFill>
                                  <a:latin typeface="Cambria Math" panose="02040503050406030204" pitchFamily="18" charset="0"/>
                                  <a:ea typeface="微软雅黑" pitchFamily="34" charset="-122"/>
                                </a:rPr>
                              </m:ctrlPr>
                            </m:sSubPr>
                            <m:e>
                              <m:r>
                                <a:rPr lang="en-US" altLang="zh-CN" sz="2400" b="0" i="1" smtClean="0">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8371526" y="5312451"/>
                <a:ext cx="1460272" cy="751872"/>
              </a:xfrm>
              <a:prstGeom prst="rect">
                <a:avLst/>
              </a:prstGeom>
              <a:blipFill rotWithShape="0">
                <a:blip r:embed="rId20"/>
                <a:stretch>
                  <a:fillRect/>
                </a:stretch>
              </a:blipFill>
              <a:ln w="12700" cap="flat">
                <a:noFill/>
                <a:miter lim="400000"/>
              </a:ln>
            </p:spPr>
            <p:txBody>
              <a:bodyPr/>
              <a:lstStyle/>
              <a:p>
                <a:r>
                  <a:rPr lang="zh-CN" altLang="en-US">
                    <a:noFill/>
                  </a:rPr>
                  <a:t> </a:t>
                </a:r>
              </a:p>
            </p:txBody>
          </p:sp>
        </mc:Fallback>
      </mc:AlternateContent>
      <p:cxnSp>
        <p:nvCxnSpPr>
          <p:cNvPr id="30" name="直线连接符 29"/>
          <p:cNvCxnSpPr/>
          <p:nvPr/>
        </p:nvCxnSpPr>
        <p:spPr>
          <a:xfrm>
            <a:off x="3642731" y="3626122"/>
            <a:ext cx="0" cy="2539182"/>
          </a:xfrm>
          <a:prstGeom prst="line">
            <a:avLst/>
          </a:prstGeom>
          <a:noFill/>
          <a:ln w="25400" cap="flat">
            <a:solidFill>
              <a:schemeClr val="accent1"/>
            </a:solidFill>
            <a:prstDash val="lgDash"/>
            <a:miter lim="800000"/>
          </a:ln>
        </p:spPr>
        <p:style>
          <a:lnRef idx="0">
            <a:scrgbClr r="0" g="0" b="0"/>
          </a:lnRef>
          <a:fillRef idx="0">
            <a:scrgbClr r="0" g="0" b="0"/>
          </a:fillRef>
          <a:effectRef idx="0">
            <a:scrgbClr r="0" g="0" b="0"/>
          </a:effectRef>
          <a:fontRef idx="none"/>
        </p:style>
      </p:cxnSp>
      <p:cxnSp>
        <p:nvCxnSpPr>
          <p:cNvPr id="31" name="直线连接符 30"/>
          <p:cNvCxnSpPr/>
          <p:nvPr/>
        </p:nvCxnSpPr>
        <p:spPr>
          <a:xfrm>
            <a:off x="8040216" y="3626122"/>
            <a:ext cx="0" cy="2539182"/>
          </a:xfrm>
          <a:prstGeom prst="line">
            <a:avLst/>
          </a:prstGeom>
          <a:noFill/>
          <a:ln w="25400" cap="flat">
            <a:solidFill>
              <a:schemeClr val="accent1"/>
            </a:solidFill>
            <a:prstDash val="lgDash"/>
            <a:miter lim="800000"/>
          </a:ln>
        </p:spPr>
        <p:style>
          <a:lnRef idx="0">
            <a:scrgbClr r="0" g="0" b="0"/>
          </a:lnRef>
          <a:fillRef idx="0">
            <a:scrgbClr r="0" g="0" b="0"/>
          </a:fillRef>
          <a:effectRef idx="0">
            <a:scrgbClr r="0" g="0" b="0"/>
          </a:effectRef>
          <a:fontRef idx="none"/>
        </p:style>
      </p:cxnSp>
      <p:sp>
        <p:nvSpPr>
          <p:cNvPr id="32" name="右大括号 31"/>
          <p:cNvSpPr/>
          <p:nvPr/>
        </p:nvSpPr>
        <p:spPr>
          <a:xfrm rot="16200000">
            <a:off x="3815582" y="-253494"/>
            <a:ext cx="644608" cy="7317018"/>
          </a:xfrm>
          <a:prstGeom prst="rightBrace">
            <a:avLst/>
          </a:prstGeom>
          <a:noFill/>
          <a:ln w="4445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9405E"/>
              </a:solidFill>
              <a:effectLst/>
              <a:uFillTx/>
            </a:endParaRPr>
          </a:p>
        </p:txBody>
      </p:sp>
      <p:sp>
        <p:nvSpPr>
          <p:cNvPr id="33" name="矩形 32"/>
          <p:cNvSpPr/>
          <p:nvPr/>
        </p:nvSpPr>
        <p:spPr>
          <a:xfrm>
            <a:off x="3727381" y="2811521"/>
            <a:ext cx="1188146" cy="461665"/>
          </a:xfrm>
          <a:prstGeom prst="rect">
            <a:avLst/>
          </a:prstGeom>
        </p:spPr>
        <p:txBody>
          <a:bodyPr wrap="none">
            <a:spAutoFit/>
          </a:bodyPr>
          <a:lstStyle/>
          <a:p>
            <a:r>
              <a:rPr kumimoji="1" lang="en-US" altLang="zh-CN" sz="2400" dirty="0">
                <a:solidFill>
                  <a:srgbClr val="09405E"/>
                </a:solidFill>
                <a:latin typeface="Microsoft YaHei" charset="-122"/>
                <a:ea typeface="Microsoft YaHei" charset="-122"/>
                <a:cs typeface="Microsoft YaHei" charset="-122"/>
              </a:rPr>
              <a:t>PR</a:t>
            </a:r>
            <a:r>
              <a:rPr kumimoji="1" lang="zh-CN" altLang="en-US" sz="2400" dirty="0">
                <a:solidFill>
                  <a:srgbClr val="09405E"/>
                </a:solidFill>
                <a:latin typeface="Microsoft YaHei" charset="-122"/>
                <a:ea typeface="Microsoft YaHei" charset="-122"/>
                <a:cs typeface="Microsoft YaHei" charset="-122"/>
              </a:rPr>
              <a:t>曲线</a:t>
            </a:r>
          </a:p>
        </p:txBody>
      </p:sp>
      <p:sp>
        <p:nvSpPr>
          <p:cNvPr id="34" name="右大括号 33"/>
          <p:cNvSpPr/>
          <p:nvPr/>
        </p:nvSpPr>
        <p:spPr>
          <a:xfrm rot="5400000">
            <a:off x="6748523" y="3225477"/>
            <a:ext cx="644343" cy="5947933"/>
          </a:xfrm>
          <a:prstGeom prst="rightBrace">
            <a:avLst/>
          </a:prstGeom>
          <a:noFill/>
          <a:ln w="44450" cap="flat">
            <a:solidFill>
              <a:schemeClr val="accent1"/>
            </a:solid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9405E"/>
              </a:solidFill>
              <a:effectLst/>
              <a:uFillTx/>
            </a:endParaRPr>
          </a:p>
        </p:txBody>
      </p:sp>
      <p:sp>
        <p:nvSpPr>
          <p:cNvPr id="35" name="矩形 34"/>
          <p:cNvSpPr/>
          <p:nvPr/>
        </p:nvSpPr>
        <p:spPr>
          <a:xfrm>
            <a:off x="6240016" y="6381328"/>
            <a:ext cx="1455848" cy="461665"/>
          </a:xfrm>
          <a:prstGeom prst="rect">
            <a:avLst/>
          </a:prstGeom>
        </p:spPr>
        <p:txBody>
          <a:bodyPr wrap="none">
            <a:spAutoFit/>
          </a:bodyPr>
          <a:lstStyle/>
          <a:p>
            <a:r>
              <a:rPr kumimoji="1" lang="en-US" altLang="zh-CN" sz="2400" dirty="0">
                <a:solidFill>
                  <a:srgbClr val="09405E"/>
                </a:solidFill>
                <a:latin typeface="Microsoft YaHei" charset="-122"/>
                <a:ea typeface="Microsoft YaHei" charset="-122"/>
                <a:cs typeface="Microsoft YaHei" charset="-122"/>
              </a:rPr>
              <a:t>ROC</a:t>
            </a:r>
            <a:r>
              <a:rPr kumimoji="1" lang="zh-CN" altLang="en-US" sz="2400" dirty="0">
                <a:solidFill>
                  <a:srgbClr val="09405E"/>
                </a:solidFill>
                <a:latin typeface="Microsoft YaHei" charset="-122"/>
                <a:ea typeface="Microsoft YaHei" charset="-122"/>
                <a:cs typeface="Microsoft YaHei" charset="-122"/>
              </a:rPr>
              <a:t>曲线</a:t>
            </a:r>
          </a:p>
        </p:txBody>
      </p:sp>
    </p:spTree>
    <p:extLst>
      <p:ext uri="{BB962C8B-B14F-4D97-AF65-F5344CB8AC3E}">
        <p14:creationId xmlns:p14="http://schemas.microsoft.com/office/powerpoint/2010/main" val="1518644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Matthews</a:t>
            </a:r>
            <a:r>
              <a:rPr lang="zh-CN" altLang="en-US" dirty="0"/>
              <a:t>相关性系数用一个值综合混淆矩阵，度量真实值和预测值之间的相关性，定义为</a:t>
            </a:r>
            <a:endParaRPr lang="en-US" altLang="zh-CN" dirty="0"/>
          </a:p>
          <a:p>
            <a:pPr lvl="1">
              <a:lnSpc>
                <a:spcPct val="100000"/>
              </a:lnSpc>
            </a:pPr>
            <a:endParaRPr kumimoji="1" lang="en-US" altLang="zh-CN" dirty="0"/>
          </a:p>
          <a:p>
            <a:pPr lvl="1">
              <a:lnSpc>
                <a:spcPct val="100000"/>
              </a:lnSpc>
            </a:pPr>
            <a:endParaRPr kumimoji="1" lang="en-US" altLang="zh-CN" dirty="0"/>
          </a:p>
          <a:p>
            <a:pPr lvl="1">
              <a:lnSpc>
                <a:spcPct val="100000"/>
              </a:lnSpc>
            </a:pPr>
            <a:endParaRPr kumimoji="1" lang="en-US" altLang="zh-CN" dirty="0"/>
          </a:p>
          <a:p>
            <a:pPr>
              <a:lnSpc>
                <a:spcPct val="100000"/>
              </a:lnSpc>
            </a:pPr>
            <a:r>
              <a:rPr lang="zh-CN" altLang="en-US" dirty="0"/>
              <a:t>分母中任意一对括号相加之和如果为</a:t>
            </a:r>
            <a:r>
              <a:rPr lang="en-US" altLang="zh-CN" dirty="0"/>
              <a:t>0</a:t>
            </a:r>
            <a:r>
              <a:rPr lang="zh-CN" altLang="en-US" dirty="0"/>
              <a:t>，那么整个</a:t>
            </a:r>
            <a:r>
              <a:rPr lang="en-US" altLang="zh-CN" dirty="0"/>
              <a:t>MCC</a:t>
            </a:r>
            <a:r>
              <a:rPr lang="zh-CN" altLang="en-US" dirty="0"/>
              <a:t>的值就为</a:t>
            </a:r>
            <a:r>
              <a:rPr lang="en-US" altLang="zh-CN" dirty="0"/>
              <a:t>0</a:t>
            </a:r>
            <a:r>
              <a:rPr lang="zh-CN" altLang="en-US" dirty="0"/>
              <a:t>。</a:t>
            </a:r>
            <a:endParaRPr lang="en-US" altLang="zh-CN" dirty="0"/>
          </a:p>
          <a:p>
            <a:pPr>
              <a:lnSpc>
                <a:spcPct val="100000"/>
              </a:lnSpc>
            </a:pPr>
            <a:r>
              <a:rPr kumimoji="1" lang="zh-CN" altLang="en-US" dirty="0"/>
              <a:t> </a:t>
            </a:r>
            <a:r>
              <a:rPr lang="en-US" altLang="zh-CN" dirty="0"/>
              <a:t>MCC</a:t>
            </a:r>
            <a:r>
              <a:rPr lang="zh-CN" altLang="en-US" dirty="0"/>
              <a:t>值在</a:t>
            </a:r>
            <a:r>
              <a:rPr lang="en-US" altLang="zh-CN" dirty="0"/>
              <a:t>[-1,1]</a:t>
            </a:r>
            <a:r>
              <a:rPr lang="zh-CN" altLang="en-US" dirty="0"/>
              <a:t>之间</a:t>
            </a:r>
            <a:endParaRPr lang="en-US" altLang="zh-CN" dirty="0"/>
          </a:p>
          <a:p>
            <a:pPr lvl="1">
              <a:lnSpc>
                <a:spcPct val="100000"/>
              </a:lnSpc>
            </a:pPr>
            <a:r>
              <a:rPr kumimoji="1" lang="zh-CN" altLang="en-US" dirty="0"/>
              <a:t> </a:t>
            </a:r>
            <a:r>
              <a:rPr lang="en-US" altLang="zh-CN" dirty="0"/>
              <a:t>1</a:t>
            </a:r>
            <a:r>
              <a:rPr lang="zh-CN" altLang="en-US" dirty="0"/>
              <a:t>：完美分类器</a:t>
            </a:r>
            <a:endParaRPr lang="en-US" altLang="zh-CN" dirty="0"/>
          </a:p>
          <a:p>
            <a:pPr lvl="1">
              <a:lnSpc>
                <a:spcPct val="100000"/>
              </a:lnSpc>
            </a:pPr>
            <a:r>
              <a:rPr kumimoji="1" lang="zh-CN" altLang="en-US" dirty="0"/>
              <a:t> </a:t>
            </a:r>
            <a:r>
              <a:rPr lang="en-US" altLang="zh-CN" dirty="0"/>
              <a:t>0</a:t>
            </a:r>
            <a:r>
              <a:rPr lang="zh-CN" altLang="en-US" dirty="0"/>
              <a:t>：随机分类器</a:t>
            </a:r>
            <a:endParaRPr lang="en-US" altLang="zh-CN" dirty="0"/>
          </a:p>
          <a:p>
            <a:pPr lvl="1">
              <a:lnSpc>
                <a:spcPct val="100000"/>
              </a:lnSpc>
            </a:pPr>
            <a:r>
              <a:rPr kumimoji="1" lang="zh-CN" altLang="en-US" dirty="0"/>
              <a:t> </a:t>
            </a:r>
            <a:r>
              <a:rPr lang="en-US" altLang="zh-CN" dirty="0"/>
              <a:t>-1:</a:t>
            </a:r>
            <a:r>
              <a:rPr lang="zh-CN" altLang="en-US" dirty="0"/>
              <a:t> 分类器是最差，所有预测结果和实际相反</a:t>
            </a:r>
            <a:endParaRPr kumimoji="1" lang="zh-CN" altLang="en-US" dirty="0"/>
          </a:p>
        </p:txBody>
      </p:sp>
      <p:sp>
        <p:nvSpPr>
          <p:cNvPr id="3" name="标题 2"/>
          <p:cNvSpPr>
            <a:spLocks noGrp="1"/>
          </p:cNvSpPr>
          <p:nvPr>
            <p:ph type="title"/>
          </p:nvPr>
        </p:nvSpPr>
        <p:spPr/>
        <p:txBody>
          <a:bodyPr/>
          <a:lstStyle/>
          <a:p>
            <a:r>
              <a:rPr kumimoji="1" lang="zh-CN" altLang="en-US" dirty="0"/>
              <a:t>两类分类任务的评价指标</a:t>
            </a:r>
          </a:p>
        </p:txBody>
      </p:sp>
      <mc:AlternateContent xmlns:mc="http://schemas.openxmlformats.org/markup-compatibility/2006" xmlns:a14="http://schemas.microsoft.com/office/drawing/2010/main">
        <mc:Choice Requires="a14">
          <p:sp>
            <p:nvSpPr>
              <p:cNvPr id="4" name="文本框 3"/>
              <p:cNvSpPr txBox="1"/>
              <p:nvPr/>
            </p:nvSpPr>
            <p:spPr>
              <a:xfrm>
                <a:off x="1466548" y="2133012"/>
                <a:ext cx="8508868" cy="9875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solidFill>
                            <a:srgbClr val="09405E"/>
                          </a:solidFill>
                          <a:latin typeface="Cambria Math" charset="0"/>
                          <a:ea typeface="微软雅黑" pitchFamily="34" charset="-122"/>
                        </a:rPr>
                        <m:t>MCC</m:t>
                      </m:r>
                      <m:r>
                        <a:rPr lang="en-US" altLang="zh-CN" sz="2800" b="0" i="1" smtClean="0">
                          <a:solidFill>
                            <a:srgbClr val="09405E"/>
                          </a:solidFill>
                          <a:latin typeface="Cambria Math" charset="0"/>
                          <a:ea typeface="微软雅黑" pitchFamily="34" charset="-122"/>
                        </a:rPr>
                        <m:t>=</m:t>
                      </m:r>
                      <m:f>
                        <m:fPr>
                          <m:ctrlPr>
                            <a:rPr lang="mr-IN" altLang="zh-CN" sz="2800" b="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𝑇𝑃</m:t>
                          </m:r>
                          <m:r>
                            <a:rPr lang="en-US" altLang="zh-CN" sz="2800" i="1">
                              <a:solidFill>
                                <a:srgbClr val="09405E"/>
                              </a:solidFill>
                              <a:latin typeface="Cambria Math" charset="0"/>
                              <a:ea typeface="微软雅黑" pitchFamily="34" charset="-122"/>
                              <a:cs typeface="Cambria Math" charset="0"/>
                            </a:rPr>
                            <m:t>×</m:t>
                          </m:r>
                          <m:r>
                            <a:rPr lang="en-US" altLang="zh-CN" sz="2800" b="0" i="1" smtClean="0">
                              <a:solidFill>
                                <a:srgbClr val="09405E"/>
                              </a:solidFill>
                              <a:latin typeface="Cambria Math" charset="0"/>
                              <a:ea typeface="微软雅黑" pitchFamily="34" charset="-122"/>
                            </a:rPr>
                            <m:t>𝑇𝑁</m:t>
                          </m:r>
                          <m:r>
                            <a:rPr lang="en-US" altLang="zh-CN" sz="2800" b="0" i="1" smtClean="0">
                              <a:solidFill>
                                <a:srgbClr val="09405E"/>
                              </a:solidFill>
                              <a:latin typeface="Cambria Math" charset="0"/>
                              <a:ea typeface="微软雅黑" pitchFamily="34" charset="-122"/>
                            </a:rPr>
                            <m:t>−</m:t>
                          </m:r>
                          <m:r>
                            <a:rPr lang="en-US" altLang="zh-CN" sz="2800" b="0" i="1" smtClean="0">
                              <a:solidFill>
                                <a:srgbClr val="09405E"/>
                              </a:solidFill>
                              <a:latin typeface="Cambria Math" charset="0"/>
                              <a:ea typeface="微软雅黑" pitchFamily="34" charset="-122"/>
                            </a:rPr>
                            <m:t>𝐹𝑃</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𝐹𝑁</m:t>
                          </m:r>
                        </m:num>
                        <m:den>
                          <m:rad>
                            <m:radPr>
                              <m:degHide m:val="on"/>
                              <m:ctrlPr>
                                <a:rPr lang="en-US" altLang="zh-CN" sz="2800" b="0" i="1" smtClean="0">
                                  <a:solidFill>
                                    <a:srgbClr val="09405E"/>
                                  </a:solidFill>
                                  <a:latin typeface="Cambria Math" panose="02040503050406030204" pitchFamily="18" charset="0"/>
                                  <a:ea typeface="微软雅黑" pitchFamily="34" charset="-122"/>
                                </a:rPr>
                              </m:ctrlPr>
                            </m:radPr>
                            <m:deg/>
                            <m:e>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𝑇𝑃</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𝐹𝑃</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𝑇𝑃</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𝐹𝑁</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𝑇𝑁</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𝐹𝑃</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𝑇𝑁</m:t>
                              </m:r>
                              <m:r>
                                <a:rPr lang="en-US" altLang="zh-CN" sz="2800" i="1">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𝐹𝑁</m:t>
                              </m:r>
                              <m:r>
                                <a:rPr lang="en-US" altLang="zh-CN" sz="2800" i="1">
                                  <a:solidFill>
                                    <a:srgbClr val="09405E"/>
                                  </a:solidFill>
                                  <a:latin typeface="Cambria Math" charset="0"/>
                                  <a:ea typeface="微软雅黑" pitchFamily="34" charset="-122"/>
                                </a:rPr>
                                <m:t>)</m:t>
                              </m:r>
                            </m:e>
                          </m:rad>
                        </m:den>
                      </m:f>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466548" y="2133012"/>
                <a:ext cx="8508868" cy="987514"/>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p:graphicFrame>
        <p:nvGraphicFramePr>
          <p:cNvPr id="5" name="Object 5"/>
          <p:cNvGraphicFramePr>
            <a:graphicFrameLocks noChangeAspect="1"/>
          </p:cNvGraphicFramePr>
          <p:nvPr>
            <p:extLst>
              <p:ext uri="{D42A27DB-BD31-4B8C-83A1-F6EECF244321}">
                <p14:modId xmlns:p14="http://schemas.microsoft.com/office/powerpoint/2010/main" val="775695479"/>
              </p:ext>
            </p:extLst>
          </p:nvPr>
        </p:nvGraphicFramePr>
        <p:xfrm>
          <a:off x="8640892" y="5474794"/>
          <a:ext cx="638175" cy="404813"/>
        </p:xfrm>
        <a:graphic>
          <a:graphicData uri="http://schemas.openxmlformats.org/presentationml/2006/ole">
            <mc:AlternateContent xmlns:mc="http://schemas.openxmlformats.org/markup-compatibility/2006">
              <mc:Choice xmlns:v="urn:schemas-microsoft-com:vml" Requires="v">
                <p:oleObj name="Equation" r:id="rId4" imgW="355292" imgH="203024" progId="">
                  <p:embed/>
                </p:oleObj>
              </mc:Choice>
              <mc:Fallback>
                <p:oleObj name="Equation" r:id="rId4" imgW="355292" imgH="20302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0892" y="5474794"/>
                        <a:ext cx="638175"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1888178263"/>
              </p:ext>
            </p:extLst>
          </p:nvPr>
        </p:nvGraphicFramePr>
        <p:xfrm>
          <a:off x="8594855" y="5833569"/>
          <a:ext cx="684212" cy="404813"/>
        </p:xfrm>
        <a:graphic>
          <a:graphicData uri="http://schemas.openxmlformats.org/presentationml/2006/ole">
            <mc:AlternateContent xmlns:mc="http://schemas.openxmlformats.org/markup-compatibility/2006">
              <mc:Choice xmlns:v="urn:schemas-microsoft-com:vml" Requires="v">
                <p:oleObj name="Equation" r:id="rId6" imgW="380835" imgH="203112" progId="">
                  <p:embed/>
                </p:oleObj>
              </mc:Choice>
              <mc:Fallback>
                <p:oleObj name="Equation" r:id="rId6" imgW="380835" imgH="203112"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4855" y="5833569"/>
                        <a:ext cx="684212"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246214522"/>
              </p:ext>
            </p:extLst>
          </p:nvPr>
        </p:nvGraphicFramePr>
        <p:xfrm>
          <a:off x="9494967" y="5114432"/>
          <a:ext cx="638175" cy="404812"/>
        </p:xfrm>
        <a:graphic>
          <a:graphicData uri="http://schemas.openxmlformats.org/presentationml/2006/ole">
            <mc:AlternateContent xmlns:mc="http://schemas.openxmlformats.org/markup-compatibility/2006">
              <mc:Choice xmlns:v="urn:schemas-microsoft-com:vml" Requires="v">
                <p:oleObj name="Equation" r:id="rId8" imgW="355292" imgH="203024" progId="">
                  <p:embed/>
                </p:oleObj>
              </mc:Choice>
              <mc:Fallback>
                <p:oleObj name="Equation" r:id="rId8" imgW="355292" imgH="203024"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4967" y="5114432"/>
                        <a:ext cx="638175"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719462063"/>
              </p:ext>
            </p:extLst>
          </p:nvPr>
        </p:nvGraphicFramePr>
        <p:xfrm>
          <a:off x="10431592" y="5114432"/>
          <a:ext cx="684213" cy="404812"/>
        </p:xfrm>
        <a:graphic>
          <a:graphicData uri="http://schemas.openxmlformats.org/presentationml/2006/ole">
            <mc:AlternateContent xmlns:mc="http://schemas.openxmlformats.org/markup-compatibility/2006">
              <mc:Choice xmlns:v="urn:schemas-microsoft-com:vml" Requires="v">
                <p:oleObj name="Equation" r:id="rId10" imgW="380835" imgH="203112" progId="">
                  <p:embed/>
                </p:oleObj>
              </mc:Choice>
              <mc:Fallback>
                <p:oleObj name="Equation" r:id="rId10" imgW="380835" imgH="203112"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31592" y="5114432"/>
                        <a:ext cx="6842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表格 3"/>
          <p:cNvGraphicFramePr>
            <a:graphicFrameLocks noGrp="1"/>
          </p:cNvGraphicFramePr>
          <p:nvPr>
            <p:extLst>
              <p:ext uri="{D42A27DB-BD31-4B8C-83A1-F6EECF244321}">
                <p14:modId xmlns:p14="http://schemas.microsoft.com/office/powerpoint/2010/main" val="1665960231"/>
              </p:ext>
            </p:extLst>
          </p:nvPr>
        </p:nvGraphicFramePr>
        <p:xfrm>
          <a:off x="8559160" y="5113886"/>
          <a:ext cx="3528392" cy="1712912"/>
        </p:xfrm>
        <a:graphic>
          <a:graphicData uri="http://schemas.openxmlformats.org/drawingml/2006/table">
            <a:tbl>
              <a:tblPr firstRow="1" bandRow="1">
                <a:tableStyleId>{5C22544A-7EE6-4342-B048-85BDC9FD1C3A}</a:tableStyleId>
              </a:tblPr>
              <a:tblGrid>
                <a:gridCol w="867273">
                  <a:extLst>
                    <a:ext uri="{9D8B030D-6E8A-4147-A177-3AD203B41FA5}">
                      <a16:colId xmlns:a16="http://schemas.microsoft.com/office/drawing/2014/main" val="20000"/>
                    </a:ext>
                  </a:extLst>
                </a:gridCol>
                <a:gridCol w="1156363">
                  <a:extLst>
                    <a:ext uri="{9D8B030D-6E8A-4147-A177-3AD203B41FA5}">
                      <a16:colId xmlns:a16="http://schemas.microsoft.com/office/drawing/2014/main" val="20001"/>
                    </a:ext>
                  </a:extLst>
                </a:gridCol>
                <a:gridCol w="784676">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tblGrid>
              <a:tr h="375920">
                <a:tc>
                  <a:txBody>
                    <a:bodyPr/>
                    <a:lstStyle/>
                    <a:p>
                      <a:r>
                        <a:rPr lang="en-US" altLang="zh-CN" sz="1900" dirty="0"/>
                        <a:t>y</a:t>
                      </a:r>
                      <a:endParaRPr lang="zh-CN" altLang="en-US" sz="19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zh-CN" altLang="en-US" sz="19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rPr>
                        <a:t>  </a:t>
                      </a:r>
                      <a:r>
                        <a:rPr lang="el-GR" altLang="zh-CN" sz="1900" dirty="0">
                          <a:solidFill>
                            <a:schemeClr val="tx1"/>
                          </a:solidFill>
                        </a:rPr>
                        <a:t>Σ</a:t>
                      </a:r>
                      <a:endParaRPr lang="zh-CN" altLang="en-US" sz="1900" dirty="0">
                        <a:solidFill>
                          <a:schemeClr val="tx1"/>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altLang="zh-CN" sz="2000" dirty="0">
                          <a:latin typeface="Microsoft YaHei" charset="-122"/>
                          <a:ea typeface="Microsoft YaHei" charset="-122"/>
                          <a:cs typeface="Microsoft YaHei" charset="-122"/>
                        </a:rPr>
                        <a:t>  TP         </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US" altLang="zh-CN" sz="2000" dirty="0">
                          <a:latin typeface="Microsoft YaHei" charset="-122"/>
                          <a:ea typeface="Microsoft YaHei" charset="-122"/>
                          <a:cs typeface="Microsoft YaHei" charset="-122"/>
                        </a:rPr>
                        <a:t>FN</a:t>
                      </a:r>
                      <a:endParaRPr lang="zh-CN" altLang="en-US" sz="2000" dirty="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1900">
                        <a:latin typeface="Microsoft YaHei" charset="-122"/>
                        <a:ea typeface="Microsoft YaHei" charset="-122"/>
                        <a:cs typeface="Microsoft YaHei" charset="-122"/>
                      </a:endParaRPr>
                    </a:p>
                  </a:txBody>
                  <a:tcPr>
                    <a:lnT w="12700" cap="flat" cmpd="sng" algn="ctr">
                      <a:solidFill>
                        <a:schemeClr val="tx1"/>
                      </a:solidFill>
                      <a:prstDash val="solid"/>
                      <a:round/>
                      <a:headEnd type="none" w="med" len="med"/>
                      <a:tailEnd type="none" w="med" len="med"/>
                    </a:lnT>
                    <a:blipFill rotWithShape="1">
                      <a:blip r:embed="rId12"/>
                      <a:stretch>
                        <a:fillRect l="-391525" t="-100000" b="-258462"/>
                      </a:stretch>
                    </a:blipFill>
                  </a:tcPr>
                </a:tc>
                <a:extLst>
                  <a:ext uri="{0D108BD9-81ED-4DB2-BD59-A6C34878D82A}">
                    <a16:rowId xmlns:a16="http://schemas.microsoft.com/office/drawing/2014/main" val="10001"/>
                  </a:ext>
                </a:extLst>
              </a:tr>
              <a:tr h="396240">
                <a:tc>
                  <a:txBody>
                    <a:bodyPr/>
                    <a:lstStyle/>
                    <a:p>
                      <a:endParaRPr lang="zh-CN" altLang="en-US" sz="2000" dirty="0"/>
                    </a:p>
                  </a:txBody>
                  <a:tcPr>
                    <a:lnR w="12700" cap="flat" cmpd="sng" algn="ctr">
                      <a:solidFill>
                        <a:schemeClr val="tx1"/>
                      </a:solidFill>
                      <a:prstDash val="solid"/>
                      <a:round/>
                      <a:headEnd type="none" w="med" len="med"/>
                      <a:tailEnd type="none" w="med" len="med"/>
                    </a:lnR>
                    <a:noFill/>
                  </a:tcPr>
                </a:tc>
                <a:tc>
                  <a:txBody>
                    <a:bodyPr/>
                    <a:lstStyle/>
                    <a:p>
                      <a:pPr algn="ctr"/>
                      <a:r>
                        <a:rPr lang="en-US" altLang="zh-CN" sz="2000" dirty="0">
                          <a:latin typeface="Microsoft YaHei" charset="-122"/>
                          <a:ea typeface="Microsoft YaHei" charset="-122"/>
                          <a:cs typeface="Microsoft YaHei" charset="-122"/>
                        </a:rPr>
                        <a:t>  FP</a:t>
                      </a:r>
                      <a:endParaRPr lang="zh-CN" altLang="en-US" sz="2000" dirty="0">
                        <a:latin typeface="Microsoft YaHei" charset="-122"/>
                        <a:ea typeface="Microsoft YaHei" charset="-122"/>
                        <a:cs typeface="Microsoft YaHei" charset="-122"/>
                      </a:endParaRPr>
                    </a:p>
                  </a:txBody>
                  <a:tcPr>
                    <a:lnL w="12700" cap="flat" cmpd="sng" algn="ctr">
                      <a:solidFill>
                        <a:schemeClr val="tx1"/>
                      </a:solidFill>
                      <a:prstDash val="solid"/>
                      <a:round/>
                      <a:headEnd type="none" w="med" len="med"/>
                      <a:tailEnd type="none" w="med" len="med"/>
                    </a:lnL>
                    <a:noFill/>
                  </a:tcPr>
                </a:tc>
                <a:tc>
                  <a:txBody>
                    <a:bodyPr/>
                    <a:lstStyle/>
                    <a:p>
                      <a:pPr algn="ctr"/>
                      <a:r>
                        <a:rPr lang="en-US" altLang="zh-CN" sz="2000" dirty="0">
                          <a:latin typeface="Microsoft YaHei" charset="-122"/>
                          <a:ea typeface="Microsoft YaHei" charset="-122"/>
                          <a:cs typeface="Microsoft YaHei" charset="-122"/>
                        </a:rPr>
                        <a:t>TN</a:t>
                      </a:r>
                      <a:endParaRPr lang="zh-CN" altLang="en-US" sz="2000" dirty="0">
                        <a:latin typeface="Microsoft YaHei" charset="-122"/>
                        <a:ea typeface="Microsoft YaHei" charset="-122"/>
                        <a:cs typeface="Microsoft YaHei" charset="-122"/>
                      </a:endParaRPr>
                    </a:p>
                  </a:txBody>
                  <a:tcPr>
                    <a:noFill/>
                  </a:tcPr>
                </a:tc>
                <a:tc>
                  <a:txBody>
                    <a:bodyPr/>
                    <a:lstStyle/>
                    <a:p>
                      <a:pPr algn="ctr"/>
                      <a:endParaRPr lang="en-US" sz="1900" dirty="0">
                        <a:latin typeface="Microsoft YaHei" charset="-122"/>
                        <a:ea typeface="Microsoft YaHei" charset="-122"/>
                        <a:cs typeface="Microsoft YaHei" charset="-122"/>
                      </a:endParaRPr>
                    </a:p>
                  </a:txBody>
                  <a:tcPr>
                    <a:blipFill rotWithShape="1">
                      <a:blip r:embed="rId12"/>
                      <a:stretch>
                        <a:fillRect l="-391525" t="-196970" b="-154545"/>
                      </a:stretch>
                    </a:blipFill>
                  </a:tcPr>
                </a:tc>
                <a:extLst>
                  <a:ext uri="{0D108BD9-81ED-4DB2-BD59-A6C34878D82A}">
                    <a16:rowId xmlns:a16="http://schemas.microsoft.com/office/drawing/2014/main" val="10002"/>
                  </a:ext>
                </a:extLst>
              </a:tr>
              <a:tr h="539432">
                <a:tc>
                  <a:txBody>
                    <a:bodyPr/>
                    <a:lstStyle/>
                    <a:p>
                      <a:r>
                        <a:rPr lang="en-US" altLang="zh-CN" sz="2000" dirty="0"/>
                        <a:t>   </a:t>
                      </a:r>
                      <a:r>
                        <a:rPr lang="el-GR" altLang="zh-CN" sz="2000" dirty="0">
                          <a:latin typeface="Microsoft YaHei" charset="-122"/>
                          <a:ea typeface="Microsoft YaHei" charset="-122"/>
                          <a:cs typeface="Microsoft YaHei" charset="-122"/>
                        </a:rPr>
                        <a:t>Σ</a:t>
                      </a:r>
                      <a:endParaRPr lang="zh-CN" altLang="en-US" sz="2000" dirty="0">
                        <a:latin typeface="Microsoft YaHei" charset="-122"/>
                        <a:ea typeface="Microsoft YaHei" charset="-122"/>
                        <a:cs typeface="Microsoft YaHei" charset="-122"/>
                      </a:endParaRPr>
                    </a:p>
                  </a:txBody>
                  <a:tcPr>
                    <a:lnR w="12700" cap="flat" cmpd="sng" algn="ctr">
                      <a:solidFill>
                        <a:schemeClr val="tx1"/>
                      </a:solidFill>
                      <a:prstDash val="solid"/>
                      <a:round/>
                      <a:headEnd type="none" w="med" len="med"/>
                      <a:tailEnd type="none" w="med" len="med"/>
                    </a:lnR>
                    <a:noFill/>
                  </a:tcPr>
                </a:tc>
                <a:tc>
                  <a:txBody>
                    <a:bodyPr/>
                    <a:lstStyle/>
                    <a:p>
                      <a:endParaRPr lang="zh-CN" altLang="en-US" sz="2000" dirty="0"/>
                    </a:p>
                  </a:txBody>
                  <a:tcPr>
                    <a:lnL w="12700" cap="flat" cmpd="sng" algn="ctr">
                      <a:solidFill>
                        <a:schemeClr val="tx1"/>
                      </a:solidFill>
                      <a:prstDash val="solid"/>
                      <a:round/>
                      <a:headEnd type="none" w="med" len="med"/>
                      <a:tailEnd type="none" w="med" len="med"/>
                    </a:lnL>
                    <a:noFill/>
                  </a:tcPr>
                </a:tc>
                <a:tc>
                  <a:txBody>
                    <a:bodyPr/>
                    <a:lstStyle/>
                    <a:p>
                      <a:endParaRPr lang="zh-CN" altLang="en-US" sz="2000" dirty="0"/>
                    </a:p>
                  </a:txBody>
                  <a:tcPr>
                    <a:noFill/>
                  </a:tcPr>
                </a:tc>
                <a:tc>
                  <a:txBody>
                    <a:bodyPr/>
                    <a:lstStyle/>
                    <a:p>
                      <a:endParaRPr lang="zh-CN" altLang="en-US" sz="2000" dirty="0"/>
                    </a:p>
                  </a:txBody>
                  <a:tcPr>
                    <a:noFill/>
                  </a:tcPr>
                </a:tc>
                <a:extLst>
                  <a:ext uri="{0D108BD9-81ED-4DB2-BD59-A6C34878D82A}">
                    <a16:rowId xmlns:a16="http://schemas.microsoft.com/office/drawing/2014/main" val="10003"/>
                  </a:ext>
                </a:extLst>
              </a:tr>
            </a:tbl>
          </a:graphicData>
        </a:graphic>
      </p:graphicFrame>
      <p:graphicFrame>
        <p:nvGraphicFramePr>
          <p:cNvPr id="10" name="Object 11"/>
          <p:cNvGraphicFramePr>
            <a:graphicFrameLocks noChangeAspect="1"/>
          </p:cNvGraphicFramePr>
          <p:nvPr>
            <p:extLst>
              <p:ext uri="{D42A27DB-BD31-4B8C-83A1-F6EECF244321}">
                <p14:modId xmlns:p14="http://schemas.microsoft.com/office/powerpoint/2010/main" val="901812831"/>
              </p:ext>
            </p:extLst>
          </p:nvPr>
        </p:nvGraphicFramePr>
        <p:xfrm>
          <a:off x="9879413" y="6286007"/>
          <a:ext cx="347663" cy="428625"/>
        </p:xfrm>
        <a:graphic>
          <a:graphicData uri="http://schemas.openxmlformats.org/presentationml/2006/ole">
            <mc:AlternateContent xmlns:mc="http://schemas.openxmlformats.org/markup-compatibility/2006">
              <mc:Choice xmlns:v="urn:schemas-microsoft-com:vml" Requires="v">
                <p:oleObj name="Equation" r:id="rId13" imgW="228501" imgH="253890" progId="">
                  <p:embed/>
                </p:oleObj>
              </mc:Choice>
              <mc:Fallback>
                <p:oleObj name="Equation" r:id="rId13" imgW="228501" imgH="25389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79413" y="6286007"/>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3"/>
          <p:cNvGraphicFramePr>
            <a:graphicFrameLocks noChangeAspect="1"/>
          </p:cNvGraphicFramePr>
          <p:nvPr>
            <p:extLst>
              <p:ext uri="{D42A27DB-BD31-4B8C-83A1-F6EECF244321}">
                <p14:modId xmlns:p14="http://schemas.microsoft.com/office/powerpoint/2010/main" val="1976153738"/>
              </p:ext>
            </p:extLst>
          </p:nvPr>
        </p:nvGraphicFramePr>
        <p:xfrm>
          <a:off x="10947801" y="6265369"/>
          <a:ext cx="347663" cy="428625"/>
        </p:xfrm>
        <a:graphic>
          <a:graphicData uri="http://schemas.openxmlformats.org/presentationml/2006/ole">
            <mc:AlternateContent xmlns:mc="http://schemas.openxmlformats.org/markup-compatibility/2006">
              <mc:Choice xmlns:v="urn:schemas-microsoft-com:vml" Requires="v">
                <p:oleObj name="Equation" r:id="rId15" imgW="228501" imgH="253890" progId="">
                  <p:embed/>
                </p:oleObj>
              </mc:Choice>
              <mc:Fallback>
                <p:oleObj name="Equation" r:id="rId15" imgW="228501" imgH="25389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47801" y="6265369"/>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本框 11"/>
          <p:cNvSpPr txBox="1"/>
          <p:nvPr/>
        </p:nvSpPr>
        <p:spPr>
          <a:xfrm>
            <a:off x="7255875" y="5648774"/>
            <a:ext cx="1344151" cy="461665"/>
          </a:xfrm>
          <a:prstGeom prst="rect">
            <a:avLst/>
          </a:prstGeom>
          <a:noFill/>
        </p:spPr>
        <p:txBody>
          <a:bodyPr wrap="square" rtlCol="0">
            <a:spAutoFit/>
          </a:bodyPr>
          <a:lstStyle/>
          <a:p>
            <a:r>
              <a:rPr kumimoji="1" lang="zh-CN" altLang="en-US" sz="2400">
                <a:solidFill>
                  <a:srgbClr val="09405E"/>
                </a:solidFill>
                <a:latin typeface="Microsoft YaHei" charset="-122"/>
                <a:ea typeface="Microsoft YaHei" charset="-122"/>
                <a:cs typeface="Microsoft YaHei" charset="-122"/>
              </a:rPr>
              <a:t>真</a:t>
            </a:r>
            <a:r>
              <a:rPr kumimoji="1" lang="zh-CN" altLang="en-US" sz="2400" dirty="0">
                <a:solidFill>
                  <a:srgbClr val="09405E"/>
                </a:solidFill>
                <a:latin typeface="Microsoft YaHei" charset="-122"/>
                <a:ea typeface="Microsoft YaHei" charset="-122"/>
                <a:cs typeface="Microsoft YaHei" charset="-122"/>
              </a:rPr>
              <a:t>值</a:t>
            </a:r>
          </a:p>
        </p:txBody>
      </p:sp>
      <p:sp>
        <p:nvSpPr>
          <p:cNvPr id="13" name="文本框 12"/>
          <p:cNvSpPr txBox="1"/>
          <p:nvPr/>
        </p:nvSpPr>
        <p:spPr>
          <a:xfrm>
            <a:off x="9975416" y="4609830"/>
            <a:ext cx="1344151" cy="461665"/>
          </a:xfrm>
          <a:prstGeom prst="rect">
            <a:avLst/>
          </a:prstGeom>
          <a:noFill/>
        </p:spPr>
        <p:txBody>
          <a:bodyPr wrap="square" rtlCol="0">
            <a:spAutoFit/>
          </a:bodyPr>
          <a:lstStyle/>
          <a:p>
            <a:r>
              <a:rPr kumimoji="1" lang="zh-CN" altLang="en-US" sz="2400" dirty="0">
                <a:solidFill>
                  <a:srgbClr val="09405E"/>
                </a:solidFill>
                <a:latin typeface="Microsoft YaHei" charset="-122"/>
                <a:ea typeface="Microsoft YaHei" charset="-122"/>
                <a:cs typeface="Microsoft YaHei" charset="-122"/>
              </a:rPr>
              <a:t>预测值</a:t>
            </a:r>
          </a:p>
        </p:txBody>
      </p:sp>
      <p:graphicFrame>
        <p:nvGraphicFramePr>
          <p:cNvPr id="14" name="Object 11"/>
          <p:cNvGraphicFramePr>
            <a:graphicFrameLocks noChangeAspect="1"/>
          </p:cNvGraphicFramePr>
          <p:nvPr>
            <p:extLst>
              <p:ext uri="{D42A27DB-BD31-4B8C-83A1-F6EECF244321}">
                <p14:modId xmlns:p14="http://schemas.microsoft.com/office/powerpoint/2010/main" val="233790064"/>
              </p:ext>
            </p:extLst>
          </p:nvPr>
        </p:nvGraphicFramePr>
        <p:xfrm>
          <a:off x="9060263" y="6089370"/>
          <a:ext cx="347663" cy="428625"/>
        </p:xfrm>
        <a:graphic>
          <a:graphicData uri="http://schemas.openxmlformats.org/presentationml/2006/ole">
            <mc:AlternateContent xmlns:mc="http://schemas.openxmlformats.org/markup-compatibility/2006">
              <mc:Choice xmlns:v="urn:schemas-microsoft-com:vml" Requires="v">
                <p:oleObj name="Equation" r:id="rId17" imgW="228501" imgH="253890" progId="">
                  <p:embed/>
                </p:oleObj>
              </mc:Choice>
              <mc:Fallback>
                <p:oleObj name="Equation" r:id="rId17" imgW="228501" imgH="25389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60263" y="6089370"/>
                        <a:ext cx="3476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60595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123613" cy="5237271"/>
          </a:xfrm>
        </p:spPr>
        <p:txBody>
          <a:bodyPr/>
          <a:lstStyle/>
          <a:p>
            <a:pPr>
              <a:lnSpc>
                <a:spcPct val="100000"/>
              </a:lnSpc>
            </a:pPr>
            <a:r>
              <a:rPr lang="zh-CN" altLang="en-US" dirty="0"/>
              <a:t>假如我们有</a:t>
            </a:r>
            <a:r>
              <a:rPr lang="en-US" altLang="zh-CN" dirty="0"/>
              <a:t>100</a:t>
            </a:r>
            <a:r>
              <a:rPr lang="zh-CN" altLang="en-US" dirty="0"/>
              <a:t>封测试邮件，其中</a:t>
            </a:r>
            <a:r>
              <a:rPr lang="en-US" altLang="zh-CN" dirty="0"/>
              <a:t>50</a:t>
            </a:r>
            <a:r>
              <a:rPr lang="zh-CN" altLang="en-US" dirty="0"/>
              <a:t>封为垃圾</a:t>
            </a:r>
            <a:r>
              <a:rPr lang="en-US" altLang="zh-CN" dirty="0"/>
              <a:t>50</a:t>
            </a:r>
            <a:r>
              <a:rPr lang="zh-CN" altLang="en-US" dirty="0"/>
              <a:t>封为非垃圾，某分类器的预测结果：</a:t>
            </a:r>
            <a:r>
              <a:rPr lang="en-US" altLang="zh-CN" dirty="0"/>
              <a:t>TP=40</a:t>
            </a:r>
            <a:r>
              <a:rPr lang="zh-CN" altLang="en-US" dirty="0"/>
              <a:t>封，</a:t>
            </a:r>
            <a:r>
              <a:rPr lang="en-US" altLang="zh-CN" dirty="0"/>
              <a:t>TN=40</a:t>
            </a:r>
            <a:r>
              <a:rPr lang="zh-CN" altLang="en-US" dirty="0"/>
              <a:t>封，</a:t>
            </a:r>
            <a:r>
              <a:rPr lang="en-US" altLang="zh-CN" dirty="0"/>
              <a:t>FP = 10</a:t>
            </a:r>
            <a:r>
              <a:rPr lang="zh-CN" altLang="en-US" dirty="0"/>
              <a:t>封，</a:t>
            </a:r>
            <a:r>
              <a:rPr lang="en-US" altLang="zh-CN" dirty="0"/>
              <a:t>FN = 10</a:t>
            </a:r>
            <a:r>
              <a:rPr lang="zh-CN" altLang="en-US" dirty="0"/>
              <a:t>封</a:t>
            </a:r>
            <a:endParaRPr kumimoji="1" lang="zh-CN" altLang="en-US" dirty="0"/>
          </a:p>
        </p:txBody>
      </p:sp>
      <p:sp>
        <p:nvSpPr>
          <p:cNvPr id="3" name="标题 2"/>
          <p:cNvSpPr>
            <a:spLocks noGrp="1"/>
          </p:cNvSpPr>
          <p:nvPr>
            <p:ph type="title"/>
          </p:nvPr>
        </p:nvSpPr>
        <p:spPr/>
        <p:txBody>
          <a:bodyPr/>
          <a:lstStyle/>
          <a:p>
            <a:r>
              <a:rPr kumimoji="1" lang="zh-CN" altLang="en-US" dirty="0"/>
              <a:t>例：垃圾邮件分类</a:t>
            </a:r>
          </a:p>
        </p:txBody>
      </p:sp>
      <mc:AlternateContent xmlns:mc="http://schemas.openxmlformats.org/markup-compatibility/2006" xmlns:a14="http://schemas.microsoft.com/office/drawing/2010/main">
        <mc:Choice Requires="a14">
          <p:sp>
            <p:nvSpPr>
              <p:cNvPr id="4" name="文本框 3"/>
              <p:cNvSpPr txBox="1"/>
              <p:nvPr/>
            </p:nvSpPr>
            <p:spPr>
              <a:xfrm>
                <a:off x="1303141" y="3420400"/>
                <a:ext cx="7019550" cy="106695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𝐹𝑃</m:t>
                          </m:r>
                        </m:den>
                      </m:f>
                      <m:r>
                        <a:rPr lang="en-US" altLang="zh-CN" sz="2400" b="0" i="1" smtClean="0">
                          <a:solidFill>
                            <a:srgbClr val="09405E"/>
                          </a:solidFill>
                          <a:latin typeface="Cambria Math" charset="0"/>
                          <a:ea typeface="微软雅黑" pitchFamily="34" charset="-122"/>
                        </a:rPr>
                        <m:t>=0.8</m:t>
                      </m:r>
                      <m:r>
                        <a:rPr lang="zh-CN" altLang="en-US" sz="2400" b="0" i="1" smtClean="0">
                          <a:solidFill>
                            <a:srgbClr val="09405E"/>
                          </a:solidFill>
                          <a:latin typeface="Cambria Math" charset="0"/>
                          <a:ea typeface="微软雅黑" pitchFamily="34" charset="-122"/>
                        </a:rPr>
                        <m:t>，</m:t>
                      </m:r>
                      <m:r>
                        <m:rPr>
                          <m:sty m:val="p"/>
                        </m:rPr>
                        <a:rPr lang="en-US" altLang="zh-CN" sz="2400">
                          <a:solidFill>
                            <a:srgbClr val="09405E"/>
                          </a:solidFill>
                          <a:latin typeface="Cambria Math" charset="0"/>
                          <a:ea typeface="微软雅黑" pitchFamily="34" charset="-122"/>
                        </a:rPr>
                        <m:t>Recall</m:t>
                      </m:r>
                      <m:r>
                        <a:rPr lang="en-US" altLang="zh-CN" sz="2400" i="1">
                          <a:solidFill>
                            <a:srgbClr val="09405E"/>
                          </a:solidFill>
                          <a:latin typeface="Cambria Math" charset="0"/>
                          <a:ea typeface="微软雅黑" pitchFamily="34" charset="-122"/>
                        </a:rPr>
                        <m:t>=</m:t>
                      </m:r>
                      <m:f>
                        <m:fPr>
                          <m:ctrlPr>
                            <a:rPr lang="mr-IN" altLang="zh-CN" sz="2400" i="1">
                              <a:solidFill>
                                <a:srgbClr val="09405E"/>
                              </a:solidFill>
                              <a:latin typeface="Cambria Math" panose="02040503050406030204" pitchFamily="18" charset="0"/>
                              <a:ea typeface="微软雅黑" pitchFamily="34" charset="-122"/>
                            </a:rPr>
                          </m:ctrlPr>
                        </m:fPr>
                        <m:num>
                          <m:r>
                            <a:rPr lang="en-US" altLang="zh-CN" sz="2400" i="1">
                              <a:solidFill>
                                <a:srgbClr val="09405E"/>
                              </a:solidFill>
                              <a:latin typeface="Cambria Math" charset="0"/>
                              <a:ea typeface="微软雅黑" pitchFamily="34" charset="-122"/>
                            </a:rPr>
                            <m:t>𝑇𝑃</m:t>
                          </m:r>
                        </m:num>
                        <m:den>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den>
                      </m:f>
                      <m:r>
                        <a:rPr lang="en-US" altLang="zh-CN" sz="2400" i="1">
                          <a:solidFill>
                            <a:srgbClr val="09405E"/>
                          </a:solidFill>
                          <a:latin typeface="Cambria Math" charset="0"/>
                          <a:ea typeface="微软雅黑" pitchFamily="34" charset="-122"/>
                        </a:rPr>
                        <m:t>=0.8</m:t>
                      </m:r>
                    </m:oMath>
                  </m:oMathPara>
                </a14:m>
                <a:endParaRPr lang="zh-CN" altLang="en-US" sz="2400" dirty="0"/>
              </a:p>
              <a:p>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303141" y="3420400"/>
                <a:ext cx="7019550" cy="1066959"/>
              </a:xfrm>
              <a:prstGeom prst="rect">
                <a:avLst/>
              </a:prstGeom>
              <a:blipFill rotWithShape="0">
                <a:blip r:embed="rId2"/>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263726" y="4470579"/>
                <a:ext cx="4370940" cy="768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panose="02040503050406030204" pitchFamily="18" charset="0"/>
                        </a:rPr>
                        <m:t>𝐹</m:t>
                      </m:r>
                      <m:r>
                        <a:rPr lang="en-US" altLang="zh-CN" sz="2400" i="1" smtClean="0">
                          <a:solidFill>
                            <a:srgbClr val="09405E"/>
                          </a:solidFill>
                          <a:latin typeface="Cambria Math" panose="02040503050406030204" pitchFamily="18" charset="0"/>
                        </a:rPr>
                        <m:t>1= </m:t>
                      </m:r>
                      <m:f>
                        <m:fPr>
                          <m:ctrlPr>
                            <a:rPr lang="en-US" altLang="zh-CN" sz="2400" i="1">
                              <a:solidFill>
                                <a:srgbClr val="09405E"/>
                              </a:solidFill>
                              <a:latin typeface="Cambria Math" panose="02040503050406030204" pitchFamily="18" charset="0"/>
                            </a:rPr>
                          </m:ctrlPr>
                        </m:fPr>
                        <m:num>
                          <m:r>
                            <a:rPr lang="en-US" altLang="zh-CN" sz="2400" i="1">
                              <a:solidFill>
                                <a:srgbClr val="09405E"/>
                              </a:solidFill>
                              <a:latin typeface="Cambria Math" panose="02040503050406030204" pitchFamily="18" charset="0"/>
                            </a:rPr>
                            <m:t>2</m:t>
                          </m:r>
                          <m:d>
                            <m:dPr>
                              <m:ctrlPr>
                                <a:rPr lang="en-US" altLang="zh-CN" sz="2400" i="1">
                                  <a:solidFill>
                                    <a:srgbClr val="09405E"/>
                                  </a:solidFill>
                                  <a:latin typeface="Cambria Math" panose="02040503050406030204" pitchFamily="18" charset="0"/>
                                </a:rPr>
                              </m:ctrlPr>
                            </m:dPr>
                            <m:e>
                              <m:r>
                                <m:rPr>
                                  <m:sty m:val="p"/>
                                </m:rPr>
                                <a:rPr lang="en-US" altLang="zh-CN" sz="2400" i="0">
                                  <a:solidFill>
                                    <a:srgbClr val="09405E"/>
                                  </a:solidFill>
                                  <a:latin typeface="Cambria Math" charset="0"/>
                                  <a:ea typeface="微软雅黑" pitchFamily="34" charset="-122"/>
                                </a:rPr>
                                <m:t>Precison</m:t>
                              </m:r>
                              <m:r>
                                <a:rPr lang="en-US" altLang="zh-CN" sz="2400" i="1" dirty="0">
                                  <a:solidFill>
                                    <a:srgbClr val="09405E"/>
                                  </a:solidFill>
                                  <a:latin typeface="Cambria Math" panose="02040503050406030204" pitchFamily="18" charset="0"/>
                                  <a:cs typeface="Cambria Math" charset="0"/>
                                </a:rPr>
                                <m:t>×</m:t>
                              </m:r>
                              <m:r>
                                <m:rPr>
                                  <m:sty m:val="p"/>
                                </m:rPr>
                                <a:rPr lang="en-US" altLang="zh-CN" sz="2400" i="0">
                                  <a:solidFill>
                                    <a:srgbClr val="09405E"/>
                                  </a:solidFill>
                                  <a:latin typeface="Cambria Math" charset="0"/>
                                  <a:ea typeface="微软雅黑" pitchFamily="34" charset="-122"/>
                                </a:rPr>
                                <m:t>Recall</m:t>
                              </m:r>
                            </m:e>
                          </m:d>
                        </m:num>
                        <m:den>
                          <m:d>
                            <m:dPr>
                              <m:ctrlPr>
                                <a:rPr lang="en-US" altLang="zh-CN" sz="2400" i="1">
                                  <a:solidFill>
                                    <a:srgbClr val="09405E"/>
                                  </a:solidFill>
                                  <a:latin typeface="Cambria Math" panose="02040503050406030204" pitchFamily="18" charset="0"/>
                                </a:rPr>
                              </m:ctrlPr>
                            </m:dPr>
                            <m:e>
                              <m:r>
                                <m:rPr>
                                  <m:sty m:val="p"/>
                                </m:rPr>
                                <a:rPr lang="en-US" altLang="zh-CN" sz="2400" i="0">
                                  <a:solidFill>
                                    <a:srgbClr val="09405E"/>
                                  </a:solidFill>
                                  <a:latin typeface="Cambria Math" charset="0"/>
                                  <a:ea typeface="微软雅黑" pitchFamily="34" charset="-122"/>
                                </a:rPr>
                                <m:t>Precison</m:t>
                              </m:r>
                              <m:r>
                                <m:rPr>
                                  <m:nor/>
                                </m:rPr>
                                <a:rPr lang="en-US" altLang="zh-CN" sz="2400">
                                  <a:solidFill>
                                    <a:srgbClr val="09405E"/>
                                  </a:solidFill>
                                  <a:latin typeface="Cambria Math" panose="02040503050406030204" pitchFamily="18" charset="0"/>
                                </a:rPr>
                                <m:t>+</m:t>
                              </m:r>
                              <m:r>
                                <m:rPr>
                                  <m:sty m:val="p"/>
                                </m:rPr>
                                <a:rPr lang="en-US" altLang="zh-CN" sz="2400" i="0">
                                  <a:solidFill>
                                    <a:srgbClr val="09405E"/>
                                  </a:solidFill>
                                  <a:latin typeface="Cambria Math" charset="0"/>
                                  <a:ea typeface="微软雅黑" pitchFamily="34" charset="-122"/>
                                </a:rPr>
                                <m:t>Recall</m:t>
                              </m:r>
                            </m:e>
                          </m:d>
                        </m:den>
                      </m:f>
                      <m:r>
                        <a:rPr lang="en-US" altLang="zh-CN" sz="2400">
                          <a:solidFill>
                            <a:srgbClr val="09405E"/>
                          </a:solidFill>
                          <a:latin typeface="Cambria Math" charset="0"/>
                          <a:ea typeface="微软雅黑" pitchFamily="34" charset="-122"/>
                        </a:rPr>
                        <m:t>=0.8</m:t>
                      </m:r>
                    </m:oMath>
                  </m:oMathPara>
                </a14:m>
                <a:endParaRPr lang="zh-CN" altLang="en-US" sz="2400" dirty="0">
                  <a:solidFill>
                    <a:srgbClr val="09405E"/>
                  </a:solidFill>
                  <a:latin typeface="微软雅黑" pitchFamily="34" charset="-122"/>
                  <a:ea typeface="微软雅黑"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263726" y="4470579"/>
                <a:ext cx="4370940" cy="768993"/>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263726" y="2342083"/>
                <a:ext cx="5285678" cy="6976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Accuracy</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𝑇𝑁</m:t>
                          </m:r>
                        </m:num>
                        <m:den>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𝑇𝑁</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𝐹𝑁</m:t>
                          </m:r>
                        </m:den>
                      </m:f>
                      <m:r>
                        <a:rPr lang="en-US" altLang="zh-CN" sz="2400" b="0" i="1" smtClean="0">
                          <a:solidFill>
                            <a:srgbClr val="09405E"/>
                          </a:solidFill>
                          <a:latin typeface="Cambria Math" charset="0"/>
                          <a:ea typeface="微软雅黑" pitchFamily="34" charset="-122"/>
                        </a:rPr>
                        <m:t>=0.8</m:t>
                      </m:r>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263726" y="2342083"/>
                <a:ext cx="5285678" cy="697627"/>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263726" y="5636596"/>
                <a:ext cx="7981287" cy="938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smtClean="0">
                          <a:solidFill>
                            <a:srgbClr val="09405E"/>
                          </a:solidFill>
                          <a:latin typeface="Cambria Math" charset="0"/>
                          <a:ea typeface="微软雅黑" pitchFamily="34" charset="-122"/>
                        </a:rPr>
                        <m:t>MCC</m:t>
                      </m:r>
                      <m:r>
                        <a:rPr lang="en-US" altLang="zh-CN" sz="2400" b="0" i="0" smtClean="0">
                          <a:solidFill>
                            <a:srgbClr val="09405E"/>
                          </a:solidFill>
                          <a:latin typeface="Cambria Math" charset="0"/>
                          <a:ea typeface="微软雅黑" pitchFamily="34" charset="-122"/>
                        </a:rPr>
                        <m:t>=</m:t>
                      </m:r>
                      <m:f>
                        <m:fPr>
                          <m:ctrlPr>
                            <a:rPr lang="mr-IN" altLang="zh-CN" sz="2400" i="1">
                              <a:solidFill>
                                <a:srgbClr val="09405E"/>
                              </a:solidFill>
                              <a:latin typeface="Cambria Math" panose="02040503050406030204" pitchFamily="18" charset="0"/>
                              <a:ea typeface="微软雅黑" pitchFamily="34" charset="-122"/>
                            </a:rPr>
                          </m:ctrlPr>
                        </m:fPr>
                        <m:num>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cs typeface="Cambria Math" charset="0"/>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𝐹𝑁</m:t>
                          </m:r>
                        </m:num>
                        <m:den>
                          <m:rad>
                            <m:radPr>
                              <m:degHide m:val="on"/>
                              <m:ctrlPr>
                                <a:rPr lang="en-US" altLang="zh-CN" sz="2400" i="1">
                                  <a:solidFill>
                                    <a:srgbClr val="09405E"/>
                                  </a:solidFill>
                                  <a:latin typeface="Cambria Math" panose="02040503050406030204" pitchFamily="18" charset="0"/>
                                  <a:ea typeface="微软雅黑" pitchFamily="34" charset="-122"/>
                                </a:rPr>
                              </m:ctrlPr>
                            </m:radPr>
                            <m:deg/>
                            <m:e>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r>
                                <a:rPr lang="en-US" altLang="zh-CN" sz="2400" i="1">
                                  <a:solidFill>
                                    <a:srgbClr val="09405E"/>
                                  </a:solidFill>
                                  <a:latin typeface="Cambria Math" charset="0"/>
                                  <a:ea typeface="微软雅黑" pitchFamily="34" charset="-122"/>
                                </a:rPr>
                                <m:t>)</m:t>
                              </m:r>
                            </m:e>
                          </m:rad>
                        </m:den>
                      </m:f>
                      <m:r>
                        <a:rPr lang="en-US" altLang="zh-CN" sz="2400" i="1">
                          <a:solidFill>
                            <a:srgbClr val="09405E"/>
                          </a:solidFill>
                          <a:latin typeface="Cambria Math" charset="0"/>
                          <a:ea typeface="微软雅黑" pitchFamily="34" charset="-122"/>
                        </a:rPr>
                        <m:t>=0</m:t>
                      </m:r>
                      <m:r>
                        <a:rPr lang="en-US" altLang="zh-CN" sz="2400" b="0" i="0" smtClean="0">
                          <a:solidFill>
                            <a:srgbClr val="09405E"/>
                          </a:solidFill>
                          <a:latin typeface="Cambria Math" charset="0"/>
                          <a:ea typeface="微软雅黑" pitchFamily="34" charset="-122"/>
                        </a:rPr>
                        <m:t>.6</m:t>
                      </m:r>
                    </m:oMath>
                  </m:oMathPara>
                </a14:m>
                <a:endParaRPr lang="zh-CN" altLang="en-US" sz="2400" dirty="0">
                  <a:solidFill>
                    <a:srgbClr val="09405E"/>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1263726" y="5636596"/>
                <a:ext cx="7981287" cy="93878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3096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314113" cy="5237271"/>
          </a:xfrm>
        </p:spPr>
        <p:txBody>
          <a:bodyPr/>
          <a:lstStyle/>
          <a:p>
            <a:pPr>
              <a:lnSpc>
                <a:spcPct val="100000"/>
              </a:lnSpc>
            </a:pPr>
            <a:r>
              <a:rPr lang="zh-CN" altLang="en-US" dirty="0"/>
              <a:t>还是</a:t>
            </a:r>
            <a:r>
              <a:rPr lang="en-US" altLang="zh-CN" dirty="0"/>
              <a:t>100</a:t>
            </a:r>
            <a:r>
              <a:rPr lang="zh-CN" altLang="en-US" dirty="0"/>
              <a:t>封测试邮件，其中垃圾邮件为</a:t>
            </a:r>
            <a:r>
              <a:rPr lang="en-US" altLang="zh-CN" dirty="0"/>
              <a:t>98</a:t>
            </a:r>
            <a:r>
              <a:rPr lang="zh-CN" altLang="en-US" dirty="0"/>
              <a:t>封，非垃圾邮件为</a:t>
            </a:r>
            <a:r>
              <a:rPr lang="en-US" altLang="zh-CN" dirty="0"/>
              <a:t>2</a:t>
            </a:r>
            <a:r>
              <a:rPr lang="zh-CN" altLang="en-US" dirty="0"/>
              <a:t>封（分布不均衡）。</a:t>
            </a:r>
            <a:endParaRPr lang="en-US" altLang="zh-CN" dirty="0"/>
          </a:p>
          <a:p>
            <a:pPr>
              <a:lnSpc>
                <a:spcPct val="100000"/>
              </a:lnSpc>
            </a:pPr>
            <a:r>
              <a:rPr lang="zh-CN" altLang="en-US" dirty="0"/>
              <a:t>假设如果有一个傻傻的分类器，永远只做出垃圾邮件判断，那么</a:t>
            </a:r>
            <a:r>
              <a:rPr lang="en-US" altLang="zh-CN" dirty="0"/>
              <a:t>TP=98</a:t>
            </a:r>
            <a:r>
              <a:rPr lang="zh-CN" altLang="en-US" dirty="0"/>
              <a:t>，</a:t>
            </a:r>
            <a:r>
              <a:rPr lang="en-US" altLang="zh-CN" dirty="0"/>
              <a:t>TN=0</a:t>
            </a:r>
            <a:r>
              <a:rPr lang="zh-CN" altLang="en-US" dirty="0"/>
              <a:t>，</a:t>
            </a:r>
            <a:r>
              <a:rPr lang="en-US" altLang="zh-CN" dirty="0"/>
              <a:t>FN=0</a:t>
            </a:r>
            <a:r>
              <a:rPr lang="zh-CN" altLang="en-US" dirty="0"/>
              <a:t>，</a:t>
            </a:r>
            <a:r>
              <a:rPr lang="en-US" altLang="zh-CN" dirty="0"/>
              <a:t>FP=2</a:t>
            </a:r>
            <a:endParaRPr kumimoji="1" lang="zh-CN" altLang="en-US" dirty="0"/>
          </a:p>
        </p:txBody>
      </p:sp>
      <p:sp>
        <p:nvSpPr>
          <p:cNvPr id="3" name="标题 2"/>
          <p:cNvSpPr>
            <a:spLocks noGrp="1"/>
          </p:cNvSpPr>
          <p:nvPr>
            <p:ph type="title"/>
          </p:nvPr>
        </p:nvSpPr>
        <p:spPr/>
        <p:txBody>
          <a:bodyPr/>
          <a:lstStyle/>
          <a:p>
            <a:r>
              <a:rPr kumimoji="1" lang="zh-CN" altLang="en-US" dirty="0"/>
              <a:t>例：垃圾邮件分类</a:t>
            </a:r>
          </a:p>
        </p:txBody>
      </p:sp>
      <mc:AlternateContent xmlns:mc="http://schemas.openxmlformats.org/markup-compatibility/2006" xmlns:a14="http://schemas.microsoft.com/office/drawing/2010/main">
        <mc:Choice Requires="a14">
          <p:sp>
            <p:nvSpPr>
              <p:cNvPr id="4" name="文本框 3"/>
              <p:cNvSpPr txBox="1"/>
              <p:nvPr/>
            </p:nvSpPr>
            <p:spPr>
              <a:xfrm>
                <a:off x="1303141" y="3897186"/>
                <a:ext cx="6957033" cy="6976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𝐹𝑃</m:t>
                          </m:r>
                        </m:den>
                      </m:f>
                      <m:r>
                        <a:rPr lang="en-US" altLang="zh-CN" sz="2400" b="0" i="1" smtClean="0">
                          <a:solidFill>
                            <a:srgbClr val="09405E"/>
                          </a:solidFill>
                          <a:latin typeface="Cambria Math" charset="0"/>
                          <a:ea typeface="微软雅黑" pitchFamily="34" charset="-122"/>
                        </a:rPr>
                        <m:t>=0.98</m:t>
                      </m:r>
                      <m:r>
                        <a:rPr lang="zh-CN" altLang="en-US" sz="2400" b="0" i="1" smtClean="0">
                          <a:solidFill>
                            <a:srgbClr val="09405E"/>
                          </a:solidFill>
                          <a:latin typeface="Cambria Math" charset="0"/>
                          <a:ea typeface="微软雅黑" pitchFamily="34" charset="-122"/>
                        </a:rPr>
                        <m:t>，</m:t>
                      </m:r>
                      <m:r>
                        <m:rPr>
                          <m:sty m:val="p"/>
                        </m:rPr>
                        <a:rPr lang="en-US" altLang="zh-CN" sz="2400">
                          <a:solidFill>
                            <a:srgbClr val="09405E"/>
                          </a:solidFill>
                          <a:latin typeface="Cambria Math" charset="0"/>
                          <a:ea typeface="微软雅黑" pitchFamily="34" charset="-122"/>
                        </a:rPr>
                        <m:t>Recall</m:t>
                      </m:r>
                      <m:r>
                        <a:rPr lang="en-US" altLang="zh-CN" sz="2400" i="1">
                          <a:solidFill>
                            <a:srgbClr val="09405E"/>
                          </a:solidFill>
                          <a:latin typeface="Cambria Math" charset="0"/>
                          <a:ea typeface="微软雅黑" pitchFamily="34" charset="-122"/>
                        </a:rPr>
                        <m:t>=</m:t>
                      </m:r>
                      <m:f>
                        <m:fPr>
                          <m:ctrlPr>
                            <a:rPr lang="mr-IN" altLang="zh-CN" sz="2400" i="1">
                              <a:solidFill>
                                <a:srgbClr val="09405E"/>
                              </a:solidFill>
                              <a:latin typeface="Cambria Math" panose="02040503050406030204" pitchFamily="18" charset="0"/>
                              <a:ea typeface="微软雅黑" pitchFamily="34" charset="-122"/>
                            </a:rPr>
                          </m:ctrlPr>
                        </m:fPr>
                        <m:num>
                          <m:r>
                            <a:rPr lang="en-US" altLang="zh-CN" sz="2400" i="1">
                              <a:solidFill>
                                <a:srgbClr val="09405E"/>
                              </a:solidFill>
                              <a:latin typeface="Cambria Math" charset="0"/>
                              <a:ea typeface="微软雅黑" pitchFamily="34" charset="-122"/>
                            </a:rPr>
                            <m:t>𝑇𝑃</m:t>
                          </m:r>
                        </m:num>
                        <m:den>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den>
                      </m:f>
                      <m:r>
                        <a:rPr lang="en-US" altLang="zh-CN" sz="2400" i="1">
                          <a:solidFill>
                            <a:srgbClr val="09405E"/>
                          </a:solidFill>
                          <a:latin typeface="Cambria Math" charset="0"/>
                          <a:ea typeface="微软雅黑" pitchFamily="34" charset="-122"/>
                        </a:rPr>
                        <m:t>=1</m:t>
                      </m:r>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1303141" y="3897186"/>
                <a:ext cx="6957033" cy="697627"/>
              </a:xfrm>
              <a:prstGeom prst="rect">
                <a:avLst/>
              </a:prstGeom>
              <a:blipFill rotWithShape="0">
                <a:blip r:embed="rId2"/>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303141" y="4793090"/>
                <a:ext cx="4640116" cy="768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panose="02040503050406030204" pitchFamily="18" charset="0"/>
                        </a:rPr>
                        <m:t>𝐹</m:t>
                      </m:r>
                      <m:r>
                        <a:rPr lang="en-US" altLang="zh-CN" sz="2400" i="1" smtClean="0">
                          <a:solidFill>
                            <a:srgbClr val="09405E"/>
                          </a:solidFill>
                          <a:latin typeface="Cambria Math" panose="02040503050406030204" pitchFamily="18" charset="0"/>
                        </a:rPr>
                        <m:t>1= </m:t>
                      </m:r>
                      <m:f>
                        <m:fPr>
                          <m:ctrlPr>
                            <a:rPr lang="en-US" altLang="zh-CN" sz="2400" i="1">
                              <a:solidFill>
                                <a:srgbClr val="09405E"/>
                              </a:solidFill>
                              <a:latin typeface="Cambria Math" panose="02040503050406030204" pitchFamily="18" charset="0"/>
                            </a:rPr>
                          </m:ctrlPr>
                        </m:fPr>
                        <m:num>
                          <m:r>
                            <a:rPr lang="en-US" altLang="zh-CN" sz="2400" i="1">
                              <a:solidFill>
                                <a:srgbClr val="09405E"/>
                              </a:solidFill>
                              <a:latin typeface="Cambria Math" panose="02040503050406030204" pitchFamily="18" charset="0"/>
                            </a:rPr>
                            <m:t>2</m:t>
                          </m:r>
                          <m:d>
                            <m:dPr>
                              <m:ctrlPr>
                                <a:rPr lang="en-US" altLang="zh-CN" sz="2400" i="1">
                                  <a:solidFill>
                                    <a:srgbClr val="09405E"/>
                                  </a:solidFill>
                                  <a:latin typeface="Cambria Math" panose="02040503050406030204" pitchFamily="18" charset="0"/>
                                </a:rPr>
                              </m:ctrlPr>
                            </m:dPr>
                            <m:e>
                              <m:r>
                                <m:rPr>
                                  <m:sty m:val="p"/>
                                </m:rPr>
                                <a:rPr lang="en-US" altLang="zh-CN" sz="2400" i="0">
                                  <a:solidFill>
                                    <a:srgbClr val="09405E"/>
                                  </a:solidFill>
                                  <a:latin typeface="Cambria Math" charset="0"/>
                                  <a:ea typeface="微软雅黑" pitchFamily="34" charset="-122"/>
                                </a:rPr>
                                <m:t>Precison</m:t>
                              </m:r>
                              <m:r>
                                <a:rPr lang="en-US" altLang="zh-CN" sz="2400" i="1" dirty="0">
                                  <a:solidFill>
                                    <a:srgbClr val="09405E"/>
                                  </a:solidFill>
                                  <a:latin typeface="Cambria Math" panose="02040503050406030204" pitchFamily="18" charset="0"/>
                                  <a:cs typeface="Cambria Math" charset="0"/>
                                </a:rPr>
                                <m:t>×</m:t>
                              </m:r>
                              <m:r>
                                <m:rPr>
                                  <m:sty m:val="p"/>
                                </m:rPr>
                                <a:rPr lang="en-US" altLang="zh-CN" sz="2400" i="0">
                                  <a:solidFill>
                                    <a:srgbClr val="09405E"/>
                                  </a:solidFill>
                                  <a:latin typeface="Cambria Math" charset="0"/>
                                  <a:ea typeface="微软雅黑" pitchFamily="34" charset="-122"/>
                                </a:rPr>
                                <m:t>Recall</m:t>
                              </m:r>
                            </m:e>
                          </m:d>
                        </m:num>
                        <m:den>
                          <m:d>
                            <m:dPr>
                              <m:ctrlPr>
                                <a:rPr lang="en-US" altLang="zh-CN" sz="2400" i="1">
                                  <a:solidFill>
                                    <a:srgbClr val="09405E"/>
                                  </a:solidFill>
                                  <a:latin typeface="Cambria Math" panose="02040503050406030204" pitchFamily="18" charset="0"/>
                                </a:rPr>
                              </m:ctrlPr>
                            </m:dPr>
                            <m:e>
                              <m:r>
                                <m:rPr>
                                  <m:sty m:val="p"/>
                                </m:rPr>
                                <a:rPr lang="en-US" altLang="zh-CN" sz="2400" i="0">
                                  <a:solidFill>
                                    <a:srgbClr val="09405E"/>
                                  </a:solidFill>
                                  <a:latin typeface="Cambria Math" charset="0"/>
                                  <a:ea typeface="微软雅黑" pitchFamily="34" charset="-122"/>
                                </a:rPr>
                                <m:t>Precison</m:t>
                              </m:r>
                              <m:r>
                                <m:rPr>
                                  <m:nor/>
                                </m:rPr>
                                <a:rPr lang="en-US" altLang="zh-CN" sz="2400">
                                  <a:solidFill>
                                    <a:srgbClr val="09405E"/>
                                  </a:solidFill>
                                  <a:latin typeface="Cambria Math" panose="02040503050406030204" pitchFamily="18" charset="0"/>
                                </a:rPr>
                                <m:t>+</m:t>
                              </m:r>
                              <m:r>
                                <m:rPr>
                                  <m:sty m:val="p"/>
                                </m:rPr>
                                <a:rPr lang="en-US" altLang="zh-CN" sz="2400" i="0">
                                  <a:solidFill>
                                    <a:srgbClr val="09405E"/>
                                  </a:solidFill>
                                  <a:latin typeface="Cambria Math" charset="0"/>
                                  <a:ea typeface="微软雅黑" pitchFamily="34" charset="-122"/>
                                </a:rPr>
                                <m:t>Recall</m:t>
                              </m:r>
                            </m:e>
                          </m:d>
                        </m:den>
                      </m:f>
                      <m:r>
                        <a:rPr lang="en-US" altLang="zh-CN" sz="2400">
                          <a:solidFill>
                            <a:srgbClr val="09405E"/>
                          </a:solidFill>
                          <a:latin typeface="Cambria Math" charset="0"/>
                          <a:ea typeface="微软雅黑" pitchFamily="34" charset="-122"/>
                        </a:rPr>
                        <m:t>=0.</m:t>
                      </m:r>
                      <m:r>
                        <a:rPr lang="en-US" altLang="zh-CN" sz="2400" b="0" i="0" smtClean="0">
                          <a:solidFill>
                            <a:srgbClr val="09405E"/>
                          </a:solidFill>
                          <a:latin typeface="Cambria Math" charset="0"/>
                          <a:ea typeface="微软雅黑" pitchFamily="34" charset="-122"/>
                        </a:rPr>
                        <m:t>9</m:t>
                      </m:r>
                      <m:r>
                        <a:rPr lang="en-US" altLang="zh-CN" sz="2400">
                          <a:solidFill>
                            <a:srgbClr val="09405E"/>
                          </a:solidFill>
                          <a:latin typeface="Cambria Math" charset="0"/>
                          <a:ea typeface="微软雅黑" pitchFamily="34" charset="-122"/>
                        </a:rPr>
                        <m:t>8</m:t>
                      </m:r>
                      <m:r>
                        <a:rPr lang="en-US" altLang="zh-CN" sz="2400" b="0" i="0" smtClean="0">
                          <a:solidFill>
                            <a:srgbClr val="09405E"/>
                          </a:solidFill>
                          <a:latin typeface="Cambria Math" charset="0"/>
                          <a:ea typeface="微软雅黑" pitchFamily="34" charset="-122"/>
                        </a:rPr>
                        <m:t>9</m:t>
                      </m:r>
                    </m:oMath>
                  </m:oMathPara>
                </a14:m>
                <a:endParaRPr lang="zh-CN" altLang="en-US" sz="2400" dirty="0">
                  <a:solidFill>
                    <a:srgbClr val="09405E"/>
                  </a:solidFill>
                  <a:latin typeface="微软雅黑" pitchFamily="34" charset="-122"/>
                  <a:ea typeface="微软雅黑"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303141" y="4793090"/>
                <a:ext cx="4640116" cy="768993"/>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263726" y="2935724"/>
                <a:ext cx="5370188" cy="6976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Accuracy</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𝑇𝑁</m:t>
                          </m:r>
                        </m:num>
                        <m:den>
                          <m:r>
                            <a:rPr lang="en-US" altLang="zh-CN" sz="2400" b="0" i="1" smtClean="0">
                              <a:solidFill>
                                <a:srgbClr val="09405E"/>
                              </a:solidFill>
                              <a:latin typeface="Cambria Math" charset="0"/>
                              <a:ea typeface="微软雅黑" pitchFamily="34" charset="-122"/>
                            </a:rPr>
                            <m:t>𝑇𝑃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𝐹𝑃</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𝑇𝑁</m:t>
                          </m:r>
                          <m:r>
                            <a:rPr lang="en-US" altLang="zh-CN" sz="2400" b="0" i="1" smtClean="0">
                              <a:solidFill>
                                <a:srgbClr val="09405E"/>
                              </a:solidFill>
                              <a:latin typeface="Cambria Math" charset="0"/>
                              <a:ea typeface="微软雅黑" pitchFamily="34" charset="-122"/>
                            </a:rPr>
                            <m:t>+</m:t>
                          </m:r>
                          <m:r>
                            <a:rPr lang="en-US" altLang="zh-CN" sz="2400" b="0" i="1" smtClean="0">
                              <a:solidFill>
                                <a:srgbClr val="09405E"/>
                              </a:solidFill>
                              <a:latin typeface="Cambria Math" charset="0"/>
                              <a:ea typeface="微软雅黑" pitchFamily="34" charset="-122"/>
                            </a:rPr>
                            <m:t>𝐹𝑁</m:t>
                          </m:r>
                        </m:den>
                      </m:f>
                      <m:r>
                        <a:rPr lang="en-US" altLang="zh-CN" sz="2400" b="0" i="1" smtClean="0">
                          <a:solidFill>
                            <a:srgbClr val="09405E"/>
                          </a:solidFill>
                          <a:latin typeface="Cambria Math" charset="0"/>
                          <a:ea typeface="微软雅黑" pitchFamily="34" charset="-122"/>
                        </a:rPr>
                        <m:t>=0.98</m:t>
                      </m:r>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263726" y="2935724"/>
                <a:ext cx="5370188" cy="697627"/>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p:sp>
        <p:nvSpPr>
          <p:cNvPr id="9" name="矩形 8"/>
          <p:cNvSpPr/>
          <p:nvPr/>
        </p:nvSpPr>
        <p:spPr>
          <a:xfrm>
            <a:off x="10536592" y="6045085"/>
            <a:ext cx="1407758" cy="369332"/>
          </a:xfrm>
          <a:prstGeom prst="rect">
            <a:avLst/>
          </a:prstGeom>
        </p:spPr>
        <p:txBody>
          <a:bodyPr wrap="none">
            <a:spAutoFit/>
          </a:bodyPr>
          <a:lstStyle/>
          <a:p>
            <a:r>
              <a:rPr lang="zh-CN" altLang="en-US" dirty="0">
                <a:solidFill>
                  <a:srgbClr val="C00000"/>
                </a:solidFill>
                <a:latin typeface="Microsoft YaHei" charset="-122"/>
                <a:ea typeface="Microsoft YaHei" charset="-122"/>
                <a:cs typeface="Microsoft YaHei" charset="-122"/>
              </a:rPr>
              <a:t>随机</a:t>
            </a:r>
            <a:r>
              <a:rPr lang="zh-CN" altLang="en-US">
                <a:solidFill>
                  <a:srgbClr val="C00000"/>
                </a:solidFill>
                <a:latin typeface="Microsoft YaHei" charset="-122"/>
                <a:ea typeface="Microsoft YaHei" charset="-122"/>
                <a:cs typeface="Microsoft YaHei" charset="-122"/>
              </a:rPr>
              <a:t>分类器</a:t>
            </a:r>
            <a:r>
              <a:rPr lang="zh-CN" altLang="en-US" dirty="0">
                <a:solidFill>
                  <a:srgbClr val="C00000"/>
                </a:solidFill>
                <a:latin typeface="Microsoft YaHei" charset="-122"/>
                <a:ea typeface="Microsoft YaHei" charset="-122"/>
                <a:cs typeface="Microsoft YaHei" charset="-122"/>
              </a:rPr>
              <a:t> </a:t>
            </a:r>
          </a:p>
        </p:txBody>
      </p:sp>
      <mc:AlternateContent xmlns:mc="http://schemas.openxmlformats.org/markup-compatibility/2006" xmlns:a14="http://schemas.microsoft.com/office/drawing/2010/main">
        <mc:Choice Requires="a14">
          <p:sp>
            <p:nvSpPr>
              <p:cNvPr id="10" name="矩形 9"/>
              <p:cNvSpPr/>
              <p:nvPr/>
            </p:nvSpPr>
            <p:spPr>
              <a:xfrm>
                <a:off x="1060602" y="5871970"/>
                <a:ext cx="7981287" cy="9387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smtClean="0">
                          <a:solidFill>
                            <a:srgbClr val="09405E"/>
                          </a:solidFill>
                          <a:latin typeface="Cambria Math" charset="0"/>
                          <a:ea typeface="微软雅黑" pitchFamily="34" charset="-122"/>
                        </a:rPr>
                        <m:t>MCC</m:t>
                      </m:r>
                      <m:r>
                        <a:rPr lang="en-US" altLang="zh-CN" sz="2400" b="0" i="0" smtClean="0">
                          <a:solidFill>
                            <a:srgbClr val="09405E"/>
                          </a:solidFill>
                          <a:latin typeface="Cambria Math" charset="0"/>
                          <a:ea typeface="微软雅黑" pitchFamily="34" charset="-122"/>
                        </a:rPr>
                        <m:t>=</m:t>
                      </m:r>
                      <m:f>
                        <m:fPr>
                          <m:ctrlPr>
                            <a:rPr lang="mr-IN" altLang="zh-CN" sz="2400" i="1">
                              <a:solidFill>
                                <a:srgbClr val="09405E"/>
                              </a:solidFill>
                              <a:latin typeface="Cambria Math" panose="02040503050406030204" pitchFamily="18" charset="0"/>
                              <a:ea typeface="微软雅黑" pitchFamily="34" charset="-122"/>
                            </a:rPr>
                          </m:ctrlPr>
                        </m:fPr>
                        <m:num>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cs typeface="Cambria Math" charset="0"/>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𝐹𝑁</m:t>
                          </m:r>
                        </m:num>
                        <m:den>
                          <m:rad>
                            <m:radPr>
                              <m:degHide m:val="on"/>
                              <m:ctrlPr>
                                <a:rPr lang="en-US" altLang="zh-CN" sz="2400" i="1">
                                  <a:solidFill>
                                    <a:srgbClr val="09405E"/>
                                  </a:solidFill>
                                  <a:latin typeface="Cambria Math" panose="02040503050406030204" pitchFamily="18" charset="0"/>
                                  <a:ea typeface="微软雅黑" pitchFamily="34" charset="-122"/>
                                </a:rPr>
                              </m:ctrlPr>
                            </m:radPr>
                            <m:deg/>
                            <m:e>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𝐹𝑃</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𝑇𝑁</m:t>
                              </m:r>
                              <m:r>
                                <a:rPr lang="en-US" altLang="zh-CN" sz="2400" i="1">
                                  <a:solidFill>
                                    <a:srgbClr val="09405E"/>
                                  </a:solidFill>
                                  <a:latin typeface="Cambria Math" charset="0"/>
                                  <a:ea typeface="微软雅黑" pitchFamily="34" charset="-122"/>
                                </a:rPr>
                                <m:t>+</m:t>
                              </m:r>
                              <m:r>
                                <a:rPr lang="en-US" altLang="zh-CN" sz="2400" i="1">
                                  <a:solidFill>
                                    <a:srgbClr val="09405E"/>
                                  </a:solidFill>
                                  <a:latin typeface="Cambria Math" charset="0"/>
                                  <a:ea typeface="微软雅黑" pitchFamily="34" charset="-122"/>
                                </a:rPr>
                                <m:t>𝐹𝑁</m:t>
                              </m:r>
                              <m:r>
                                <a:rPr lang="en-US" altLang="zh-CN" sz="2400" i="1">
                                  <a:solidFill>
                                    <a:srgbClr val="09405E"/>
                                  </a:solidFill>
                                  <a:latin typeface="Cambria Math" charset="0"/>
                                  <a:ea typeface="微软雅黑" pitchFamily="34" charset="-122"/>
                                </a:rPr>
                                <m:t>)</m:t>
                              </m:r>
                            </m:e>
                          </m:rad>
                        </m:den>
                      </m:f>
                      <m:r>
                        <a:rPr lang="en-US" altLang="zh-CN" sz="2400" i="1">
                          <a:solidFill>
                            <a:srgbClr val="09405E"/>
                          </a:solidFill>
                          <a:latin typeface="Cambria Math" charset="0"/>
                          <a:ea typeface="微软雅黑" pitchFamily="34" charset="-122"/>
                        </a:rPr>
                        <m:t>=</m:t>
                      </m:r>
                      <m:r>
                        <a:rPr lang="en-US" altLang="zh-CN" sz="2400" i="1" smtClean="0">
                          <a:solidFill>
                            <a:srgbClr val="09405E"/>
                          </a:solidFill>
                          <a:latin typeface="Cambria Math" charset="0"/>
                          <a:ea typeface="微软雅黑" pitchFamily="34" charset="-122"/>
                        </a:rPr>
                        <m:t>0</m:t>
                      </m:r>
                    </m:oMath>
                  </m:oMathPara>
                </a14:m>
                <a:endParaRPr lang="zh-CN" altLang="en-US" sz="2400" dirty="0">
                  <a:solidFill>
                    <a:srgbClr val="09405E"/>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060602" y="5871970"/>
                <a:ext cx="7981287" cy="93878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2970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zh-CN" altLang="en-US" dirty="0"/>
              <a:t>上面我们讨论给定阈值</a:t>
            </a:r>
            <a:r>
              <a:rPr lang="el-GR" altLang="zh-CN" i="1" dirty="0"/>
              <a:t>τ</a:t>
            </a:r>
            <a:r>
              <a:rPr lang="zh-CN" altLang="en-US" dirty="0"/>
              <a:t>的</a:t>
            </a:r>
            <a:r>
              <a:rPr lang="en-US" altLang="zh-CN" dirty="0"/>
              <a:t>TPR</a:t>
            </a:r>
            <a:r>
              <a:rPr lang="zh-CN" altLang="en-US" dirty="0"/>
              <a:t>（真阳率）和</a:t>
            </a:r>
            <a:r>
              <a:rPr lang="en-US" altLang="zh-CN" dirty="0"/>
              <a:t>FPR</a:t>
            </a:r>
            <a:r>
              <a:rPr lang="zh-CN" altLang="en-US" dirty="0"/>
              <a:t>（假阳率）。</a:t>
            </a:r>
            <a:endParaRPr lang="en-US" altLang="zh-CN" dirty="0"/>
          </a:p>
          <a:p>
            <a:pPr>
              <a:lnSpc>
                <a:spcPct val="100000"/>
              </a:lnSpc>
            </a:pPr>
            <a:r>
              <a:rPr lang="zh-CN" altLang="en-US" dirty="0"/>
              <a:t>如果不是只考虑一个阈值，而是在一些列阈值上运行检测器，并画出</a:t>
            </a:r>
            <a:r>
              <a:rPr lang="en-US" altLang="zh-CN" dirty="0"/>
              <a:t>TPR</a:t>
            </a:r>
            <a:r>
              <a:rPr lang="zh-CN" altLang="en-US" dirty="0"/>
              <a:t>和</a:t>
            </a:r>
            <a:r>
              <a:rPr lang="en-US" altLang="zh-CN" dirty="0"/>
              <a:t>FPR</a:t>
            </a:r>
            <a:r>
              <a:rPr lang="zh-CN" altLang="en-US" dirty="0"/>
              <a:t>为阈值</a:t>
            </a:r>
            <a:r>
              <a:rPr lang="el-GR" altLang="zh-CN" i="1" dirty="0"/>
              <a:t>τ</a:t>
            </a:r>
            <a:r>
              <a:rPr lang="zh-CN" altLang="en-US" dirty="0"/>
              <a:t>的隐式函数，得到</a:t>
            </a:r>
            <a:r>
              <a:rPr lang="en-US" altLang="zh-CN" dirty="0"/>
              <a:t>ROC</a:t>
            </a:r>
            <a:r>
              <a:rPr lang="zh-CN" altLang="en-US" dirty="0"/>
              <a:t>曲线。</a:t>
            </a:r>
            <a:endParaRPr kumimoji="1" lang="zh-CN" altLang="en-US" dirty="0"/>
          </a:p>
        </p:txBody>
      </p:sp>
      <p:sp>
        <p:nvSpPr>
          <p:cNvPr id="3" name="标题 2"/>
          <p:cNvSpPr>
            <a:spLocks noGrp="1"/>
          </p:cNvSpPr>
          <p:nvPr>
            <p:ph type="title"/>
          </p:nvPr>
        </p:nvSpPr>
        <p:spPr/>
        <p:txBody>
          <a:bodyPr/>
          <a:lstStyle/>
          <a:p>
            <a:r>
              <a:rPr lang="en-US" altLang="zh-CN" dirty="0">
                <a:latin typeface="Microsoft YaHei" charset="-122"/>
                <a:ea typeface="Microsoft YaHei" charset="-122"/>
                <a:cs typeface="Microsoft YaHei" charset="-122"/>
              </a:rPr>
              <a:t>Receiver Operating Characteristic (ROC)</a:t>
            </a:r>
            <a:r>
              <a:rPr lang="zh-CN" altLang="en-US" dirty="0">
                <a:latin typeface="Microsoft YaHei" charset="-122"/>
                <a:ea typeface="Microsoft YaHei" charset="-122"/>
                <a:cs typeface="Microsoft YaHei" charset="-122"/>
              </a:rPr>
              <a:t>曲线</a:t>
            </a:r>
            <a:endParaRPr kumimoji="1" lang="zh-CN" altLang="en-US" dirty="0"/>
          </a:p>
        </p:txBody>
      </p:sp>
      <p:graphicFrame>
        <p:nvGraphicFramePr>
          <p:cNvPr id="4" name="Content Placeholder 6"/>
          <p:cNvGraphicFramePr>
            <a:graphicFrameLocks noChangeAspect="1"/>
          </p:cNvGraphicFramePr>
          <p:nvPr>
            <p:extLst>
              <p:ext uri="{D42A27DB-BD31-4B8C-83A1-F6EECF244321}">
                <p14:modId xmlns:p14="http://schemas.microsoft.com/office/powerpoint/2010/main" val="264169364"/>
              </p:ext>
            </p:extLst>
          </p:nvPr>
        </p:nvGraphicFramePr>
        <p:xfrm>
          <a:off x="3168836" y="2708920"/>
          <a:ext cx="3489325" cy="2779712"/>
        </p:xfrm>
        <a:graphic>
          <a:graphicData uri="http://schemas.openxmlformats.org/presentationml/2006/ole">
            <mc:AlternateContent xmlns:mc="http://schemas.openxmlformats.org/markup-compatibility/2006">
              <mc:Choice xmlns:v="urn:schemas-microsoft-com:vml" Requires="v">
                <p:oleObj name="Acrobat Document" r:id="rId2" imgW="5054400" imgH="4032000" progId="AcroExch.Document.11">
                  <p:embed/>
                </p:oleObj>
              </mc:Choice>
              <mc:Fallback>
                <p:oleObj name="Acrobat Document" r:id="rId2" imgW="5054400" imgH="4032000" progId="AcroExch.Document.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836" y="2708920"/>
                        <a:ext cx="3489325" cy="2779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直接箭头连接符 11"/>
          <p:cNvCxnSpPr/>
          <p:nvPr/>
        </p:nvCxnSpPr>
        <p:spPr>
          <a:xfrm flipH="1">
            <a:off x="4381239" y="3040360"/>
            <a:ext cx="598563" cy="503635"/>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11"/>
          <p:cNvCxnSpPr/>
          <p:nvPr/>
        </p:nvCxnSpPr>
        <p:spPr>
          <a:xfrm flipH="1">
            <a:off x="4741603" y="3040360"/>
            <a:ext cx="238199" cy="79097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16"/>
          <p:cNvSpPr>
            <a:spLocks noChangeArrowheads="1"/>
          </p:cNvSpPr>
          <p:nvPr/>
        </p:nvSpPr>
        <p:spPr bwMode="auto">
          <a:xfrm>
            <a:off x="3724832" y="5569551"/>
            <a:ext cx="296267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9405E"/>
                </a:solidFill>
                <a:latin typeface="Microsoft YaHei" charset="-122"/>
                <a:ea typeface="Microsoft YaHei" charset="-122"/>
                <a:cs typeface="Microsoft YaHei" charset="-122"/>
              </a:rPr>
              <a:t>Area Under Curve (AUC)</a:t>
            </a:r>
          </a:p>
        </p:txBody>
      </p:sp>
      <p:sp>
        <p:nvSpPr>
          <p:cNvPr id="8" name="Rectangle 3"/>
          <p:cNvSpPr>
            <a:spLocks noChangeArrowheads="1"/>
          </p:cNvSpPr>
          <p:nvPr/>
        </p:nvSpPr>
        <p:spPr bwMode="auto">
          <a:xfrm>
            <a:off x="4224169" y="2769613"/>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9405E"/>
                </a:solidFill>
                <a:latin typeface="Microsoft YaHei" charset="-122"/>
                <a:ea typeface="Microsoft YaHei" charset="-122"/>
                <a:cs typeface="Microsoft YaHei" charset="-122"/>
              </a:rPr>
              <a:t>Equal Error Rate</a:t>
            </a:r>
          </a:p>
        </p:txBody>
      </p:sp>
      <p:sp>
        <p:nvSpPr>
          <p:cNvPr id="9" name="TextBox 19"/>
          <p:cNvSpPr txBox="1"/>
          <p:nvPr/>
        </p:nvSpPr>
        <p:spPr>
          <a:xfrm>
            <a:off x="879569" y="4837573"/>
            <a:ext cx="2904323" cy="369332"/>
          </a:xfrm>
          <a:prstGeom prst="rect">
            <a:avLst/>
          </a:prstGeom>
          <a:noFill/>
        </p:spPr>
        <p:txBody>
          <a:bodyPr wrap="square" rtlCol="0">
            <a:spAutoFit/>
          </a:bodyPr>
          <a:lstStyle/>
          <a:p>
            <a:r>
              <a:rPr lang="zh-CN" altLang="en-US" dirty="0">
                <a:solidFill>
                  <a:srgbClr val="09405E"/>
                </a:solidFill>
                <a:latin typeface="Microsoft YaHei" charset="-122"/>
                <a:ea typeface="Microsoft YaHei" charset="-122"/>
                <a:cs typeface="Microsoft YaHei" charset="-122"/>
              </a:rPr>
              <a:t>每个样本都被判断为负</a:t>
            </a:r>
          </a:p>
        </p:txBody>
      </p:sp>
      <p:sp>
        <p:nvSpPr>
          <p:cNvPr id="10" name="TextBox 20"/>
          <p:cNvSpPr txBox="1"/>
          <p:nvPr/>
        </p:nvSpPr>
        <p:spPr>
          <a:xfrm>
            <a:off x="2985753" y="3675360"/>
            <a:ext cx="461665" cy="517129"/>
          </a:xfrm>
          <a:prstGeom prst="rect">
            <a:avLst/>
          </a:prstGeom>
          <a:solidFill>
            <a:schemeClr val="bg1"/>
          </a:solidFill>
        </p:spPr>
        <p:txBody>
          <a:bodyPr vert="vert270" wrap="none" rtlCol="0">
            <a:spAutoFit/>
          </a:bodyPr>
          <a:lstStyle/>
          <a:p>
            <a:r>
              <a:rPr lang="en-US" altLang="zh-CN" i="1" dirty="0">
                <a:solidFill>
                  <a:srgbClr val="09405E"/>
                </a:solidFill>
                <a:latin typeface="Microsoft YaHei" charset="-122"/>
                <a:ea typeface="Microsoft YaHei" charset="-122"/>
                <a:cs typeface="Microsoft YaHei" charset="-122"/>
              </a:rPr>
              <a:t>TPR</a:t>
            </a:r>
            <a:endParaRPr lang="zh-CN" altLang="en-US" i="1" dirty="0">
              <a:solidFill>
                <a:srgbClr val="09405E"/>
              </a:solidFill>
              <a:latin typeface="Microsoft YaHei" charset="-122"/>
              <a:ea typeface="Microsoft YaHei" charset="-122"/>
              <a:cs typeface="Microsoft YaHei" charset="-122"/>
            </a:endParaRPr>
          </a:p>
        </p:txBody>
      </p:sp>
      <p:sp>
        <p:nvSpPr>
          <p:cNvPr id="11" name="TextBox 21"/>
          <p:cNvSpPr txBox="1"/>
          <p:nvPr/>
        </p:nvSpPr>
        <p:spPr>
          <a:xfrm>
            <a:off x="4650175" y="5173352"/>
            <a:ext cx="599844" cy="369332"/>
          </a:xfrm>
          <a:prstGeom prst="rect">
            <a:avLst/>
          </a:prstGeom>
          <a:solidFill>
            <a:schemeClr val="bg1"/>
          </a:solidFill>
        </p:spPr>
        <p:txBody>
          <a:bodyPr wrap="none" rtlCol="0">
            <a:spAutoFit/>
          </a:bodyPr>
          <a:lstStyle/>
          <a:p>
            <a:r>
              <a:rPr lang="en-US" altLang="zh-CN" i="1" dirty="0">
                <a:solidFill>
                  <a:srgbClr val="09405E"/>
                </a:solidFill>
                <a:latin typeface="Microsoft YaHei" charset="-122"/>
                <a:ea typeface="Microsoft YaHei" charset="-122"/>
                <a:cs typeface="Microsoft YaHei" charset="-122"/>
              </a:rPr>
              <a:t>FPR</a:t>
            </a:r>
            <a:endParaRPr lang="zh-CN" altLang="en-US" i="1" dirty="0">
              <a:solidFill>
                <a:srgbClr val="09405E"/>
              </a:solidFill>
              <a:latin typeface="Microsoft YaHei" charset="-122"/>
              <a:ea typeface="Microsoft YaHei" charset="-122"/>
              <a:cs typeface="Microsoft YaHei" charset="-122"/>
            </a:endParaRPr>
          </a:p>
        </p:txBody>
      </p:sp>
      <p:sp>
        <p:nvSpPr>
          <p:cNvPr id="12" name="TextBox 22"/>
          <p:cNvSpPr txBox="1"/>
          <p:nvPr/>
        </p:nvSpPr>
        <p:spPr>
          <a:xfrm>
            <a:off x="6226111" y="2643498"/>
            <a:ext cx="3096345" cy="369332"/>
          </a:xfrm>
          <a:prstGeom prst="rect">
            <a:avLst/>
          </a:prstGeom>
          <a:noFill/>
        </p:spPr>
        <p:txBody>
          <a:bodyPr wrap="square" rtlCol="0">
            <a:spAutoFit/>
          </a:bodyPr>
          <a:lstStyle/>
          <a:p>
            <a:r>
              <a:rPr lang="zh-CN" altLang="en-US" dirty="0">
                <a:solidFill>
                  <a:srgbClr val="09405E"/>
                </a:solidFill>
                <a:latin typeface="Microsoft YaHei" charset="-122"/>
                <a:ea typeface="Microsoft YaHei" charset="-122"/>
                <a:cs typeface="Microsoft YaHei" charset="-122"/>
              </a:rPr>
              <a:t>每个样本都被判断为正</a:t>
            </a:r>
          </a:p>
        </p:txBody>
      </p:sp>
      <p:cxnSp>
        <p:nvCxnSpPr>
          <p:cNvPr id="13" name="直接箭头连接符 11"/>
          <p:cNvCxnSpPr/>
          <p:nvPr/>
        </p:nvCxnSpPr>
        <p:spPr>
          <a:xfrm flipV="1">
            <a:off x="4409903" y="4653381"/>
            <a:ext cx="503596" cy="77564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6892700" y="3501569"/>
                <a:ext cx="1091196" cy="56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9405E"/>
                          </a:solidFill>
                          <a:latin typeface="Cambria Math" charset="0"/>
                          <a:ea typeface="Microsoft YaHei" charset="-122"/>
                          <a:cs typeface="Microsoft YaHei" charset="-122"/>
                        </a:rPr>
                        <m:t>𝑇𝑃𝑅</m:t>
                      </m:r>
                      <m:r>
                        <a:rPr lang="en-US" altLang="zh-CN" i="1" smtClean="0">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panose="02040503050406030204" pitchFamily="18" charset="0"/>
                              <a:ea typeface="Microsoft YaHei" charset="-122"/>
                              <a:cs typeface="Microsoft YaHei" charset="-122"/>
                            </a:rPr>
                          </m:ctrlPr>
                        </m:fPr>
                        <m:num>
                          <m:r>
                            <a:rPr lang="en-US" altLang="zh-CN" i="1">
                              <a:solidFill>
                                <a:srgbClr val="09405E"/>
                              </a:solidFill>
                              <a:latin typeface="Cambria Math" charset="0"/>
                              <a:ea typeface="Microsoft YaHei" charset="-122"/>
                              <a:cs typeface="Microsoft YaHei" charset="-122"/>
                            </a:rPr>
                            <m:t>𝑇𝑃</m:t>
                          </m:r>
                        </m:num>
                        <m:den>
                          <m:sSub>
                            <m:sSubPr>
                              <m:ctrlPr>
                                <a:rPr lang="en-US" altLang="zh-CN" i="1">
                                  <a:solidFill>
                                    <a:srgbClr val="09405E"/>
                                  </a:solidFill>
                                  <a:latin typeface="Cambria Math" panose="02040503050406030204" pitchFamily="18" charset="0"/>
                                  <a:ea typeface="Microsoft YaHei" charset="-122"/>
                                  <a:cs typeface="Microsoft YaHei" charset="-122"/>
                                </a:rPr>
                              </m:ctrlPr>
                            </m:sSubPr>
                            <m:e>
                              <m:r>
                                <a:rPr lang="en-US" altLang="zh-CN" i="1">
                                  <a:solidFill>
                                    <a:srgbClr val="09405E"/>
                                  </a:solidFill>
                                  <a:latin typeface="Cambria Math" charset="0"/>
                                  <a:ea typeface="Microsoft YaHei" charset="-122"/>
                                  <a:cs typeface="Microsoft YaHei" charset="-122"/>
                                </a:rPr>
                                <m:t>𝑁</m:t>
                              </m:r>
                            </m:e>
                            <m:sub>
                              <m:r>
                                <a:rPr lang="en-US" altLang="zh-CN" i="1">
                                  <a:solidFill>
                                    <a:srgbClr val="09405E"/>
                                  </a:solidFill>
                                  <a:latin typeface="Cambria Math" charset="0"/>
                                  <a:ea typeface="Microsoft YaHei" charset="-122"/>
                                  <a:cs typeface="Microsoft YaHei" charset="-122"/>
                                </a:rPr>
                                <m:t>+</m:t>
                              </m:r>
                            </m:sub>
                          </m:sSub>
                        </m:den>
                      </m:f>
                    </m:oMath>
                  </m:oMathPara>
                </a14:m>
                <a:endParaRPr lang="zh-CN" altLang="en-US" dirty="0">
                  <a:solidFill>
                    <a:srgbClr val="09405E"/>
                  </a:solidFill>
                  <a:latin typeface="Microsoft YaHei" charset="-122"/>
                  <a:ea typeface="Microsoft YaHei" charset="-122"/>
                  <a:cs typeface="Microsoft YaHei"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892700" y="3501569"/>
                <a:ext cx="1091196" cy="568554"/>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6892700" y="4461831"/>
                <a:ext cx="109760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9405E"/>
                          </a:solidFill>
                          <a:latin typeface="Cambria Math" charset="0"/>
                          <a:ea typeface="Microsoft YaHei" charset="-122"/>
                          <a:cs typeface="Microsoft YaHei" charset="-122"/>
                        </a:rPr>
                        <m:t>𝐹𝑃𝑅</m:t>
                      </m:r>
                      <m:r>
                        <a:rPr lang="en-US" altLang="zh-CN" i="1" smtClean="0">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panose="02040503050406030204" pitchFamily="18" charset="0"/>
                              <a:ea typeface="Microsoft YaHei" charset="-122"/>
                              <a:cs typeface="Microsoft YaHei" charset="-122"/>
                            </a:rPr>
                          </m:ctrlPr>
                        </m:fPr>
                        <m:num>
                          <m:r>
                            <a:rPr lang="en-US" altLang="zh-CN" i="1">
                              <a:solidFill>
                                <a:srgbClr val="09405E"/>
                              </a:solidFill>
                              <a:latin typeface="Cambria Math" charset="0"/>
                              <a:ea typeface="Microsoft YaHei" charset="-122"/>
                              <a:cs typeface="Microsoft YaHei" charset="-122"/>
                            </a:rPr>
                            <m:t>𝐹𝑃</m:t>
                          </m:r>
                        </m:num>
                        <m:den>
                          <m:sSub>
                            <m:sSubPr>
                              <m:ctrlPr>
                                <a:rPr lang="en-US" altLang="zh-CN" i="1">
                                  <a:solidFill>
                                    <a:srgbClr val="09405E"/>
                                  </a:solidFill>
                                  <a:latin typeface="Cambria Math" panose="02040503050406030204" pitchFamily="18" charset="0"/>
                                  <a:ea typeface="Microsoft YaHei" charset="-122"/>
                                  <a:cs typeface="Microsoft YaHei" charset="-122"/>
                                </a:rPr>
                              </m:ctrlPr>
                            </m:sSubPr>
                            <m:e>
                              <m:r>
                                <a:rPr lang="en-US" altLang="zh-CN" i="1">
                                  <a:solidFill>
                                    <a:srgbClr val="09405E"/>
                                  </a:solidFill>
                                  <a:latin typeface="Cambria Math" charset="0"/>
                                  <a:ea typeface="Microsoft YaHei" charset="-122"/>
                                  <a:cs typeface="Microsoft YaHei" charset="-122"/>
                                </a:rPr>
                                <m:t>𝑁</m:t>
                              </m:r>
                            </m:e>
                            <m:sub>
                              <m:r>
                                <a:rPr lang="en-US" altLang="zh-CN" i="1">
                                  <a:solidFill>
                                    <a:srgbClr val="09405E"/>
                                  </a:solidFill>
                                  <a:latin typeface="Cambria Math" charset="0"/>
                                  <a:ea typeface="Microsoft YaHei" charset="-122"/>
                                  <a:cs typeface="Microsoft YaHei" charset="-122"/>
                                </a:rPr>
                                <m:t>−</m:t>
                              </m:r>
                            </m:sub>
                          </m:sSub>
                        </m:den>
                      </m:f>
                    </m:oMath>
                  </m:oMathPara>
                </a14:m>
                <a:endParaRPr lang="zh-CN" altLang="en-US" dirty="0">
                  <a:solidFill>
                    <a:srgbClr val="09405E"/>
                  </a:solidFill>
                  <a:latin typeface="Microsoft YaHei" charset="-122"/>
                  <a:ea typeface="Microsoft YaHei" charset="-122"/>
                  <a:cs typeface="Microsoft YaHei"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6892700" y="4461831"/>
                <a:ext cx="1097608" cy="563872"/>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0790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a:t>在对数几率回归模型中：</a:t>
            </a:r>
            <a:endParaRPr kumimoji="1" lang="en-US" altLang="zh-CN" dirty="0"/>
          </a:p>
          <a:p>
            <a:endParaRPr kumimoji="1" lang="en-US" altLang="zh-CN" dirty="0"/>
          </a:p>
          <a:p>
            <a:endParaRPr kumimoji="1" lang="en-US" altLang="zh-CN" dirty="0"/>
          </a:p>
          <a:p>
            <a:r>
              <a:rPr lang="zh-CN" altLang="en-US" dirty="0"/>
              <a:t>定义一个事件的几率</a:t>
            </a:r>
            <a:r>
              <a:rPr lang="en-US" altLang="zh-CN" dirty="0"/>
              <a:t>(odds)</a:t>
            </a:r>
            <a:r>
              <a:rPr lang="zh-CN" altLang="en-US" dirty="0"/>
              <a:t>为该事件发生的概率与不发生的概率的比值：</a:t>
            </a:r>
            <a:endParaRPr lang="en-US" altLang="zh-CN" dirty="0"/>
          </a:p>
          <a:p>
            <a:endParaRPr kumimoji="1" lang="en-US" altLang="zh-CN" dirty="0"/>
          </a:p>
          <a:p>
            <a:endParaRPr kumimoji="1" lang="en-US" altLang="zh-CN" dirty="0"/>
          </a:p>
          <a:p>
            <a:r>
              <a:rPr lang="zh-CN" altLang="en-US" dirty="0"/>
              <a:t>两边同取</a:t>
            </a:r>
            <a:r>
              <a:rPr lang="en-US" altLang="zh-CN" dirty="0"/>
              <a:t>log</a:t>
            </a:r>
            <a:r>
              <a:rPr lang="zh-CN" altLang="en-US" dirty="0"/>
              <a:t>运算，得到</a:t>
            </a:r>
            <a:r>
              <a:rPr lang="zh-CN" altLang="en-US" dirty="0">
                <a:solidFill>
                  <a:srgbClr val="C00000"/>
                </a:solidFill>
              </a:rPr>
              <a:t>对数几率</a:t>
            </a:r>
            <a:r>
              <a:rPr lang="en-US" altLang="zh-CN" dirty="0"/>
              <a:t>: </a:t>
            </a:r>
            <a:endParaRPr lang="zh-CN" altLang="en-US" dirty="0"/>
          </a:p>
          <a:p>
            <a:endParaRPr kumimoji="1" lang="zh-CN" altLang="en-US" dirty="0"/>
          </a:p>
        </p:txBody>
      </p:sp>
      <p:sp>
        <p:nvSpPr>
          <p:cNvPr id="3" name="标题 2"/>
          <p:cNvSpPr>
            <a:spLocks noGrp="1"/>
          </p:cNvSpPr>
          <p:nvPr>
            <p:ph type="title"/>
          </p:nvPr>
        </p:nvSpPr>
        <p:spPr/>
        <p:txBody>
          <a:bodyPr/>
          <a:lstStyle/>
          <a:p>
            <a:r>
              <a:rPr kumimoji="1" lang="zh-CN" altLang="en-US" dirty="0"/>
              <a:t>对数几率</a:t>
            </a:r>
          </a:p>
        </p:txBody>
      </p:sp>
      <mc:AlternateContent xmlns:mc="http://schemas.openxmlformats.org/markup-compatibility/2006" xmlns:a14="http://schemas.microsoft.com/office/drawing/2010/main">
        <mc:Choice Requires="a14">
          <p:sp>
            <p:nvSpPr>
              <p:cNvPr id="4" name="文本框 3"/>
              <p:cNvSpPr txBox="1"/>
              <p:nvPr/>
            </p:nvSpPr>
            <p:spPr>
              <a:xfrm>
                <a:off x="1555304" y="1949376"/>
                <a:ext cx="4900188" cy="4863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14:m>
                  <m:oMath xmlns:m="http://schemas.openxmlformats.org/officeDocument/2006/math">
                    <m:r>
                      <a:rPr lang="en-US" altLang="zh-CN" sz="2800" b="0" i="1" smtClean="0">
                        <a:solidFill>
                          <a:srgbClr val="09405E"/>
                        </a:solidFill>
                        <a:latin typeface="Cambria Math" charset="0"/>
                        <a:ea typeface="微软雅黑" pitchFamily="34" charset="-122"/>
                      </a:rPr>
                      <m:t>𝑝</m:t>
                    </m:r>
                    <m:d>
                      <m:dPr>
                        <m:ctrlPr>
                          <a:rPr lang="en-US" altLang="zh-CN" sz="2800" b="0" i="1" smtClean="0">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smtClean="0">
                            <a:solidFill>
                              <a:srgbClr val="09405E"/>
                            </a:solidFill>
                            <a:latin typeface="Cambria Math" charset="0"/>
                            <a:ea typeface="微软雅黑" pitchFamily="34" charset="-122"/>
                          </a:rPr>
                          <m:t>=</m:t>
                        </m:r>
                        <m:r>
                          <a:rPr kumimoji="1" lang="en-US" altLang="zh-CN" sz="2800" b="0" i="1" smtClean="0">
                            <a:solidFill>
                              <a:srgbClr val="09405E"/>
                            </a:solidFill>
                            <a:latin typeface="Cambria Math" charset="0"/>
                            <a:ea typeface="微软雅黑" pitchFamily="34" charset="-122"/>
                          </a:rPr>
                          <m:t>1|</m:t>
                        </m:r>
                        <m:r>
                          <a:rPr kumimoji="1" lang="en-US" altLang="zh-CN" sz="2800" b="1" i="1">
                            <a:solidFill>
                              <a:srgbClr val="09405E"/>
                            </a:solidFill>
                            <a:latin typeface="Cambria Math" charset="0"/>
                            <a:ea typeface="微软雅黑" pitchFamily="34" charset="-122"/>
                          </a:rPr>
                          <m:t>𝒙</m:t>
                        </m:r>
                      </m:e>
                    </m:d>
                    <m:r>
                      <a:rPr lang="en-US" altLang="zh-CN" sz="2800" i="1">
                        <a:solidFill>
                          <a:srgbClr val="09405E"/>
                        </a:solidFill>
                        <a:latin typeface="Cambria Math" charset="0"/>
                        <a:ea typeface="微软雅黑" pitchFamily="34" charset="-122"/>
                      </a:rPr>
                      <m:t>=</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r>
                      <a:rPr kumimoji="1" lang="en-US" altLang="zh-CN" sz="2800" b="0" i="1"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𝜎</m:t>
                    </m:r>
                    <m:d>
                      <m:dPr>
                        <m:ctrlPr>
                          <a:rPr kumimoji="1" lang="mr-IN" altLang="zh-CN" sz="2800" b="0" i="1" smtClean="0">
                            <a:solidFill>
                              <a:srgbClr val="09405E"/>
                            </a:solidFill>
                            <a:latin typeface="Cambria Math" panose="02040503050406030204" pitchFamily="18" charset="0"/>
                            <a:ea typeface="Cambria Math" charset="0"/>
                            <a:cs typeface="Cambria Math" charset="0"/>
                          </a:rPr>
                        </m:ctrlPr>
                      </m:dPr>
                      <m:e>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i="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e>
                    </m:d>
                  </m:oMath>
                </a14:m>
                <a:r>
                  <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a:t>
                </a:r>
              </a:p>
            </p:txBody>
          </p:sp>
        </mc:Choice>
        <mc:Fallback xmlns="">
          <p:sp>
            <p:nvSpPr>
              <p:cNvPr id="4" name="文本框 3"/>
              <p:cNvSpPr txBox="1">
                <a:spLocks noRot="1" noChangeAspect="1" noMove="1" noResize="1" noEditPoints="1" noAdjustHandles="1" noChangeArrowheads="1" noChangeShapeType="1" noTextEdit="1"/>
              </p:cNvSpPr>
              <p:nvPr/>
            </p:nvSpPr>
            <p:spPr>
              <a:xfrm>
                <a:off x="1555304" y="1949376"/>
                <a:ext cx="4900188" cy="486352"/>
              </a:xfrm>
              <a:prstGeom prst="rect">
                <a:avLst/>
              </a:prstGeom>
              <a:blipFill rotWithShape="0">
                <a:blip r:embed="rId2"/>
                <a:stretch>
                  <a:fillRect t="-17500" r="-3856" b="-36250"/>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377380" y="2537737"/>
                <a:ext cx="6077176"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𝑝</m:t>
                      </m:r>
                      <m:d>
                        <m:dPr>
                          <m:ctrlPr>
                            <a:rPr lang="en-US" altLang="zh-CN" sz="2800" i="1">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=0|</m:t>
                          </m:r>
                          <m:r>
                            <a:rPr kumimoji="1" lang="en-US" altLang="zh-CN" sz="2800" b="1" i="1">
                              <a:solidFill>
                                <a:srgbClr val="09405E"/>
                              </a:solidFill>
                              <a:latin typeface="Cambria Math" charset="0"/>
                              <a:ea typeface="微软雅黑" pitchFamily="34" charset="-122"/>
                            </a:rPr>
                            <m:t>𝒙</m:t>
                          </m:r>
                        </m:e>
                      </m:d>
                      <m:r>
                        <a:rPr lang="en-US" altLang="zh-CN" sz="2800" i="1">
                          <a:solidFill>
                            <a:srgbClr val="09405E"/>
                          </a:solidFill>
                          <a:latin typeface="Cambria Math" charset="0"/>
                          <a:ea typeface="微软雅黑" pitchFamily="34" charset="-122"/>
                        </a:rPr>
                        <m:t>=1−</m:t>
                      </m:r>
                      <m:r>
                        <a:rPr kumimoji="1" lang="en-US" altLang="zh-CN" sz="2800" i="1">
                          <a:solidFill>
                            <a:srgbClr val="09405E"/>
                          </a:solidFill>
                          <a:latin typeface="Cambria Math" charset="0"/>
                          <a:ea typeface="Cambria Math" charset="0"/>
                          <a:cs typeface="Cambria Math" charset="0"/>
                        </a:rPr>
                        <m:t>𝜇</m:t>
                      </m:r>
                      <m:d>
                        <m:dPr>
                          <m:ctrlPr>
                            <a:rPr kumimoji="1" lang="en-US" altLang="zh-CN" sz="2800" i="1">
                              <a:solidFill>
                                <a:srgbClr val="09405E"/>
                              </a:solidFill>
                              <a:latin typeface="Cambria Math" panose="02040503050406030204" pitchFamily="18" charset="0"/>
                              <a:ea typeface="Cambria Math" charset="0"/>
                              <a:cs typeface="Cambria Math" charset="0"/>
                            </a:rPr>
                          </m:ctrlPr>
                        </m:dPr>
                        <m:e>
                          <m:r>
                            <a:rPr kumimoji="1" lang="en-US" altLang="zh-CN" sz="2800" b="1" i="1">
                              <a:solidFill>
                                <a:srgbClr val="09405E"/>
                              </a:solidFill>
                              <a:latin typeface="Cambria Math" charset="0"/>
                              <a:ea typeface="微软雅黑" pitchFamily="34" charset="-122"/>
                            </a:rPr>
                            <m:t>𝒙</m:t>
                          </m:r>
                        </m:e>
                      </m:d>
                      <m:r>
                        <a:rPr kumimoji="1" lang="en-US" altLang="zh-CN" sz="2800" i="1">
                          <a:solidFill>
                            <a:srgbClr val="09405E"/>
                          </a:solidFill>
                          <a:latin typeface="Cambria Math" charset="0"/>
                          <a:ea typeface="Cambria Math" charset="0"/>
                          <a:cs typeface="Cambria Math" charset="0"/>
                        </a:rPr>
                        <m:t>=1−</m:t>
                      </m:r>
                      <m:r>
                        <a:rPr kumimoji="1" lang="en-US" altLang="zh-CN" sz="2800" i="1">
                          <a:solidFill>
                            <a:srgbClr val="09405E"/>
                          </a:solidFill>
                          <a:latin typeface="Cambria Math" charset="0"/>
                          <a:ea typeface="Cambria Math" charset="0"/>
                          <a:cs typeface="Cambria Math" charset="0"/>
                        </a:rPr>
                        <m:t>𝜎</m:t>
                      </m:r>
                      <m:d>
                        <m:dPr>
                          <m:ctrlPr>
                            <a:rPr kumimoji="1" lang="mr-IN" altLang="zh-CN" sz="2800" i="1">
                              <a:solidFill>
                                <a:srgbClr val="09405E"/>
                              </a:solidFill>
                              <a:latin typeface="Cambria Math" panose="02040503050406030204" pitchFamily="18" charset="0"/>
                              <a:ea typeface="Cambria Math" charset="0"/>
                              <a:cs typeface="Cambria Math" charset="0"/>
                            </a:rPr>
                          </m:ctrlPr>
                        </m:dPr>
                        <m:e>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e>
                      </m:d>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377380" y="2537737"/>
                <a:ext cx="6077176" cy="57868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83707" y="4184116"/>
                <a:ext cx="8965595" cy="1295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b="0" i="1" smtClean="0">
                              <a:solidFill>
                                <a:srgbClr val="09405E"/>
                              </a:solidFill>
                              <a:latin typeface="Cambria Math" panose="02040503050406030204" pitchFamily="18" charset="0"/>
                              <a:ea typeface="微软雅黑" pitchFamily="34" charset="-122"/>
                            </a:rPr>
                          </m:ctrlPr>
                        </m:fPr>
                        <m:num>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=1|</m:t>
                              </m:r>
                              <m:r>
                                <a:rPr kumimoji="1" lang="en-US" altLang="zh-CN" sz="2800" b="1" i="1">
                                  <a:solidFill>
                                    <a:srgbClr val="09405E"/>
                                  </a:solidFill>
                                  <a:latin typeface="Cambria Math" charset="0"/>
                                  <a:ea typeface="微软雅黑" pitchFamily="34" charset="-122"/>
                                </a:rPr>
                                <m:t>𝒙</m:t>
                              </m:r>
                            </m:e>
                          </m:d>
                        </m:num>
                        <m:den>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=0|</m:t>
                              </m:r>
                              <m:r>
                                <a:rPr kumimoji="1" lang="en-US" altLang="zh-CN" sz="2800" b="1" i="1">
                                  <a:solidFill>
                                    <a:srgbClr val="09405E"/>
                                  </a:solidFill>
                                  <a:latin typeface="Cambria Math" charset="0"/>
                                  <a:ea typeface="微软雅黑" pitchFamily="34" charset="-122"/>
                                </a:rPr>
                                <m:t>𝒙</m:t>
                              </m:r>
                            </m:e>
                          </m:d>
                        </m:den>
                      </m:f>
                      <m:r>
                        <a:rPr lang="en-US" altLang="zh-CN" sz="2800" i="1">
                          <a:solidFill>
                            <a:srgbClr val="09405E"/>
                          </a:solidFill>
                          <a:latin typeface="Cambria Math" charset="0"/>
                          <a:ea typeface="微软雅黑" pitchFamily="34" charset="-122"/>
                        </a:rPr>
                        <m:t>=</m:t>
                      </m:r>
                      <m:f>
                        <m:fPr>
                          <m:ctrlPr>
                            <a:rPr lang="mr-IN" altLang="zh-CN" sz="2800" i="1" smtClean="0">
                              <a:solidFill>
                                <a:srgbClr val="09405E"/>
                              </a:solidFill>
                              <a:latin typeface="Cambria Math" panose="02040503050406030204" pitchFamily="18" charset="0"/>
                              <a:ea typeface="微软雅黑" pitchFamily="34" charset="-122"/>
                            </a:rPr>
                          </m:ctrlPr>
                        </m:fPr>
                        <m:num>
                          <m:r>
                            <a:rPr kumimoji="1" lang="en-US" altLang="zh-CN" sz="2800" i="1">
                              <a:solidFill>
                                <a:srgbClr val="09405E"/>
                              </a:solidFill>
                              <a:latin typeface="Cambria Math" charset="0"/>
                              <a:ea typeface="Cambria Math" charset="0"/>
                              <a:cs typeface="Cambria Math" charset="0"/>
                            </a:rPr>
                            <m:t>𝜎</m:t>
                          </m:r>
                          <m:d>
                            <m:dPr>
                              <m:ctrlPr>
                                <a:rPr kumimoji="1" lang="mr-IN" altLang="zh-CN" sz="2800" i="1">
                                  <a:solidFill>
                                    <a:srgbClr val="09405E"/>
                                  </a:solidFill>
                                  <a:latin typeface="Cambria Math" panose="02040503050406030204" pitchFamily="18" charset="0"/>
                                  <a:ea typeface="Cambria Math" charset="0"/>
                                  <a:cs typeface="Cambria Math" charset="0"/>
                                </a:rPr>
                              </m:ctrlPr>
                            </m:dPr>
                            <m:e>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e>
                          </m:d>
                        </m:num>
                        <m:den>
                          <m:r>
                            <a:rPr kumimoji="1" lang="en-US" altLang="zh-CN" sz="2800" i="1">
                              <a:solidFill>
                                <a:srgbClr val="09405E"/>
                              </a:solidFill>
                              <a:latin typeface="Cambria Math" charset="0"/>
                              <a:ea typeface="Cambria Math" charset="0"/>
                              <a:cs typeface="Cambria Math" charset="0"/>
                            </a:rPr>
                            <m:t>1−</m:t>
                          </m:r>
                          <m:r>
                            <a:rPr kumimoji="1" lang="en-US" altLang="zh-CN" sz="2800" i="1">
                              <a:solidFill>
                                <a:srgbClr val="09405E"/>
                              </a:solidFill>
                              <a:latin typeface="Cambria Math" charset="0"/>
                              <a:ea typeface="Cambria Math" charset="0"/>
                              <a:cs typeface="Cambria Math" charset="0"/>
                            </a:rPr>
                            <m:t>𝜎</m:t>
                          </m:r>
                          <m:d>
                            <m:dPr>
                              <m:ctrlPr>
                                <a:rPr kumimoji="1" lang="mr-IN" altLang="zh-CN" sz="2800" i="1">
                                  <a:solidFill>
                                    <a:srgbClr val="09405E"/>
                                  </a:solidFill>
                                  <a:latin typeface="Cambria Math" panose="02040503050406030204" pitchFamily="18" charset="0"/>
                                  <a:ea typeface="Cambria Math" charset="0"/>
                                  <a:cs typeface="Cambria Math" charset="0"/>
                                </a:rPr>
                              </m:ctrlPr>
                            </m:dPr>
                            <m:e>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e>
                          </m:d>
                        </m:den>
                      </m:f>
                      <m:r>
                        <a:rPr kumimoji="1" lang="en-US" altLang="zh-CN" sz="2800" i="1">
                          <a:solidFill>
                            <a:srgbClr val="09405E"/>
                          </a:solidFill>
                          <a:latin typeface="Cambria Math" charset="0"/>
                          <a:ea typeface="Cambria Math" charset="0"/>
                          <a:cs typeface="Cambria Math" charset="0"/>
                        </a:rPr>
                        <m:t>=</m:t>
                      </m:r>
                      <m:f>
                        <m:fPr>
                          <m:ctrlPr>
                            <a:rPr lang="mr-IN" altLang="zh-CN" sz="2800" i="1">
                              <a:solidFill>
                                <a:srgbClr val="09405E"/>
                              </a:solidFill>
                              <a:latin typeface="Cambria Math" panose="02040503050406030204" pitchFamily="18" charset="0"/>
                              <a:ea typeface="微软雅黑" pitchFamily="34" charset="-122"/>
                            </a:rPr>
                          </m:ctrlPr>
                        </m:fPr>
                        <m:num>
                          <m:f>
                            <m:fPr>
                              <m:type m:val="lin"/>
                              <m:ctrlPr>
                                <a:rPr lang="mr-IN" altLang="zh-CN" sz="280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d>
                                <m:dPr>
                                  <m:ctrlPr>
                                    <a:rPr lang="mr-IN" altLang="zh-CN" sz="2800" i="1" smtClean="0">
                                      <a:solidFill>
                                        <a:srgbClr val="09405E"/>
                                      </a:solidFill>
                                      <a:latin typeface="Cambria Math" panose="02040503050406030204" pitchFamily="18" charset="0"/>
                                      <a:ea typeface="微软雅黑" pitchFamily="34" charset="-122"/>
                                    </a:rPr>
                                  </m:ctrlPr>
                                </m:dPr>
                                <m:e>
                                  <m:r>
                                    <a:rPr lang="en-US" altLang="zh-CN" sz="2800" i="1">
                                      <a:solidFill>
                                        <a:srgbClr val="09405E"/>
                                      </a:solidFill>
                                      <a:latin typeface="Cambria Math" charset="0"/>
                                      <a:ea typeface="微软雅黑" pitchFamily="34" charset="-122"/>
                                    </a:rPr>
                                    <m:t>1+</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i="1">
                                          <a:solidFill>
                                            <a:srgbClr val="09405E"/>
                                          </a:solidFill>
                                          <a:latin typeface="Cambria Math" charset="0"/>
                                          <a:ea typeface="微软雅黑" pitchFamily="34" charset="-122"/>
                                        </a:rPr>
                                        <m:t>𝑒</m:t>
                                      </m:r>
                                    </m:e>
                                    <m:sup>
                                      <m:r>
                                        <a:rPr lang="en-US" altLang="zh-CN" sz="2800" i="1">
                                          <a:solidFill>
                                            <a:srgbClr val="09405E"/>
                                          </a:solidFill>
                                          <a:latin typeface="Cambria Math" charset="0"/>
                                          <a:ea typeface="微软雅黑" pitchFamily="34" charset="-122"/>
                                        </a:rPr>
                                        <m:t>−</m:t>
                                      </m:r>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e>
                              </m:d>
                            </m:den>
                          </m:f>
                        </m:num>
                        <m:den>
                          <m:f>
                            <m:fPr>
                              <m:type m:val="lin"/>
                              <m:ctrlPr>
                                <a:rPr lang="mr-IN" altLang="zh-CN" sz="2800" i="1">
                                  <a:solidFill>
                                    <a:srgbClr val="09405E"/>
                                  </a:solidFill>
                                  <a:latin typeface="Cambria Math" panose="02040503050406030204" pitchFamily="18" charset="0"/>
                                  <a:ea typeface="微软雅黑" pitchFamily="34" charset="-122"/>
                                </a:rPr>
                              </m:ctrlPr>
                            </m:fPr>
                            <m:num>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i="1">
                                      <a:solidFill>
                                        <a:srgbClr val="09405E"/>
                                      </a:solidFill>
                                      <a:latin typeface="Cambria Math" charset="0"/>
                                      <a:ea typeface="微软雅黑" pitchFamily="34" charset="-122"/>
                                    </a:rPr>
                                    <m:t>𝑒</m:t>
                                  </m:r>
                                </m:e>
                                <m:sup>
                                  <m:r>
                                    <a:rPr lang="en-US" altLang="zh-CN" sz="2800" i="1">
                                      <a:solidFill>
                                        <a:srgbClr val="09405E"/>
                                      </a:solidFill>
                                      <a:latin typeface="Cambria Math" charset="0"/>
                                      <a:ea typeface="微软雅黑" pitchFamily="34" charset="-122"/>
                                    </a:rPr>
                                    <m:t>−</m:t>
                                  </m:r>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num>
                            <m:den>
                              <m:d>
                                <m:dPr>
                                  <m:ctrlPr>
                                    <a:rPr lang="mr-IN" altLang="zh-CN" sz="2800" i="1">
                                      <a:solidFill>
                                        <a:srgbClr val="09405E"/>
                                      </a:solidFill>
                                      <a:latin typeface="Cambria Math" panose="02040503050406030204" pitchFamily="18" charset="0"/>
                                      <a:ea typeface="微软雅黑" pitchFamily="34" charset="-122"/>
                                    </a:rPr>
                                  </m:ctrlPr>
                                </m:dPr>
                                <m:e>
                                  <m:r>
                                    <a:rPr lang="en-US" altLang="zh-CN" sz="2800" i="1">
                                      <a:solidFill>
                                        <a:srgbClr val="09405E"/>
                                      </a:solidFill>
                                      <a:latin typeface="Cambria Math" charset="0"/>
                                      <a:ea typeface="微软雅黑" pitchFamily="34" charset="-122"/>
                                    </a:rPr>
                                    <m:t>1+</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i="1">
                                          <a:solidFill>
                                            <a:srgbClr val="09405E"/>
                                          </a:solidFill>
                                          <a:latin typeface="Cambria Math" charset="0"/>
                                          <a:ea typeface="微软雅黑" pitchFamily="34" charset="-122"/>
                                        </a:rPr>
                                        <m:t>𝑒</m:t>
                                      </m:r>
                                    </m:e>
                                    <m:sup>
                                      <m:r>
                                        <a:rPr lang="en-US" altLang="zh-CN" sz="2800" i="1">
                                          <a:solidFill>
                                            <a:srgbClr val="09405E"/>
                                          </a:solidFill>
                                          <a:latin typeface="Cambria Math" charset="0"/>
                                          <a:ea typeface="微软雅黑" pitchFamily="34" charset="-122"/>
                                        </a:rPr>
                                        <m:t>−</m:t>
                                      </m:r>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e>
                              </m:d>
                            </m:den>
                          </m:f>
                        </m:den>
                      </m:f>
                      <m:r>
                        <a:rPr lang="en-US" altLang="zh-CN" sz="2800" b="0" i="1" dirty="0" smtClean="0">
                          <a:solidFill>
                            <a:srgbClr val="09405E"/>
                          </a:solidFill>
                          <a:latin typeface="Cambria Math" charset="0"/>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i="1">
                              <a:solidFill>
                                <a:srgbClr val="09405E"/>
                              </a:solidFill>
                              <a:latin typeface="Cambria Math" charset="0"/>
                              <a:ea typeface="微软雅黑" pitchFamily="34" charset="-122"/>
                            </a:rPr>
                            <m:t>𝑒</m:t>
                          </m:r>
                        </m:e>
                        <m:sup>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883707" y="4184116"/>
                <a:ext cx="8965595" cy="129599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376690" y="5507520"/>
                <a:ext cx="5351978" cy="1002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ln</m:t>
                          </m:r>
                        </m:fName>
                        <m:e>
                          <m:f>
                            <m:fPr>
                              <m:ctrlPr>
                                <a:rPr lang="mr-IN" altLang="zh-CN" sz="2800" i="1">
                                  <a:solidFill>
                                    <a:srgbClr val="09405E"/>
                                  </a:solidFill>
                                  <a:latin typeface="Cambria Math" panose="02040503050406030204" pitchFamily="18" charset="0"/>
                                  <a:ea typeface="微软雅黑" pitchFamily="34" charset="-122"/>
                                </a:rPr>
                              </m:ctrlPr>
                            </m:fPr>
                            <m:num>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=1|</m:t>
                                  </m:r>
                                  <m:r>
                                    <a:rPr kumimoji="1" lang="en-US" altLang="zh-CN" sz="2800" b="1" i="1">
                                      <a:solidFill>
                                        <a:srgbClr val="09405E"/>
                                      </a:solidFill>
                                      <a:latin typeface="Cambria Math" charset="0"/>
                                      <a:ea typeface="微软雅黑" pitchFamily="34" charset="-122"/>
                                    </a:rPr>
                                    <m:t>𝒙</m:t>
                                  </m:r>
                                </m:e>
                              </m:d>
                            </m:num>
                            <m:den>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=0|</m:t>
                                  </m:r>
                                  <m:r>
                                    <a:rPr kumimoji="1" lang="en-US" altLang="zh-CN" sz="2800" b="1" i="1">
                                      <a:solidFill>
                                        <a:srgbClr val="09405E"/>
                                      </a:solidFill>
                                      <a:latin typeface="Cambria Math" charset="0"/>
                                      <a:ea typeface="微软雅黑" pitchFamily="34" charset="-122"/>
                                    </a:rPr>
                                    <m:t>𝒙</m:t>
                                  </m:r>
                                </m:e>
                              </m:d>
                            </m:den>
                          </m:f>
                        </m:e>
                      </m:func>
                      <m:r>
                        <a:rPr lang="en-US" altLang="zh-CN" sz="2800" b="0" i="1" dirty="0" smtClean="0">
                          <a:solidFill>
                            <a:srgbClr val="09405E"/>
                          </a:solidFill>
                          <a:latin typeface="Cambria Math" charset="0"/>
                        </a:rPr>
                        <m:t>=</m:t>
                      </m:r>
                      <m:func>
                        <m:funcPr>
                          <m:ctrlPr>
                            <a:rPr lang="en-US" altLang="zh-CN" sz="2800" b="0" i="1" dirty="0" smtClean="0">
                              <a:solidFill>
                                <a:srgbClr val="09405E"/>
                              </a:solidFill>
                              <a:latin typeface="Cambria Math" panose="02040503050406030204" pitchFamily="18" charset="0"/>
                            </a:rPr>
                          </m:ctrlPr>
                        </m:funcPr>
                        <m:fName>
                          <m:r>
                            <m:rPr>
                              <m:sty m:val="p"/>
                            </m:rPr>
                            <a:rPr lang="en-US" altLang="zh-CN" sz="2800" b="0" i="0" dirty="0" smtClean="0">
                              <a:solidFill>
                                <a:srgbClr val="09405E"/>
                              </a:solidFill>
                              <a:latin typeface="Cambria Math" charset="0"/>
                            </a:rPr>
                            <m:t>ln</m:t>
                          </m:r>
                        </m:fName>
                        <m:e>
                          <m:d>
                            <m:dPr>
                              <m:ctrlPr>
                                <a:rPr lang="mr-IN" altLang="zh-CN" sz="2800" i="1" dirty="0">
                                  <a:solidFill>
                                    <a:srgbClr val="09405E"/>
                                  </a:solidFill>
                                  <a:latin typeface="Cambria Math" panose="02040503050406030204" pitchFamily="18" charset="0"/>
                                </a:rPr>
                              </m:ctrlPr>
                            </m:dPr>
                            <m:e>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i="1">
                                      <a:solidFill>
                                        <a:srgbClr val="09405E"/>
                                      </a:solidFill>
                                      <a:latin typeface="Cambria Math" charset="0"/>
                                      <a:ea typeface="微软雅黑" pitchFamily="34" charset="-122"/>
                                    </a:rPr>
                                    <m:t>𝑒</m:t>
                                  </m:r>
                                </m:e>
                                <m:sup>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sup>
                              </m:sSup>
                            </m:e>
                          </m:d>
                        </m:e>
                      </m:func>
                      <m:r>
                        <a:rPr lang="en-US" altLang="zh-CN" sz="2800" b="0" i="1" dirty="0" smtClean="0">
                          <a:solidFill>
                            <a:srgbClr val="09405E"/>
                          </a:solidFill>
                          <a:latin typeface="Cambria Math" charset="0"/>
                        </a:rPr>
                        <m:t>=</m:t>
                      </m:r>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oMath>
                  </m:oMathPara>
                </a14:m>
                <a:endParaRPr lang="zh-CN" altLang="en-US" sz="28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6376690" y="5507520"/>
                <a:ext cx="5351978" cy="1002134"/>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30745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333163" cy="5237271"/>
              </a:xfrm>
            </p:spPr>
            <p:txBody>
              <a:bodyPr/>
              <a:lstStyle/>
              <a:p>
                <a:pPr>
                  <a:lnSpc>
                    <a:spcPct val="100000"/>
                  </a:lnSpc>
                </a:pPr>
                <a:r>
                  <a:rPr kumimoji="1" lang="zh-CN" altLang="en-US" dirty="0"/>
                  <a:t>例：根据文章特征</a:t>
                </a:r>
                <a14:m>
                  <m:oMath xmlns:m="http://schemas.openxmlformats.org/officeDocument/2006/math">
                    <m:r>
                      <a:rPr kumimoji="1" lang="en-US" altLang="zh-CN" b="1" i="1" dirty="0">
                        <a:latin typeface="Cambria Math" charset="0"/>
                      </a:rPr>
                      <m:t>𝒙</m:t>
                    </m:r>
                  </m:oMath>
                </a14:m>
                <a:r>
                  <a:rPr kumimoji="1" lang="zh-CN" altLang="en-US" dirty="0"/>
                  <a:t>（文章长度、作者的数目、作者之前投递给该杂志的文章数据、</a:t>
                </a:r>
                <a:r>
                  <a:rPr kumimoji="1" lang="mr-IN" altLang="zh-CN" dirty="0"/>
                  <a:t>…</a:t>
                </a:r>
                <a:r>
                  <a:rPr kumimoji="1" lang="zh-CN" altLang="en-US" dirty="0"/>
                  <a:t>），判断该文章是否会杂志被接收。</a:t>
                </a:r>
                <a:endParaRPr kumimoji="1" lang="en-US" altLang="zh-CN" dirty="0"/>
              </a:p>
              <a:p>
                <a:pPr marL="285750" lvl="1" indent="-285750" eaLnBrk="1" hangingPunct="1">
                  <a:lnSpc>
                    <a:spcPct val="100000"/>
                  </a:lnSpc>
                  <a:spcBef>
                    <a:spcPct val="0"/>
                  </a:spcBef>
                  <a:buFont typeface="Wingdings" panose="05000000000000000000" pitchFamily="2" charset="2"/>
                  <a:buChar char="n"/>
                </a:pPr>
                <a:r>
                  <a:rPr kumimoji="1" lang="zh-CN" altLang="en-US" sz="2667" dirty="0"/>
                  <a:t>测试样本数目：</a:t>
                </a:r>
                <a:r>
                  <a:rPr kumimoji="1" lang="en-US" altLang="zh-CN" sz="2667" dirty="0"/>
                  <a:t>500</a:t>
                </a:r>
                <a:r>
                  <a:rPr kumimoji="1" lang="zh-CN" altLang="en-US" sz="2667" dirty="0"/>
                  <a:t>，其中</a:t>
                </a:r>
                <a:r>
                  <a:rPr kumimoji="1" lang="en-US" altLang="zh-CN" sz="2667" dirty="0"/>
                  <a:t>250</a:t>
                </a:r>
                <a:r>
                  <a:rPr kumimoji="1" lang="zh-CN" altLang="en-US" sz="2667" dirty="0"/>
                  <a:t>篇被接收（红色），</a:t>
                </a:r>
                <a:r>
                  <a:rPr kumimoji="1" lang="en-US" altLang="zh-CN" sz="2667" dirty="0"/>
                  <a:t>250</a:t>
                </a:r>
                <a:r>
                  <a:rPr kumimoji="1" lang="zh-CN" altLang="en-US" sz="2667" dirty="0"/>
                  <a:t>被拒绝（蓝色）。</a:t>
                </a:r>
                <a:endParaRPr kumimoji="1" lang="en-US" altLang="zh-CN" sz="2667" dirty="0"/>
              </a:p>
              <a:p>
                <a:pPr marL="285750" lvl="1" indent="-285750" eaLnBrk="1" hangingPunct="1">
                  <a:lnSpc>
                    <a:spcPct val="100000"/>
                  </a:lnSpc>
                  <a:spcBef>
                    <a:spcPct val="0"/>
                  </a:spcBef>
                  <a:buFont typeface="Wingdings" panose="05000000000000000000" pitchFamily="2" charset="2"/>
                  <a:buChar char="n"/>
                </a:pPr>
                <a:r>
                  <a:rPr kumimoji="1" lang="zh-CN" altLang="en-US" sz="2667" dirty="0"/>
                  <a:t>现有一个分类器</a:t>
                </a:r>
                <a:r>
                  <a:rPr kumimoji="1" lang="en-US" altLang="zh-CN" sz="2667" dirty="0"/>
                  <a:t>1</a:t>
                </a:r>
                <a:r>
                  <a:rPr kumimoji="1" lang="zh-CN" altLang="en-US" sz="2667" dirty="0"/>
                  <a:t>，给定文章特征，输出该文章被接收的概率。下图为分类器</a:t>
                </a:r>
                <a:r>
                  <a:rPr kumimoji="1" lang="en-US" altLang="zh-CN" sz="2667" dirty="0"/>
                  <a:t>1</a:t>
                </a:r>
                <a:r>
                  <a:rPr kumimoji="1" lang="zh-CN" altLang="en-US" sz="2667" dirty="0"/>
                  <a:t>输出的被接收概率概率对应的正样本数目和负样本数目</a:t>
                </a:r>
                <a:endParaRPr kumimoji="1" lang="en-US" altLang="zh-CN" sz="2667" dirty="0"/>
              </a:p>
              <a:p>
                <a:pPr>
                  <a:lnSpc>
                    <a:spcPct val="100000"/>
                  </a:lnSpc>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333163" cy="5237271"/>
              </a:xfrm>
              <a:blipFill rotWithShape="0">
                <a:blip r:embed="rId2"/>
                <a:stretch>
                  <a:fillRect l="-914" t="-1164" r="-145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例：</a:t>
            </a:r>
            <a:r>
              <a:rPr lang="en-US" altLang="zh-CN" dirty="0">
                <a:latin typeface="Microsoft YaHei" charset="-122"/>
                <a:ea typeface="Microsoft YaHei" charset="-122"/>
                <a:cs typeface="Microsoft YaHei" charset="-122"/>
              </a:rPr>
              <a:t>ROC</a:t>
            </a:r>
            <a:r>
              <a:rPr lang="zh-CN" altLang="en-US" dirty="0">
                <a:latin typeface="Microsoft YaHei" charset="-122"/>
                <a:ea typeface="Microsoft YaHei" charset="-122"/>
                <a:cs typeface="Microsoft YaHei" charset="-122"/>
              </a:rPr>
              <a:t>曲线</a:t>
            </a:r>
            <a:endParaRPr kumimoji="1" lang="zh-CN" altLang="en-US" dirty="0"/>
          </a:p>
        </p:txBody>
      </p:sp>
      <p:sp>
        <p:nvSpPr>
          <p:cNvPr id="4" name="矩形 3"/>
          <p:cNvSpPr/>
          <p:nvPr/>
        </p:nvSpPr>
        <p:spPr>
          <a:xfrm>
            <a:off x="1882281" y="6306144"/>
            <a:ext cx="2031325" cy="369332"/>
          </a:xfrm>
          <a:prstGeom prst="rect">
            <a:avLst/>
          </a:prstGeom>
        </p:spPr>
        <p:txBody>
          <a:bodyPr wrap="none">
            <a:spAutoFit/>
          </a:bodyPr>
          <a:lstStyle/>
          <a:p>
            <a:r>
              <a:rPr kumimoji="1" lang="zh-CN" altLang="en-US" dirty="0">
                <a:solidFill>
                  <a:srgbClr val="09405E"/>
                </a:solidFill>
                <a:latin typeface="Microsoft YaHei" charset="-122"/>
                <a:ea typeface="Microsoft YaHei" charset="-122"/>
                <a:cs typeface="Microsoft YaHei" charset="-122"/>
              </a:rPr>
              <a:t>文章</a:t>
            </a:r>
            <a:r>
              <a:rPr kumimoji="1" lang="zh-CN" altLang="en-US">
                <a:solidFill>
                  <a:srgbClr val="09405E"/>
                </a:solidFill>
                <a:latin typeface="Microsoft YaHei" charset="-122"/>
                <a:ea typeface="Microsoft YaHei" charset="-122"/>
                <a:cs typeface="Microsoft YaHei" charset="-122"/>
              </a:rPr>
              <a:t>被接收的概率</a:t>
            </a:r>
            <a:endParaRPr lang="zh-CN" altLang="en-US">
              <a:solidFill>
                <a:srgbClr val="09405E"/>
              </a:solidFill>
            </a:endParaRPr>
          </a:p>
        </p:txBody>
      </p:sp>
      <p:sp>
        <p:nvSpPr>
          <p:cNvPr id="5" name="矩形 4"/>
          <p:cNvSpPr/>
          <p:nvPr/>
        </p:nvSpPr>
        <p:spPr>
          <a:xfrm rot="16200000">
            <a:off x="201672" y="4769616"/>
            <a:ext cx="1107996" cy="369332"/>
          </a:xfrm>
          <a:prstGeom prst="rect">
            <a:avLst/>
          </a:prstGeom>
        </p:spPr>
        <p:txBody>
          <a:bodyPr wrap="none">
            <a:spAutoFit/>
          </a:bodyPr>
          <a:lstStyle/>
          <a:p>
            <a:r>
              <a:rPr kumimoji="1" lang="zh-CN" altLang="en-US">
                <a:solidFill>
                  <a:srgbClr val="09405E"/>
                </a:solidFill>
                <a:latin typeface="Microsoft YaHei" charset="-122"/>
                <a:ea typeface="Microsoft YaHei" charset="-122"/>
                <a:cs typeface="Microsoft YaHei" charset="-122"/>
              </a:rPr>
              <a:t>样本数目</a:t>
            </a:r>
            <a:endParaRPr lang="zh-CN" altLang="en-US" dirty="0">
              <a:solidFill>
                <a:srgbClr val="09405E"/>
              </a:solidFill>
            </a:endParaRPr>
          </a:p>
        </p:txBody>
      </p:sp>
      <mc:AlternateContent xmlns:mc="http://schemas.openxmlformats.org/markup-compatibility/2006">
        <mc:Choice xmlns:a14="http://schemas.microsoft.com/office/drawing/2010/main" Requires="a14">
          <p:sp>
            <p:nvSpPr>
              <p:cNvPr id="6" name="矩形 5"/>
              <p:cNvSpPr/>
              <p:nvPr/>
            </p:nvSpPr>
            <p:spPr>
              <a:xfrm>
                <a:off x="5935671" y="3388568"/>
                <a:ext cx="6027729" cy="2998770"/>
              </a:xfrm>
              <a:prstGeom prst="rect">
                <a:avLst/>
              </a:prstGeom>
            </p:spPr>
            <p:txBody>
              <a:bodyPr wrap="square">
                <a:spAutoFit/>
              </a:bodyPr>
              <a:lstStyle/>
              <a:p>
                <a:pPr lvl="1" indent="0">
                  <a:buClr>
                    <a:schemeClr val="bg1">
                      <a:lumMod val="50000"/>
                    </a:schemeClr>
                  </a:buClr>
                  <a:buFont typeface="Arial" pitchFamily="34" charset="0"/>
                  <a:buChar char="•"/>
                </a:pPr>
                <a:r>
                  <a:rPr kumimoji="1" lang="zh-CN" altLang="en-US" sz="2400" dirty="0">
                    <a:solidFill>
                      <a:srgbClr val="09405E"/>
                    </a:solidFill>
                    <a:latin typeface="Microsoft YaHei" charset="-122"/>
                    <a:ea typeface="Microsoft YaHei" charset="-122"/>
                    <a:cs typeface="Microsoft YaHei" charset="-122"/>
                  </a:rPr>
                  <a:t> 假设取阈值为概率阈值</a:t>
                </a:r>
                <a:r>
                  <a:rPr kumimoji="1" lang="en-US" altLang="zh-CN" sz="2400" dirty="0">
                    <a:solidFill>
                      <a:srgbClr val="09405E"/>
                    </a:solidFill>
                    <a:latin typeface="Microsoft YaHei" charset="-122"/>
                    <a:ea typeface="Microsoft YaHei" charset="-122"/>
                    <a:cs typeface="Microsoft YaHei" charset="-122"/>
                  </a:rPr>
                  <a:t>0.5:</a:t>
                </a:r>
                <a:r>
                  <a:rPr kumimoji="1" lang="zh-CN" altLang="en-US" sz="2400" dirty="0">
                    <a:solidFill>
                      <a:srgbClr val="09405E"/>
                    </a:solidFill>
                    <a:latin typeface="Microsoft YaHei" charset="-122"/>
                    <a:ea typeface="Microsoft YaHei" charset="-122"/>
                    <a:cs typeface="Microsoft YaHei" charset="-122"/>
                  </a:rPr>
                  <a:t> 判断</a:t>
                </a:r>
                <a:r>
                  <a:rPr kumimoji="1" lang="en-US" altLang="zh-CN" sz="2400" dirty="0">
                    <a:solidFill>
                      <a:srgbClr val="09405E"/>
                    </a:solidFill>
                    <a:latin typeface="Microsoft YaHei" charset="-122"/>
                    <a:ea typeface="Microsoft YaHei" charset="-122"/>
                    <a:cs typeface="Microsoft YaHei" charset="-122"/>
                  </a:rPr>
                  <a:t>140</a:t>
                </a:r>
                <a:r>
                  <a:rPr kumimoji="1" lang="zh-CN" altLang="en-US" sz="2400" dirty="0">
                    <a:solidFill>
                      <a:srgbClr val="09405E"/>
                    </a:solidFill>
                    <a:latin typeface="Microsoft YaHei" charset="-122"/>
                    <a:ea typeface="Microsoft YaHei" charset="-122"/>
                    <a:cs typeface="Microsoft YaHei" charset="-122"/>
                  </a:rPr>
                  <a:t>篇文章被拒绝，</a:t>
                </a:r>
                <a:r>
                  <a:rPr kumimoji="1" lang="en-US" altLang="zh-CN" sz="2400" dirty="0">
                    <a:solidFill>
                      <a:srgbClr val="09405E"/>
                    </a:solidFill>
                    <a:latin typeface="Microsoft YaHei" charset="-122"/>
                    <a:ea typeface="Microsoft YaHei" charset="-122"/>
                    <a:cs typeface="Microsoft YaHei" charset="-122"/>
                  </a:rPr>
                  <a:t>360</a:t>
                </a:r>
                <a:r>
                  <a:rPr kumimoji="1" lang="zh-CN" altLang="en-US" sz="2400" dirty="0">
                    <a:solidFill>
                      <a:srgbClr val="09405E"/>
                    </a:solidFill>
                    <a:latin typeface="Microsoft YaHei" charset="-122"/>
                    <a:ea typeface="Microsoft YaHei" charset="-122"/>
                    <a:cs typeface="Microsoft YaHei" charset="-122"/>
                  </a:rPr>
                  <a:t>篇文章被接收。线右边共有</a:t>
                </a:r>
                <a:r>
                  <a:rPr kumimoji="1" lang="en-US" altLang="zh-CN" sz="2400" dirty="0">
                    <a:solidFill>
                      <a:srgbClr val="09405E"/>
                    </a:solidFill>
                    <a:latin typeface="Microsoft YaHei" charset="-122"/>
                    <a:ea typeface="Microsoft YaHei" charset="-122"/>
                    <a:cs typeface="Microsoft YaHei" charset="-122"/>
                  </a:rPr>
                  <a:t>235</a:t>
                </a:r>
                <a:r>
                  <a:rPr kumimoji="1" lang="zh-CN" altLang="en-US" sz="2400" dirty="0">
                    <a:solidFill>
                      <a:srgbClr val="09405E"/>
                    </a:solidFill>
                    <a:latin typeface="Microsoft YaHei" charset="-122"/>
                    <a:ea typeface="Microsoft YaHei" charset="-122"/>
                    <a:cs typeface="Microsoft YaHei" charset="-122"/>
                  </a:rPr>
                  <a:t>个红色样本被正确接收，</a:t>
                </a:r>
                <a:r>
                  <a:rPr kumimoji="1" lang="en-US" altLang="zh-CN" sz="2400" dirty="0">
                    <a:solidFill>
                      <a:srgbClr val="09405E"/>
                    </a:solidFill>
                    <a:latin typeface="Microsoft YaHei" charset="-122"/>
                    <a:ea typeface="Microsoft YaHei" charset="-122"/>
                    <a:cs typeface="Microsoft YaHei" charset="-122"/>
                  </a:rPr>
                  <a:t>125</a:t>
                </a:r>
                <a:r>
                  <a:rPr kumimoji="1" lang="zh-CN" altLang="en-US" sz="2400" dirty="0">
                    <a:solidFill>
                      <a:srgbClr val="09405E"/>
                    </a:solidFill>
                    <a:latin typeface="Microsoft YaHei" charset="-122"/>
                    <a:ea typeface="Microsoft YaHei" charset="-122"/>
                    <a:cs typeface="Microsoft YaHei" charset="-122"/>
                  </a:rPr>
                  <a:t>个蓝色样本被错误接收。</a:t>
                </a:r>
                <a:r>
                  <a:rPr lang="en-US" altLang="zh-CN" sz="2400" dirty="0">
                    <a:solidFill>
                      <a:srgbClr val="09405E"/>
                    </a:solidFill>
                    <a:ea typeface="Microsoft YaHei" charset="-122"/>
                    <a:cs typeface="Microsoft YaHei" charset="-122"/>
                  </a:rPr>
                  <a:t> </a:t>
                </a:r>
                <a14:m>
                  <m:oMath xmlns:m="http://schemas.openxmlformats.org/officeDocument/2006/math">
                    <m:r>
                      <m:rPr>
                        <m:sty m:val="p"/>
                      </m:rPr>
                      <a:rPr lang="en-US" altLang="zh-CN" sz="2400" i="0">
                        <a:solidFill>
                          <a:srgbClr val="09405E"/>
                        </a:solidFill>
                        <a:latin typeface="Cambria Math" charset="0"/>
                        <a:ea typeface="Microsoft YaHei" charset="-122"/>
                        <a:cs typeface="Microsoft YaHei" charset="-122"/>
                      </a:rPr>
                      <m:t>TPR</m:t>
                    </m:r>
                    <m:r>
                      <a:rPr lang="en-US" altLang="zh-CN" sz="2400" b="0" i="0" smtClean="0">
                        <a:solidFill>
                          <a:srgbClr val="09405E"/>
                        </a:solidFill>
                        <a:latin typeface="Cambria Math" charset="0"/>
                        <a:ea typeface="Microsoft YaHei" charset="-122"/>
                        <a:cs typeface="Microsoft YaHei" charset="-122"/>
                      </a:rPr>
                      <m:t>=</m:t>
                    </m:r>
                    <m:f>
                      <m:fPr>
                        <m:ctrlPr>
                          <a:rPr lang="en-US" altLang="zh-CN" sz="2400" b="0" i="1" smtClean="0">
                            <a:solidFill>
                              <a:srgbClr val="09405E"/>
                            </a:solidFill>
                            <a:latin typeface="Cambria Math" panose="02040503050406030204" pitchFamily="18" charset="0"/>
                            <a:ea typeface="Microsoft YaHei" charset="-122"/>
                            <a:cs typeface="Microsoft YaHei" charset="-122"/>
                          </a:rPr>
                        </m:ctrlPr>
                      </m:fPr>
                      <m:num>
                        <m:r>
                          <a:rPr lang="en-US" altLang="zh-CN" sz="2400" b="0" i="0" smtClean="0">
                            <a:solidFill>
                              <a:srgbClr val="09405E"/>
                            </a:solidFill>
                            <a:latin typeface="Cambria Math" charset="0"/>
                            <a:ea typeface="Microsoft YaHei" charset="-122"/>
                            <a:cs typeface="Microsoft YaHei" charset="-122"/>
                          </a:rPr>
                          <m:t>235</m:t>
                        </m:r>
                      </m:num>
                      <m:den>
                        <m:r>
                          <a:rPr lang="en-US" altLang="zh-CN" sz="2400" b="0" i="0" smtClean="0">
                            <a:solidFill>
                              <a:srgbClr val="09405E"/>
                            </a:solidFill>
                            <a:latin typeface="Cambria Math" charset="0"/>
                            <a:ea typeface="Microsoft YaHei" charset="-122"/>
                            <a:cs typeface="Microsoft YaHei" charset="-122"/>
                          </a:rPr>
                          <m:t>250</m:t>
                        </m:r>
                      </m:den>
                    </m:f>
                    <m:r>
                      <a:rPr lang="en-US" altLang="zh-CN" sz="2400" b="0" i="0" smtClean="0">
                        <a:solidFill>
                          <a:srgbClr val="09405E"/>
                        </a:solidFill>
                        <a:latin typeface="Cambria Math" charset="0"/>
                        <a:ea typeface="Microsoft YaHei" charset="-122"/>
                        <a:cs typeface="Microsoft YaHei" charset="-122"/>
                      </a:rPr>
                      <m:t>=0.94</m:t>
                    </m:r>
                    <m:r>
                      <a:rPr lang="zh-CN" altLang="en-US" sz="2400" b="0" i="0" smtClean="0">
                        <a:solidFill>
                          <a:srgbClr val="09405E"/>
                        </a:solidFill>
                        <a:latin typeface="Cambria Math" charset="0"/>
                        <a:ea typeface="Microsoft YaHei" charset="-122"/>
                        <a:cs typeface="Microsoft YaHei" charset="-122"/>
                      </a:rPr>
                      <m:t>，</m:t>
                    </m:r>
                    <m:r>
                      <m:rPr>
                        <m:sty m:val="p"/>
                      </m:rPr>
                      <a:rPr lang="en-US" altLang="zh-CN" sz="2400" i="0">
                        <a:solidFill>
                          <a:srgbClr val="09405E"/>
                        </a:solidFill>
                        <a:latin typeface="Cambria Math" charset="0"/>
                        <a:ea typeface="Microsoft YaHei" charset="-122"/>
                        <a:cs typeface="Microsoft YaHei" charset="-122"/>
                      </a:rPr>
                      <m:t>FPR</m:t>
                    </m:r>
                    <m:r>
                      <a:rPr lang="en-US" altLang="zh-CN" sz="2400" b="0" i="1" smtClean="0">
                        <a:solidFill>
                          <a:srgbClr val="09405E"/>
                        </a:solidFill>
                        <a:latin typeface="Cambria Math" charset="0"/>
                        <a:ea typeface="Microsoft YaHei" charset="-122"/>
                        <a:cs typeface="Microsoft YaHei" charset="-122"/>
                      </a:rPr>
                      <m:t>=</m:t>
                    </m:r>
                    <m:f>
                      <m:fPr>
                        <m:ctrlPr>
                          <a:rPr lang="en-US" altLang="zh-CN" sz="2400" i="1">
                            <a:solidFill>
                              <a:srgbClr val="09405E"/>
                            </a:solidFill>
                            <a:latin typeface="Cambria Math" panose="02040503050406030204" pitchFamily="18" charset="0"/>
                            <a:ea typeface="Microsoft YaHei" charset="-122"/>
                            <a:cs typeface="Microsoft YaHei" charset="-122"/>
                          </a:rPr>
                        </m:ctrlPr>
                      </m:fPr>
                      <m:num>
                        <m:r>
                          <a:rPr lang="en-US" altLang="zh-CN" sz="2400">
                            <a:solidFill>
                              <a:srgbClr val="09405E"/>
                            </a:solidFill>
                            <a:latin typeface="Cambria Math" charset="0"/>
                            <a:ea typeface="Microsoft YaHei" charset="-122"/>
                            <a:cs typeface="Microsoft YaHei" charset="-122"/>
                          </a:rPr>
                          <m:t>1</m:t>
                        </m:r>
                        <m:r>
                          <a:rPr lang="en-US" altLang="zh-CN" sz="2400" b="0" i="0" smtClean="0">
                            <a:solidFill>
                              <a:srgbClr val="09405E"/>
                            </a:solidFill>
                            <a:latin typeface="Cambria Math" charset="0"/>
                            <a:ea typeface="Microsoft YaHei" charset="-122"/>
                            <a:cs typeface="Microsoft YaHei" charset="-122"/>
                          </a:rPr>
                          <m:t>25</m:t>
                        </m:r>
                      </m:num>
                      <m:den>
                        <m:r>
                          <a:rPr lang="en-US" altLang="zh-CN" sz="2400">
                            <a:solidFill>
                              <a:srgbClr val="09405E"/>
                            </a:solidFill>
                            <a:latin typeface="Cambria Math" charset="0"/>
                            <a:ea typeface="Microsoft YaHei" charset="-122"/>
                            <a:cs typeface="Microsoft YaHei" charset="-122"/>
                          </a:rPr>
                          <m:t>250</m:t>
                        </m:r>
                      </m:den>
                    </m:f>
                    <m:r>
                      <a:rPr lang="en-US" altLang="zh-CN" sz="2400" b="0" i="1" smtClean="0">
                        <a:solidFill>
                          <a:srgbClr val="09405E"/>
                        </a:solidFill>
                        <a:latin typeface="Cambria Math" charset="0"/>
                        <a:ea typeface="Microsoft YaHei" charset="-122"/>
                        <a:cs typeface="Microsoft YaHei" charset="-122"/>
                      </a:rPr>
                      <m:t>=0.5</m:t>
                    </m:r>
                  </m:oMath>
                </a14:m>
                <a:r>
                  <a:rPr kumimoji="1" lang="zh-CN" altLang="en-US" sz="2400" dirty="0">
                    <a:solidFill>
                      <a:srgbClr val="09405E"/>
                    </a:solidFill>
                    <a:latin typeface="Microsoft YaHei" charset="-122"/>
                    <a:ea typeface="Microsoft YaHei" charset="-122"/>
                    <a:cs typeface="Microsoft YaHei" charset="-122"/>
                  </a:rPr>
                  <a:t> ，对应</a:t>
                </a:r>
                <a:r>
                  <a:rPr kumimoji="1" lang="en-US" altLang="zh-CN" sz="2400" dirty="0">
                    <a:solidFill>
                      <a:srgbClr val="09405E"/>
                    </a:solidFill>
                    <a:latin typeface="Microsoft YaHei" charset="-122"/>
                    <a:ea typeface="Microsoft YaHei" charset="-122"/>
                    <a:cs typeface="Microsoft YaHei" charset="-122"/>
                  </a:rPr>
                  <a:t>ROC</a:t>
                </a:r>
                <a:r>
                  <a:rPr kumimoji="1" lang="zh-CN" altLang="en-US" sz="2400" dirty="0">
                    <a:solidFill>
                      <a:srgbClr val="09405E"/>
                    </a:solidFill>
                    <a:latin typeface="Microsoft YaHei" charset="-122"/>
                    <a:ea typeface="Microsoft YaHei" charset="-122"/>
                    <a:cs typeface="Microsoft YaHei" charset="-122"/>
                  </a:rPr>
                  <a:t>曲线上的点</a:t>
                </a:r>
                <a14:m>
                  <m:oMath xmlns:m="http://schemas.openxmlformats.org/officeDocument/2006/math">
                    <m:d>
                      <m:dPr>
                        <m:ctrlPr>
                          <a:rPr kumimoji="1" lang="en-US" altLang="zh-CN" sz="2400" i="1">
                            <a:solidFill>
                              <a:srgbClr val="09405E"/>
                            </a:solidFill>
                            <a:latin typeface="Cambria Math" panose="02040503050406030204" pitchFamily="18" charset="0"/>
                            <a:ea typeface="Microsoft YaHei" charset="-122"/>
                            <a:cs typeface="Microsoft YaHei" charset="-122"/>
                          </a:rPr>
                        </m:ctrlPr>
                      </m:dPr>
                      <m:e>
                        <m:r>
                          <a:rPr kumimoji="1" lang="en-US" altLang="zh-CN" sz="2400" i="1">
                            <a:solidFill>
                              <a:srgbClr val="09405E"/>
                            </a:solidFill>
                            <a:latin typeface="Cambria Math" charset="0"/>
                            <a:ea typeface="Microsoft YaHei" charset="-122"/>
                            <a:cs typeface="Microsoft YaHei" charset="-122"/>
                          </a:rPr>
                          <m:t>𝑥</m:t>
                        </m:r>
                        <m:r>
                          <a:rPr kumimoji="1" lang="en-US" altLang="zh-CN" sz="2400" i="1">
                            <a:solidFill>
                              <a:srgbClr val="09405E"/>
                            </a:solidFill>
                            <a:latin typeface="Cambria Math" charset="0"/>
                            <a:ea typeface="Microsoft YaHei" charset="-122"/>
                            <a:cs typeface="Microsoft YaHei" charset="-122"/>
                          </a:rPr>
                          <m:t>,</m:t>
                        </m:r>
                        <m:r>
                          <a:rPr kumimoji="1" lang="en-US" altLang="zh-CN" sz="2400" i="1">
                            <a:solidFill>
                              <a:srgbClr val="09405E"/>
                            </a:solidFill>
                            <a:latin typeface="Cambria Math" charset="0"/>
                            <a:ea typeface="Microsoft YaHei" charset="-122"/>
                            <a:cs typeface="Microsoft YaHei" charset="-122"/>
                          </a:rPr>
                          <m:t>𝑦</m:t>
                        </m:r>
                      </m:e>
                    </m:d>
                    <m:r>
                      <a:rPr kumimoji="1" lang="en-US" altLang="zh-CN" sz="2400" i="1">
                        <a:solidFill>
                          <a:srgbClr val="09405E"/>
                        </a:solidFill>
                        <a:latin typeface="Cambria Math" charset="0"/>
                        <a:ea typeface="Microsoft YaHei" charset="-122"/>
                        <a:cs typeface="Microsoft YaHei" charset="-122"/>
                      </a:rPr>
                      <m:t>=(0.</m:t>
                    </m:r>
                    <m:r>
                      <a:rPr kumimoji="1" lang="en-US" altLang="zh-CN" sz="2400" b="0" i="1" smtClean="0">
                        <a:solidFill>
                          <a:srgbClr val="09405E"/>
                        </a:solidFill>
                        <a:latin typeface="Cambria Math" charset="0"/>
                        <a:ea typeface="Microsoft YaHei" charset="-122"/>
                        <a:cs typeface="Microsoft YaHei" charset="-122"/>
                      </a:rPr>
                      <m:t>5</m:t>
                    </m:r>
                    <m:r>
                      <a:rPr kumimoji="1" lang="zh-CN" altLang="en-US" sz="2400" b="0" i="1" smtClean="0">
                        <a:solidFill>
                          <a:srgbClr val="09405E"/>
                        </a:solidFill>
                        <a:latin typeface="Cambria Math" charset="0"/>
                        <a:ea typeface="Microsoft YaHei" charset="-122"/>
                        <a:cs typeface="Microsoft YaHei" charset="-122"/>
                      </a:rPr>
                      <m:t>，</m:t>
                    </m:r>
                    <m:r>
                      <a:rPr kumimoji="1" lang="en-US" altLang="zh-CN" sz="2400" b="0" i="1" smtClean="0">
                        <a:solidFill>
                          <a:srgbClr val="09405E"/>
                        </a:solidFill>
                        <a:latin typeface="Cambria Math" charset="0"/>
                        <a:ea typeface="Microsoft YaHei" charset="-122"/>
                        <a:cs typeface="Microsoft YaHei" charset="-122"/>
                      </a:rPr>
                      <m:t>0.94</m:t>
                    </m:r>
                    <m:r>
                      <a:rPr kumimoji="1" lang="en-US" altLang="zh-CN" sz="2400" i="1">
                        <a:solidFill>
                          <a:srgbClr val="09405E"/>
                        </a:solidFill>
                        <a:latin typeface="Cambria Math" charset="0"/>
                        <a:ea typeface="Microsoft YaHei" charset="-122"/>
                        <a:cs typeface="Microsoft YaHei" charset="-122"/>
                      </a:rPr>
                      <m:t>) </m:t>
                    </m:r>
                  </m:oMath>
                </a14:m>
                <a:r>
                  <a:rPr kumimoji="1" lang="zh-CN" altLang="en-US" sz="2400" dirty="0">
                    <a:solidFill>
                      <a:srgbClr val="09405E"/>
                    </a:solidFill>
                    <a:latin typeface="Microsoft YaHei" charset="-122"/>
                    <a:ea typeface="Microsoft YaHei" charset="-122"/>
                    <a:cs typeface="Microsoft YaHei" charset="-122"/>
                  </a:rPr>
                  <a:t>。</a:t>
                </a:r>
                <a:endParaRPr kumimoji="1" lang="en-US" altLang="zh-CN" sz="2400" dirty="0">
                  <a:solidFill>
                    <a:srgbClr val="09405E"/>
                  </a:solidFill>
                  <a:latin typeface="Microsoft YaHei" charset="-122"/>
                  <a:ea typeface="Microsoft YaHei" charset="-122"/>
                  <a:cs typeface="Microsoft YaHei" charset="-122"/>
                </a:endParaRPr>
              </a:p>
              <a:p>
                <a:pPr lvl="1" indent="0">
                  <a:buClr>
                    <a:schemeClr val="bg1">
                      <a:lumMod val="50000"/>
                    </a:schemeClr>
                  </a:buClr>
                  <a:buFont typeface="Arial" pitchFamily="34" charset="0"/>
                  <a:buChar char="•"/>
                </a:pPr>
                <a:endParaRPr kumimoji="1" lang="en-US" altLang="zh-CN" sz="2400" dirty="0">
                  <a:solidFill>
                    <a:srgbClr val="09405E"/>
                  </a:solidFill>
                  <a:latin typeface="Microsoft YaHei" charset="-122"/>
                  <a:ea typeface="Microsoft YaHei" charset="-122"/>
                  <a:cs typeface="Microsoft YaHei" charset="-122"/>
                </a:endParaRPr>
              </a:p>
            </p:txBody>
          </p:sp>
        </mc:Choice>
        <mc:Fallback>
          <p:sp>
            <p:nvSpPr>
              <p:cNvPr id="6" name="矩形 5"/>
              <p:cNvSpPr>
                <a:spLocks noRot="1" noChangeAspect="1" noMove="1" noResize="1" noEditPoints="1" noAdjustHandles="1" noChangeArrowheads="1" noChangeShapeType="1" noTextEdit="1"/>
              </p:cNvSpPr>
              <p:nvPr/>
            </p:nvSpPr>
            <p:spPr>
              <a:xfrm>
                <a:off x="5935671" y="3388568"/>
                <a:ext cx="6027729" cy="2998770"/>
              </a:xfrm>
              <a:prstGeom prst="rect">
                <a:avLst/>
              </a:prstGeom>
              <a:blipFill>
                <a:blip r:embed="rId3"/>
                <a:stretch>
                  <a:fillRect t="-1261" r="-840"/>
                </a:stretch>
              </a:blipFill>
            </p:spPr>
            <p:txBody>
              <a:bodyPr/>
              <a:lstStyle/>
              <a:p>
                <a:r>
                  <a:rPr lang="zh-CN" altLang="en-US">
                    <a:noFill/>
                  </a:rPr>
                  <a:t> </a:t>
                </a:r>
              </a:p>
            </p:txBody>
          </p:sp>
        </mc:Fallback>
      </mc:AlternateContent>
      <p:pic>
        <p:nvPicPr>
          <p:cNvPr id="7" name="Picture 2" descr="OC imag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335" y="3284538"/>
            <a:ext cx="5287811" cy="30216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线连接符 7"/>
          <p:cNvCxnSpPr/>
          <p:nvPr/>
        </p:nvCxnSpPr>
        <p:spPr>
          <a:xfrm>
            <a:off x="2962401" y="4940504"/>
            <a:ext cx="0" cy="1263677"/>
          </a:xfrm>
          <a:prstGeom prst="line">
            <a:avLst/>
          </a:prstGeom>
          <a:noFill/>
          <a:ln w="34925" cap="flat">
            <a:solidFill>
              <a:schemeClr val="accent1"/>
            </a:solidFill>
            <a:prstDash val="dash"/>
            <a:miter lim="8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96017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333163" cy="5237271"/>
              </a:xfrm>
            </p:spPr>
            <p:txBody>
              <a:bodyPr/>
              <a:lstStyle/>
              <a:p>
                <a:pPr>
                  <a:lnSpc>
                    <a:spcPct val="100000"/>
                  </a:lnSpc>
                </a:pPr>
                <a:r>
                  <a:rPr kumimoji="1" lang="zh-CN" altLang="en-US" dirty="0"/>
                  <a:t>例：根据文章特征</a:t>
                </a:r>
                <a14:m>
                  <m:oMath xmlns:m="http://schemas.openxmlformats.org/officeDocument/2006/math">
                    <m:r>
                      <a:rPr kumimoji="1" lang="en-US" altLang="zh-CN" b="1" i="1" dirty="0">
                        <a:latin typeface="Cambria Math" charset="0"/>
                      </a:rPr>
                      <m:t>𝒙</m:t>
                    </m:r>
                  </m:oMath>
                </a14:m>
                <a:r>
                  <a:rPr kumimoji="1" lang="zh-CN" altLang="en-US" dirty="0"/>
                  <a:t>（文章长度、作者的数目、作者之前投递给该杂志的文章数据、</a:t>
                </a:r>
                <a:r>
                  <a:rPr kumimoji="1" lang="mr-IN" altLang="zh-CN" dirty="0"/>
                  <a:t>…</a:t>
                </a:r>
                <a:r>
                  <a:rPr kumimoji="1" lang="zh-CN" altLang="en-US" dirty="0"/>
                  <a:t>），判断该文章是否会杂志被接收。</a:t>
                </a:r>
                <a:endParaRPr kumimoji="1" lang="en-US" altLang="zh-CN" dirty="0"/>
              </a:p>
              <a:p>
                <a:pPr marL="285750" lvl="1" indent="-285750" eaLnBrk="1" hangingPunct="1">
                  <a:lnSpc>
                    <a:spcPct val="100000"/>
                  </a:lnSpc>
                  <a:spcBef>
                    <a:spcPct val="0"/>
                  </a:spcBef>
                  <a:buFont typeface="Wingdings" panose="05000000000000000000" pitchFamily="2" charset="2"/>
                  <a:buChar char="n"/>
                </a:pPr>
                <a:r>
                  <a:rPr kumimoji="1" lang="zh-CN" altLang="en-US" sz="2667" dirty="0"/>
                  <a:t>测试样本数目：</a:t>
                </a:r>
                <a:r>
                  <a:rPr kumimoji="1" lang="en-US" altLang="zh-CN" sz="2667" dirty="0"/>
                  <a:t>500</a:t>
                </a:r>
                <a:r>
                  <a:rPr kumimoji="1" lang="zh-CN" altLang="en-US" sz="2667" dirty="0"/>
                  <a:t>，其中</a:t>
                </a:r>
                <a:r>
                  <a:rPr kumimoji="1" lang="en-US" altLang="zh-CN" sz="2667" dirty="0"/>
                  <a:t>250</a:t>
                </a:r>
                <a:r>
                  <a:rPr kumimoji="1" lang="zh-CN" altLang="en-US" sz="2667" dirty="0"/>
                  <a:t>篇被接收（红色），</a:t>
                </a:r>
                <a:r>
                  <a:rPr kumimoji="1" lang="en-US" altLang="zh-CN" sz="2667" dirty="0"/>
                  <a:t>250</a:t>
                </a:r>
                <a:r>
                  <a:rPr kumimoji="1" lang="zh-CN" altLang="en-US" sz="2667" dirty="0"/>
                  <a:t>被拒绝（蓝色）。</a:t>
                </a:r>
                <a:endParaRPr kumimoji="1" lang="en-US" altLang="zh-CN" sz="2667" dirty="0"/>
              </a:p>
              <a:p>
                <a:pPr marL="285750" lvl="1" indent="-285750" eaLnBrk="1" hangingPunct="1">
                  <a:lnSpc>
                    <a:spcPct val="100000"/>
                  </a:lnSpc>
                  <a:spcBef>
                    <a:spcPct val="0"/>
                  </a:spcBef>
                  <a:buFont typeface="Wingdings" panose="05000000000000000000" pitchFamily="2" charset="2"/>
                  <a:buChar char="n"/>
                </a:pPr>
                <a:r>
                  <a:rPr kumimoji="1" lang="zh-CN" altLang="en-US" sz="2667" dirty="0"/>
                  <a:t>现有一个分类器</a:t>
                </a:r>
                <a:r>
                  <a:rPr kumimoji="1" lang="en-US" altLang="zh-CN" sz="2667" dirty="0"/>
                  <a:t>1</a:t>
                </a:r>
                <a:r>
                  <a:rPr kumimoji="1" lang="zh-CN" altLang="en-US" sz="2667" dirty="0"/>
                  <a:t>，给定文章特征，输出该文章被接收的概率。下图为分类器</a:t>
                </a:r>
                <a:r>
                  <a:rPr kumimoji="1" lang="en-US" altLang="zh-CN" sz="2667" dirty="0"/>
                  <a:t>1</a:t>
                </a:r>
                <a:r>
                  <a:rPr kumimoji="1" lang="zh-CN" altLang="en-US" sz="2667" dirty="0"/>
                  <a:t>输出的被接收概率概率对应的正样本数目和负样本数目</a:t>
                </a:r>
                <a:endParaRPr kumimoji="1" lang="en-US" altLang="zh-CN" sz="2667" dirty="0"/>
              </a:p>
              <a:p>
                <a:pPr>
                  <a:lnSpc>
                    <a:spcPct val="100000"/>
                  </a:lnSpc>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333163" cy="5237271"/>
              </a:xfrm>
              <a:blipFill rotWithShape="0">
                <a:blip r:embed="rId3"/>
                <a:stretch>
                  <a:fillRect l="-914" t="-1164" r="-145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例：</a:t>
            </a:r>
            <a:r>
              <a:rPr lang="en-US" altLang="zh-CN" dirty="0">
                <a:latin typeface="Microsoft YaHei" charset="-122"/>
                <a:ea typeface="Microsoft YaHei" charset="-122"/>
                <a:cs typeface="Microsoft YaHei" charset="-122"/>
              </a:rPr>
              <a:t>ROC</a:t>
            </a:r>
            <a:r>
              <a:rPr lang="zh-CN" altLang="en-US" dirty="0">
                <a:latin typeface="Microsoft YaHei" charset="-122"/>
                <a:ea typeface="Microsoft YaHei" charset="-122"/>
                <a:cs typeface="Microsoft YaHei" charset="-122"/>
              </a:rPr>
              <a:t>曲线</a:t>
            </a:r>
            <a:endParaRPr kumimoji="1" lang="zh-CN" altLang="en-US" dirty="0"/>
          </a:p>
        </p:txBody>
      </p:sp>
      <p:sp>
        <p:nvSpPr>
          <p:cNvPr id="4" name="矩形 3"/>
          <p:cNvSpPr/>
          <p:nvPr/>
        </p:nvSpPr>
        <p:spPr>
          <a:xfrm>
            <a:off x="1882281" y="6306144"/>
            <a:ext cx="2031325" cy="369332"/>
          </a:xfrm>
          <a:prstGeom prst="rect">
            <a:avLst/>
          </a:prstGeom>
        </p:spPr>
        <p:txBody>
          <a:bodyPr wrap="none">
            <a:spAutoFit/>
          </a:bodyPr>
          <a:lstStyle/>
          <a:p>
            <a:r>
              <a:rPr kumimoji="1" lang="zh-CN" altLang="en-US" dirty="0">
                <a:solidFill>
                  <a:srgbClr val="09405E"/>
                </a:solidFill>
                <a:latin typeface="Microsoft YaHei" charset="-122"/>
                <a:ea typeface="Microsoft YaHei" charset="-122"/>
                <a:cs typeface="Microsoft YaHei" charset="-122"/>
              </a:rPr>
              <a:t>文章</a:t>
            </a:r>
            <a:r>
              <a:rPr kumimoji="1" lang="zh-CN" altLang="en-US">
                <a:solidFill>
                  <a:srgbClr val="09405E"/>
                </a:solidFill>
                <a:latin typeface="Microsoft YaHei" charset="-122"/>
                <a:ea typeface="Microsoft YaHei" charset="-122"/>
                <a:cs typeface="Microsoft YaHei" charset="-122"/>
              </a:rPr>
              <a:t>被接收的概率</a:t>
            </a:r>
            <a:endParaRPr lang="zh-CN" altLang="en-US">
              <a:solidFill>
                <a:srgbClr val="09405E"/>
              </a:solidFill>
            </a:endParaRPr>
          </a:p>
        </p:txBody>
      </p:sp>
      <p:sp>
        <p:nvSpPr>
          <p:cNvPr id="5" name="矩形 4"/>
          <p:cNvSpPr/>
          <p:nvPr/>
        </p:nvSpPr>
        <p:spPr>
          <a:xfrm rot="16200000">
            <a:off x="201672" y="4769616"/>
            <a:ext cx="1107996" cy="369332"/>
          </a:xfrm>
          <a:prstGeom prst="rect">
            <a:avLst/>
          </a:prstGeom>
        </p:spPr>
        <p:txBody>
          <a:bodyPr wrap="none">
            <a:spAutoFit/>
          </a:bodyPr>
          <a:lstStyle/>
          <a:p>
            <a:r>
              <a:rPr kumimoji="1" lang="zh-CN" altLang="en-US">
                <a:solidFill>
                  <a:srgbClr val="09405E"/>
                </a:solidFill>
                <a:latin typeface="Microsoft YaHei" charset="-122"/>
                <a:ea typeface="Microsoft YaHei" charset="-122"/>
                <a:cs typeface="Microsoft YaHei" charset="-122"/>
              </a:rPr>
              <a:t>样本数目</a:t>
            </a:r>
            <a:endParaRPr lang="zh-CN" altLang="en-US" dirty="0">
              <a:solidFill>
                <a:srgbClr val="09405E"/>
              </a:solidFill>
            </a:endParaRPr>
          </a:p>
        </p:txBody>
      </p:sp>
      <mc:AlternateContent xmlns:mc="http://schemas.openxmlformats.org/markup-compatibility/2006">
        <mc:Choice xmlns:a14="http://schemas.microsoft.com/office/drawing/2010/main" Requires="a14">
          <p:sp>
            <p:nvSpPr>
              <p:cNvPr id="6" name="矩形 5"/>
              <p:cNvSpPr/>
              <p:nvPr/>
            </p:nvSpPr>
            <p:spPr>
              <a:xfrm>
                <a:off x="5935671" y="3105973"/>
                <a:ext cx="6027729" cy="3207545"/>
              </a:xfrm>
              <a:prstGeom prst="rect">
                <a:avLst/>
              </a:prstGeom>
            </p:spPr>
            <p:txBody>
              <a:bodyPr wrap="square">
                <a:spAutoFit/>
              </a:bodyPr>
              <a:lstStyle/>
              <a:p>
                <a:pPr lvl="1" indent="0">
                  <a:buClr>
                    <a:schemeClr val="bg1">
                      <a:lumMod val="50000"/>
                    </a:schemeClr>
                  </a:buClr>
                </a:pPr>
                <a:endParaRPr kumimoji="1" lang="en-US" altLang="zh-CN" sz="2400" dirty="0">
                  <a:solidFill>
                    <a:srgbClr val="09405E"/>
                  </a:solidFill>
                  <a:latin typeface="Microsoft YaHei" charset="-122"/>
                  <a:ea typeface="Microsoft YaHei" charset="-122"/>
                  <a:cs typeface="Microsoft YaHei" charset="-122"/>
                </a:endParaRPr>
              </a:p>
              <a:p>
                <a:pPr lvl="1" indent="0">
                  <a:buClr>
                    <a:schemeClr val="bg1">
                      <a:lumMod val="50000"/>
                    </a:schemeClr>
                  </a:buClr>
                  <a:buFont typeface="Arial" pitchFamily="34" charset="0"/>
                  <a:buChar char="•"/>
                </a:pPr>
                <a:r>
                  <a:rPr kumimoji="1" lang="en-US" altLang="zh-CN" sz="2400" dirty="0">
                    <a:solidFill>
                      <a:srgbClr val="09405E"/>
                    </a:solidFill>
                    <a:latin typeface="Microsoft YaHei" charset="-122"/>
                    <a:ea typeface="Microsoft YaHei" charset="-122"/>
                    <a:cs typeface="Microsoft YaHei" charset="-122"/>
                  </a:rPr>
                  <a:t> </a:t>
                </a:r>
                <a:r>
                  <a:rPr kumimoji="1" lang="zh-CN" altLang="en-US" sz="2400" dirty="0">
                    <a:solidFill>
                      <a:srgbClr val="09405E"/>
                    </a:solidFill>
                    <a:latin typeface="Microsoft YaHei" charset="-122"/>
                    <a:ea typeface="Microsoft YaHei" charset="-122"/>
                    <a:cs typeface="Microsoft YaHei" charset="-122"/>
                  </a:rPr>
                  <a:t>假设取阈值为概率阈值</a:t>
                </a:r>
                <a:r>
                  <a:rPr kumimoji="1" lang="en-US" altLang="zh-CN" sz="2400" dirty="0">
                    <a:solidFill>
                      <a:srgbClr val="09405E"/>
                    </a:solidFill>
                    <a:latin typeface="Microsoft YaHei" charset="-122"/>
                    <a:ea typeface="Microsoft YaHei" charset="-122"/>
                    <a:cs typeface="Microsoft YaHei" charset="-122"/>
                  </a:rPr>
                  <a:t>0.8:</a:t>
                </a:r>
                <a:r>
                  <a:rPr kumimoji="1" lang="zh-CN" altLang="en-US" sz="2400" dirty="0">
                    <a:solidFill>
                      <a:srgbClr val="09405E"/>
                    </a:solidFill>
                    <a:latin typeface="Microsoft YaHei" charset="-122"/>
                    <a:ea typeface="Microsoft YaHei" charset="-122"/>
                    <a:cs typeface="Microsoft YaHei" charset="-122"/>
                  </a:rPr>
                  <a:t> 判断</a:t>
                </a:r>
                <a:r>
                  <a:rPr kumimoji="1" lang="en-US" altLang="zh-CN" sz="2400" dirty="0">
                    <a:solidFill>
                      <a:srgbClr val="09405E"/>
                    </a:solidFill>
                    <a:latin typeface="Microsoft YaHei" charset="-122"/>
                    <a:ea typeface="Microsoft YaHei" charset="-122"/>
                    <a:cs typeface="Microsoft YaHei" charset="-122"/>
                  </a:rPr>
                  <a:t>50</a:t>
                </a:r>
                <a:r>
                  <a:rPr kumimoji="1" lang="zh-CN" altLang="en-US" sz="2400" dirty="0">
                    <a:solidFill>
                      <a:srgbClr val="09405E"/>
                    </a:solidFill>
                    <a:latin typeface="Microsoft YaHei" charset="-122"/>
                    <a:ea typeface="Microsoft YaHei" charset="-122"/>
                    <a:cs typeface="Microsoft YaHei" charset="-122"/>
                  </a:rPr>
                  <a:t>篇文章被接收，</a:t>
                </a:r>
                <a:r>
                  <a:rPr kumimoji="1" lang="en-US" altLang="zh-CN" sz="2400" dirty="0">
                    <a:solidFill>
                      <a:srgbClr val="09405E"/>
                    </a:solidFill>
                    <a:latin typeface="Microsoft YaHei" charset="-122"/>
                    <a:ea typeface="Microsoft YaHei" charset="-122"/>
                    <a:cs typeface="Microsoft YaHei" charset="-122"/>
                  </a:rPr>
                  <a:t>450</a:t>
                </a:r>
                <a:r>
                  <a:rPr kumimoji="1" lang="zh-CN" altLang="en-US" sz="2400" dirty="0">
                    <a:solidFill>
                      <a:srgbClr val="09405E"/>
                    </a:solidFill>
                    <a:latin typeface="Microsoft YaHei" charset="-122"/>
                    <a:ea typeface="Microsoft YaHei" charset="-122"/>
                    <a:cs typeface="Microsoft YaHei" charset="-122"/>
                  </a:rPr>
                  <a:t>篇被拒绝。线的右边有</a:t>
                </a:r>
                <a:r>
                  <a:rPr kumimoji="1" lang="en-US" altLang="zh-CN" sz="2400" dirty="0">
                    <a:solidFill>
                      <a:srgbClr val="09405E"/>
                    </a:solidFill>
                    <a:latin typeface="Microsoft YaHei" charset="-122"/>
                    <a:ea typeface="Microsoft YaHei" charset="-122"/>
                    <a:cs typeface="Microsoft YaHei" charset="-122"/>
                  </a:rPr>
                  <a:t>50</a:t>
                </a:r>
                <a:r>
                  <a:rPr kumimoji="1" lang="zh-CN" altLang="en-US" sz="2400" dirty="0">
                    <a:solidFill>
                      <a:srgbClr val="09405E"/>
                    </a:solidFill>
                    <a:latin typeface="Microsoft YaHei" charset="-122"/>
                    <a:ea typeface="Microsoft YaHei" charset="-122"/>
                    <a:cs typeface="Microsoft YaHei" charset="-122"/>
                  </a:rPr>
                  <a:t>个红色被正确接收，线的右边有</a:t>
                </a:r>
                <a:r>
                  <a:rPr kumimoji="1" lang="en-US" altLang="zh-CN" sz="2400" dirty="0">
                    <a:solidFill>
                      <a:srgbClr val="09405E"/>
                    </a:solidFill>
                    <a:latin typeface="Microsoft YaHei" charset="-122"/>
                    <a:ea typeface="Microsoft YaHei" charset="-122"/>
                    <a:cs typeface="Microsoft YaHei" charset="-122"/>
                  </a:rPr>
                  <a:t>0</a:t>
                </a:r>
                <a:r>
                  <a:rPr kumimoji="1" lang="zh-CN" altLang="en-US" sz="2400" dirty="0">
                    <a:solidFill>
                      <a:srgbClr val="09405E"/>
                    </a:solidFill>
                    <a:latin typeface="Microsoft YaHei" charset="-122"/>
                    <a:ea typeface="Microsoft YaHei" charset="-122"/>
                    <a:cs typeface="Microsoft YaHei" charset="-122"/>
                  </a:rPr>
                  <a:t>个蓝色样本被错误接收，</a:t>
                </a:r>
                <a:r>
                  <a:rPr lang="en-US" altLang="zh-CN" sz="2400" dirty="0">
                    <a:solidFill>
                      <a:srgbClr val="09405E"/>
                    </a:solidFill>
                    <a:ea typeface="Microsoft YaHei" charset="-122"/>
                    <a:cs typeface="Microsoft YaHei" charset="-122"/>
                  </a:rPr>
                  <a:t> </a:t>
                </a:r>
                <a14:m>
                  <m:oMath xmlns:m="http://schemas.openxmlformats.org/officeDocument/2006/math">
                    <m:r>
                      <m:rPr>
                        <m:sty m:val="p"/>
                      </m:rPr>
                      <a:rPr lang="en-US" altLang="zh-CN" sz="2400" i="0">
                        <a:solidFill>
                          <a:srgbClr val="09405E"/>
                        </a:solidFill>
                        <a:latin typeface="Cambria Math" charset="0"/>
                        <a:ea typeface="Microsoft YaHei" charset="-122"/>
                        <a:cs typeface="Microsoft YaHei" charset="-122"/>
                      </a:rPr>
                      <m:t>TPR</m:t>
                    </m:r>
                    <m:r>
                      <a:rPr lang="en-US" altLang="zh-CN" sz="2400">
                        <a:solidFill>
                          <a:srgbClr val="09405E"/>
                        </a:solidFill>
                        <a:latin typeface="Cambria Math" charset="0"/>
                        <a:ea typeface="Microsoft YaHei" charset="-122"/>
                        <a:cs typeface="Microsoft YaHei" charset="-122"/>
                      </a:rPr>
                      <m:t>=</m:t>
                    </m:r>
                    <m:f>
                      <m:fPr>
                        <m:ctrlPr>
                          <a:rPr lang="en-US" altLang="zh-CN" sz="2400" i="1">
                            <a:solidFill>
                              <a:srgbClr val="09405E"/>
                            </a:solidFill>
                            <a:latin typeface="Cambria Math" panose="02040503050406030204" pitchFamily="18" charset="0"/>
                            <a:ea typeface="Microsoft YaHei" charset="-122"/>
                            <a:cs typeface="Microsoft YaHei" charset="-122"/>
                          </a:rPr>
                        </m:ctrlPr>
                      </m:fPr>
                      <m:num>
                        <m:r>
                          <a:rPr lang="en-US" altLang="zh-CN" sz="2400" b="0" i="0" smtClean="0">
                            <a:solidFill>
                              <a:srgbClr val="09405E"/>
                            </a:solidFill>
                            <a:latin typeface="Cambria Math" charset="0"/>
                            <a:ea typeface="Microsoft YaHei" charset="-122"/>
                            <a:cs typeface="Microsoft YaHei" charset="-122"/>
                          </a:rPr>
                          <m:t>5</m:t>
                        </m:r>
                        <m:r>
                          <a:rPr lang="en-US" altLang="zh-CN" sz="2400">
                            <a:solidFill>
                              <a:srgbClr val="09405E"/>
                            </a:solidFill>
                            <a:latin typeface="Cambria Math" charset="0"/>
                            <a:ea typeface="Microsoft YaHei" charset="-122"/>
                            <a:cs typeface="Microsoft YaHei" charset="-122"/>
                          </a:rPr>
                          <m:t>0</m:t>
                        </m:r>
                      </m:num>
                      <m:den>
                        <m:r>
                          <a:rPr lang="en-US" altLang="zh-CN" sz="2400">
                            <a:solidFill>
                              <a:srgbClr val="09405E"/>
                            </a:solidFill>
                            <a:latin typeface="Cambria Math" charset="0"/>
                            <a:ea typeface="Microsoft YaHei" charset="-122"/>
                            <a:cs typeface="Microsoft YaHei" charset="-122"/>
                          </a:rPr>
                          <m:t>250</m:t>
                        </m:r>
                      </m:den>
                    </m:f>
                    <m:r>
                      <a:rPr lang="zh-CN" altLang="en-US" sz="2400">
                        <a:solidFill>
                          <a:srgbClr val="09405E"/>
                        </a:solidFill>
                        <a:latin typeface="Cambria Math" charset="0"/>
                        <a:ea typeface="Microsoft YaHei" charset="-122"/>
                        <a:cs typeface="Microsoft YaHei" charset="-122"/>
                      </a:rPr>
                      <m:t>，</m:t>
                    </m:r>
                    <m:r>
                      <m:rPr>
                        <m:sty m:val="p"/>
                      </m:rPr>
                      <a:rPr lang="en-US" altLang="zh-CN" sz="2400" i="0">
                        <a:solidFill>
                          <a:srgbClr val="09405E"/>
                        </a:solidFill>
                        <a:latin typeface="Cambria Math" charset="0"/>
                        <a:ea typeface="Microsoft YaHei" charset="-122"/>
                        <a:cs typeface="Microsoft YaHei" charset="-122"/>
                      </a:rPr>
                      <m:t>FPR</m:t>
                    </m:r>
                    <m:r>
                      <a:rPr lang="en-US" altLang="zh-CN" sz="2400" i="1">
                        <a:solidFill>
                          <a:srgbClr val="09405E"/>
                        </a:solidFill>
                        <a:latin typeface="Cambria Math" charset="0"/>
                        <a:ea typeface="Microsoft YaHei" charset="-122"/>
                        <a:cs typeface="Microsoft YaHei" charset="-122"/>
                      </a:rPr>
                      <m:t>=0</m:t>
                    </m:r>
                  </m:oMath>
                </a14:m>
                <a:r>
                  <a:rPr kumimoji="1" lang="zh-CN" altLang="en-US" sz="2400" dirty="0">
                    <a:solidFill>
                      <a:srgbClr val="09405E"/>
                    </a:solidFill>
                    <a:latin typeface="Microsoft YaHei" charset="-122"/>
                    <a:ea typeface="Microsoft YaHei" charset="-122"/>
                    <a:cs typeface="Microsoft YaHei" charset="-122"/>
                  </a:rPr>
                  <a:t>，对应</a:t>
                </a:r>
                <a:r>
                  <a:rPr kumimoji="1" lang="en-US" altLang="zh-CN" sz="2400" dirty="0">
                    <a:solidFill>
                      <a:srgbClr val="09405E"/>
                    </a:solidFill>
                    <a:latin typeface="Microsoft YaHei" charset="-122"/>
                    <a:ea typeface="Microsoft YaHei" charset="-122"/>
                    <a:cs typeface="Microsoft YaHei" charset="-122"/>
                  </a:rPr>
                  <a:t>ROC</a:t>
                </a:r>
                <a:r>
                  <a:rPr kumimoji="1" lang="zh-CN" altLang="en-US" sz="2400" dirty="0">
                    <a:solidFill>
                      <a:srgbClr val="09405E"/>
                    </a:solidFill>
                    <a:latin typeface="Microsoft YaHei" charset="-122"/>
                    <a:ea typeface="Microsoft YaHei" charset="-122"/>
                    <a:cs typeface="Microsoft YaHei" charset="-122"/>
                  </a:rPr>
                  <a:t>曲线上的点</a:t>
                </a:r>
                <a14:m>
                  <m:oMath xmlns:m="http://schemas.openxmlformats.org/officeDocument/2006/math">
                    <m:d>
                      <m:dPr>
                        <m:ctrlPr>
                          <a:rPr kumimoji="1" lang="en-US" altLang="zh-CN" sz="2400" b="0" i="1" smtClean="0">
                            <a:solidFill>
                              <a:srgbClr val="09405E"/>
                            </a:solidFill>
                            <a:latin typeface="Cambria Math" panose="02040503050406030204" pitchFamily="18" charset="0"/>
                            <a:ea typeface="Microsoft YaHei" charset="-122"/>
                            <a:cs typeface="Microsoft YaHei" charset="-122"/>
                          </a:rPr>
                        </m:ctrlPr>
                      </m:dPr>
                      <m:e>
                        <m:r>
                          <a:rPr kumimoji="1" lang="en-US" altLang="zh-CN" sz="2400" b="0" i="1" smtClean="0">
                            <a:solidFill>
                              <a:srgbClr val="09405E"/>
                            </a:solidFill>
                            <a:latin typeface="Cambria Math" charset="0"/>
                            <a:ea typeface="Microsoft YaHei" charset="-122"/>
                            <a:cs typeface="Microsoft YaHei" charset="-122"/>
                          </a:rPr>
                          <m:t>𝑥</m:t>
                        </m:r>
                        <m:r>
                          <a:rPr kumimoji="1" lang="en-US" altLang="zh-CN" sz="2400" b="0" i="1" smtClean="0">
                            <a:solidFill>
                              <a:srgbClr val="09405E"/>
                            </a:solidFill>
                            <a:latin typeface="Cambria Math" charset="0"/>
                            <a:ea typeface="Microsoft YaHei" charset="-122"/>
                            <a:cs typeface="Microsoft YaHei" charset="-122"/>
                          </a:rPr>
                          <m:t>,</m:t>
                        </m:r>
                        <m:r>
                          <a:rPr kumimoji="1" lang="en-US" altLang="zh-CN" sz="2400" b="0" i="1" smtClean="0">
                            <a:solidFill>
                              <a:srgbClr val="09405E"/>
                            </a:solidFill>
                            <a:latin typeface="Cambria Math" charset="0"/>
                            <a:ea typeface="Microsoft YaHei" charset="-122"/>
                            <a:cs typeface="Microsoft YaHei" charset="-122"/>
                          </a:rPr>
                          <m:t>𝑦</m:t>
                        </m:r>
                      </m:e>
                    </m:d>
                    <m:r>
                      <a:rPr kumimoji="1" lang="en-US" altLang="zh-CN" sz="2400" b="0" i="1" smtClean="0">
                        <a:solidFill>
                          <a:srgbClr val="09405E"/>
                        </a:solidFill>
                        <a:latin typeface="Cambria Math" charset="0"/>
                        <a:ea typeface="Microsoft YaHei" charset="-122"/>
                        <a:cs typeface="Microsoft YaHei" charset="-122"/>
                      </a:rPr>
                      <m:t>=(0, 0.2)</m:t>
                    </m:r>
                  </m:oMath>
                </a14:m>
                <a:r>
                  <a:rPr kumimoji="1" lang="zh-CN" altLang="en-US" sz="2400" dirty="0">
                    <a:solidFill>
                      <a:srgbClr val="09405E"/>
                    </a:solidFill>
                    <a:latin typeface="Microsoft YaHei" charset="-122"/>
                    <a:ea typeface="Microsoft YaHei" charset="-122"/>
                    <a:cs typeface="Microsoft YaHei" charset="-122"/>
                  </a:rPr>
                  <a:t>。</a:t>
                </a:r>
                <a:endParaRPr kumimoji="1" lang="en-US" altLang="zh-CN" sz="2400" dirty="0">
                  <a:solidFill>
                    <a:srgbClr val="09405E"/>
                  </a:solidFill>
                  <a:latin typeface="Microsoft YaHei" charset="-122"/>
                  <a:ea typeface="Microsoft YaHei" charset="-122"/>
                  <a:cs typeface="Microsoft YaHei" charset="-122"/>
                </a:endParaRPr>
              </a:p>
              <a:p>
                <a:pPr lvl="1" indent="0">
                  <a:buClr>
                    <a:schemeClr val="bg1">
                      <a:lumMod val="50000"/>
                    </a:schemeClr>
                  </a:buClr>
                  <a:buFont typeface="Arial" pitchFamily="34" charset="0"/>
                  <a:buChar char="•"/>
                </a:pPr>
                <a:r>
                  <a:rPr kumimoji="1" lang="zh-CN" altLang="en-US" sz="2400" dirty="0">
                    <a:solidFill>
                      <a:srgbClr val="09405E"/>
                    </a:solidFill>
                    <a:latin typeface="Microsoft YaHei" charset="-122"/>
                    <a:ea typeface="Microsoft YaHei" charset="-122"/>
                    <a:cs typeface="Microsoft YaHei" charset="-122"/>
                  </a:rPr>
                  <a:t> </a:t>
                </a:r>
                <a:r>
                  <a:rPr kumimoji="1" lang="mr-IN" altLang="zh-CN" sz="2400" dirty="0">
                    <a:solidFill>
                      <a:srgbClr val="09405E"/>
                    </a:solidFill>
                    <a:latin typeface="Microsoft YaHei" charset="-122"/>
                    <a:ea typeface="Microsoft YaHei" charset="-122"/>
                    <a:cs typeface="Microsoft YaHei" charset="-122"/>
                  </a:rPr>
                  <a:t>…</a:t>
                </a:r>
                <a:endParaRPr lang="en-US" altLang="zh-CN" sz="2400" dirty="0">
                  <a:solidFill>
                    <a:srgbClr val="09405E"/>
                  </a:solidFill>
                  <a:latin typeface="Microsoft YaHei" charset="-122"/>
                  <a:ea typeface="Microsoft YaHei" charset="-122"/>
                  <a:cs typeface="Microsoft YaHei" charset="-122"/>
                </a:endParaRPr>
              </a:p>
            </p:txBody>
          </p:sp>
        </mc:Choice>
        <mc:Fallback>
          <p:sp>
            <p:nvSpPr>
              <p:cNvPr id="6" name="矩形 5"/>
              <p:cNvSpPr>
                <a:spLocks noRot="1" noChangeAspect="1" noMove="1" noResize="1" noEditPoints="1" noAdjustHandles="1" noChangeArrowheads="1" noChangeShapeType="1" noTextEdit="1"/>
              </p:cNvSpPr>
              <p:nvPr/>
            </p:nvSpPr>
            <p:spPr>
              <a:xfrm>
                <a:off x="5935671" y="3105973"/>
                <a:ext cx="6027729" cy="3207545"/>
              </a:xfrm>
              <a:prstGeom prst="rect">
                <a:avLst/>
              </a:prstGeom>
              <a:blipFill>
                <a:blip r:embed="rId4"/>
                <a:stretch>
                  <a:fillRect b="-3150"/>
                </a:stretch>
              </a:blipFill>
            </p:spPr>
            <p:txBody>
              <a:bodyPr/>
              <a:lstStyle/>
              <a:p>
                <a:r>
                  <a:rPr lang="zh-CN" altLang="en-US">
                    <a:noFill/>
                  </a:rPr>
                  <a:t> </a:t>
                </a:r>
              </a:p>
            </p:txBody>
          </p:sp>
        </mc:Fallback>
      </mc:AlternateContent>
      <p:pic>
        <p:nvPicPr>
          <p:cNvPr id="7" name="Picture 2" descr="OC imag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335" y="3284538"/>
            <a:ext cx="5287811" cy="30216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线连接符 7"/>
          <p:cNvCxnSpPr/>
          <p:nvPr/>
        </p:nvCxnSpPr>
        <p:spPr>
          <a:xfrm>
            <a:off x="2962401" y="4940504"/>
            <a:ext cx="0" cy="1263677"/>
          </a:xfrm>
          <a:prstGeom prst="line">
            <a:avLst/>
          </a:prstGeom>
          <a:noFill/>
          <a:ln w="34925" cap="flat">
            <a:solidFill>
              <a:schemeClr val="accent1"/>
            </a:solidFill>
            <a:prstDash val="dash"/>
            <a:miter lim="800000"/>
          </a:ln>
        </p:spPr>
        <p:style>
          <a:lnRef idx="0">
            <a:scrgbClr r="0" g="0" b="0"/>
          </a:lnRef>
          <a:fillRef idx="0">
            <a:scrgbClr r="0" g="0" b="0"/>
          </a:fillRef>
          <a:effectRef idx="0">
            <a:scrgbClr r="0" g="0" b="0"/>
          </a:effectRef>
          <a:fontRef idx="none"/>
        </p:style>
      </p:cxnSp>
      <p:sp>
        <p:nvSpPr>
          <p:cNvPr id="9" name="椭圆 8">
            <a:extLst>
              <a:ext uri="{FF2B5EF4-FFF2-40B4-BE49-F238E27FC236}">
                <a16:creationId xmlns:a16="http://schemas.microsoft.com/office/drawing/2014/main" id="{8AD17248-3878-3A45-476B-3CEF0BE8AB28}"/>
              </a:ext>
            </a:extLst>
          </p:cNvPr>
          <p:cNvSpPr/>
          <p:nvPr/>
        </p:nvSpPr>
        <p:spPr bwMode="auto">
          <a:xfrm>
            <a:off x="1014074" y="4282297"/>
            <a:ext cx="36000" cy="36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16177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333163" cy="5237271"/>
              </a:xfrm>
            </p:spPr>
            <p:txBody>
              <a:bodyPr/>
              <a:lstStyle/>
              <a:p>
                <a:pPr>
                  <a:lnSpc>
                    <a:spcPct val="100000"/>
                  </a:lnSpc>
                </a:pPr>
                <a:r>
                  <a:rPr kumimoji="1" lang="zh-CN" altLang="en-US" dirty="0"/>
                  <a:t>例：根据文章特征</a:t>
                </a:r>
                <a14:m>
                  <m:oMath xmlns:m="http://schemas.openxmlformats.org/officeDocument/2006/math">
                    <m:r>
                      <a:rPr kumimoji="1" lang="en-US" altLang="zh-CN" b="1" i="1" dirty="0">
                        <a:latin typeface="Cambria Math" charset="0"/>
                      </a:rPr>
                      <m:t>𝒙</m:t>
                    </m:r>
                  </m:oMath>
                </a14:m>
                <a:r>
                  <a:rPr kumimoji="1" lang="zh-CN" altLang="en-US" dirty="0"/>
                  <a:t>（文章长度、作者的数目、作者之前投递给该杂志的文章数据、</a:t>
                </a:r>
                <a:r>
                  <a:rPr kumimoji="1" lang="mr-IN" altLang="zh-CN" dirty="0"/>
                  <a:t>…</a:t>
                </a:r>
                <a:r>
                  <a:rPr kumimoji="1" lang="zh-CN" altLang="en-US" dirty="0"/>
                  <a:t>），判断该文章是否会杂志被接收。</a:t>
                </a:r>
                <a:endParaRPr kumimoji="1" lang="en-US" altLang="zh-CN" dirty="0"/>
              </a:p>
              <a:p>
                <a:pPr marL="285750" lvl="1" indent="-285750" eaLnBrk="1" hangingPunct="1">
                  <a:lnSpc>
                    <a:spcPct val="100000"/>
                  </a:lnSpc>
                  <a:spcBef>
                    <a:spcPct val="0"/>
                  </a:spcBef>
                  <a:buFont typeface="Wingdings" panose="05000000000000000000" pitchFamily="2" charset="2"/>
                  <a:buChar char="n"/>
                </a:pPr>
                <a:r>
                  <a:rPr kumimoji="1" lang="zh-CN" altLang="en-US" sz="2667" dirty="0"/>
                  <a:t>测试样本数目：</a:t>
                </a:r>
                <a:r>
                  <a:rPr kumimoji="1" lang="en-US" altLang="zh-CN" sz="2667" dirty="0"/>
                  <a:t>500</a:t>
                </a:r>
                <a:r>
                  <a:rPr kumimoji="1" lang="zh-CN" altLang="en-US" sz="2667" dirty="0"/>
                  <a:t>，其中</a:t>
                </a:r>
                <a:r>
                  <a:rPr kumimoji="1" lang="en-US" altLang="zh-CN" sz="2667" dirty="0"/>
                  <a:t>250</a:t>
                </a:r>
                <a:r>
                  <a:rPr kumimoji="1" lang="zh-CN" altLang="en-US" sz="2667" dirty="0"/>
                  <a:t>篇被接收（红色），</a:t>
                </a:r>
                <a:r>
                  <a:rPr kumimoji="1" lang="en-US" altLang="zh-CN" sz="2667" dirty="0"/>
                  <a:t>250</a:t>
                </a:r>
                <a:r>
                  <a:rPr kumimoji="1" lang="zh-CN" altLang="en-US" sz="2667" dirty="0"/>
                  <a:t>被拒绝（蓝色）。</a:t>
                </a:r>
                <a:endParaRPr kumimoji="1" lang="en-US" altLang="zh-CN" sz="2667" dirty="0"/>
              </a:p>
              <a:p>
                <a:pPr marL="285750" lvl="1" indent="-285750" eaLnBrk="1" hangingPunct="1">
                  <a:lnSpc>
                    <a:spcPct val="100000"/>
                  </a:lnSpc>
                  <a:spcBef>
                    <a:spcPct val="0"/>
                  </a:spcBef>
                  <a:buFont typeface="Wingdings" panose="05000000000000000000" pitchFamily="2" charset="2"/>
                  <a:buChar char="n"/>
                </a:pPr>
                <a:r>
                  <a:rPr kumimoji="1" lang="zh-CN" altLang="en-US" sz="2667" dirty="0"/>
                  <a:t>现有一个分类器</a:t>
                </a:r>
                <a:r>
                  <a:rPr kumimoji="1" lang="en-US" altLang="zh-CN" sz="2667" dirty="0"/>
                  <a:t>2</a:t>
                </a:r>
                <a:r>
                  <a:rPr kumimoji="1" lang="zh-CN" altLang="en-US" sz="2667" dirty="0"/>
                  <a:t>，给定文章特征，输出该文章被接收的概率。下图为分类器</a:t>
                </a:r>
                <a:r>
                  <a:rPr kumimoji="1" lang="en-US" altLang="zh-CN" sz="2667" dirty="0"/>
                  <a:t>2</a:t>
                </a:r>
                <a:r>
                  <a:rPr kumimoji="1" lang="zh-CN" altLang="en-US" sz="2667" dirty="0"/>
                  <a:t>输出的被接收概率对应的正样本数目和负样本数</a:t>
                </a:r>
                <a:endParaRPr kumimoji="1" lang="en-US" altLang="zh-CN" sz="2667" dirty="0"/>
              </a:p>
              <a:p>
                <a:pPr>
                  <a:lnSpc>
                    <a:spcPct val="100000"/>
                  </a:lnSpc>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333163" cy="5237271"/>
              </a:xfrm>
              <a:blipFill rotWithShape="0">
                <a:blip r:embed="rId3"/>
                <a:stretch>
                  <a:fillRect l="-914" t="-1164" r="-145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例：</a:t>
            </a:r>
            <a:r>
              <a:rPr lang="en-US" altLang="zh-CN" dirty="0">
                <a:latin typeface="Microsoft YaHei" charset="-122"/>
                <a:ea typeface="Microsoft YaHei" charset="-122"/>
                <a:cs typeface="Microsoft YaHei" charset="-122"/>
              </a:rPr>
              <a:t>ROC</a:t>
            </a:r>
            <a:r>
              <a:rPr lang="zh-CN" altLang="en-US" dirty="0">
                <a:latin typeface="Microsoft YaHei" charset="-122"/>
                <a:ea typeface="Microsoft YaHei" charset="-122"/>
                <a:cs typeface="Microsoft YaHei" charset="-122"/>
              </a:rPr>
              <a:t>曲线</a:t>
            </a:r>
            <a:endParaRPr kumimoji="1" lang="zh-CN" altLang="en-US" dirty="0"/>
          </a:p>
        </p:txBody>
      </p:sp>
      <p:sp>
        <p:nvSpPr>
          <p:cNvPr id="9" name="矩形 8"/>
          <p:cNvSpPr/>
          <p:nvPr/>
        </p:nvSpPr>
        <p:spPr>
          <a:xfrm>
            <a:off x="1704637" y="6390125"/>
            <a:ext cx="2031325" cy="369332"/>
          </a:xfrm>
          <a:prstGeom prst="rect">
            <a:avLst/>
          </a:prstGeom>
        </p:spPr>
        <p:txBody>
          <a:bodyPr wrap="none">
            <a:spAutoFit/>
          </a:bodyPr>
          <a:lstStyle/>
          <a:p>
            <a:r>
              <a:rPr kumimoji="1" lang="zh-CN" altLang="en-US" dirty="0">
                <a:solidFill>
                  <a:srgbClr val="09405E"/>
                </a:solidFill>
                <a:latin typeface="Microsoft YaHei" charset="-122"/>
                <a:ea typeface="Microsoft YaHei" charset="-122"/>
                <a:cs typeface="Microsoft YaHei" charset="-122"/>
              </a:rPr>
              <a:t>文章</a:t>
            </a:r>
            <a:r>
              <a:rPr kumimoji="1" lang="zh-CN" altLang="en-US">
                <a:solidFill>
                  <a:srgbClr val="09405E"/>
                </a:solidFill>
                <a:latin typeface="Microsoft YaHei" charset="-122"/>
                <a:ea typeface="Microsoft YaHei" charset="-122"/>
                <a:cs typeface="Microsoft YaHei" charset="-122"/>
              </a:rPr>
              <a:t>被接收的概率</a:t>
            </a:r>
            <a:endParaRPr lang="zh-CN" altLang="en-US">
              <a:solidFill>
                <a:srgbClr val="09405E"/>
              </a:solidFill>
            </a:endParaRPr>
          </a:p>
        </p:txBody>
      </p:sp>
      <p:sp>
        <p:nvSpPr>
          <p:cNvPr id="10" name="矩形 9"/>
          <p:cNvSpPr/>
          <p:nvPr/>
        </p:nvSpPr>
        <p:spPr>
          <a:xfrm rot="16200000">
            <a:off x="24028" y="4853597"/>
            <a:ext cx="1107996" cy="369332"/>
          </a:xfrm>
          <a:prstGeom prst="rect">
            <a:avLst/>
          </a:prstGeom>
        </p:spPr>
        <p:txBody>
          <a:bodyPr wrap="none">
            <a:spAutoFit/>
          </a:bodyPr>
          <a:lstStyle/>
          <a:p>
            <a:r>
              <a:rPr kumimoji="1" lang="zh-CN" altLang="en-US">
                <a:solidFill>
                  <a:srgbClr val="09405E"/>
                </a:solidFill>
                <a:latin typeface="Microsoft YaHei" charset="-122"/>
                <a:ea typeface="Microsoft YaHei" charset="-122"/>
                <a:cs typeface="Microsoft YaHei" charset="-122"/>
              </a:rPr>
              <a:t>样本数目</a:t>
            </a:r>
            <a:endParaRPr lang="zh-CN" altLang="en-US" dirty="0">
              <a:solidFill>
                <a:srgbClr val="09405E"/>
              </a:solidFill>
            </a:endParaRPr>
          </a:p>
        </p:txBody>
      </p:sp>
      <mc:AlternateContent xmlns:mc="http://schemas.openxmlformats.org/markup-compatibility/2006">
        <mc:Choice xmlns:a14="http://schemas.microsoft.com/office/drawing/2010/main" Requires="a14">
          <p:sp>
            <p:nvSpPr>
              <p:cNvPr id="11" name="矩形 10"/>
              <p:cNvSpPr/>
              <p:nvPr/>
            </p:nvSpPr>
            <p:spPr>
              <a:xfrm>
                <a:off x="5505450" y="3472549"/>
                <a:ext cx="6457950" cy="2858731"/>
              </a:xfrm>
              <a:prstGeom prst="rect">
                <a:avLst/>
              </a:prstGeom>
            </p:spPr>
            <p:txBody>
              <a:bodyPr wrap="square">
                <a:spAutoFit/>
              </a:bodyPr>
              <a:lstStyle/>
              <a:p>
                <a:pPr lvl="1" indent="0">
                  <a:buClr>
                    <a:schemeClr val="bg1">
                      <a:lumMod val="50000"/>
                    </a:schemeClr>
                  </a:buClr>
                  <a:buFont typeface="Arial" pitchFamily="34" charset="0"/>
                  <a:buChar char="•"/>
                </a:pPr>
                <a:r>
                  <a:rPr kumimoji="1" lang="en-US" altLang="zh-CN" sz="2800" dirty="0">
                    <a:solidFill>
                      <a:srgbClr val="09405E"/>
                    </a:solidFill>
                    <a:latin typeface="Microsoft YaHei" charset="-122"/>
                    <a:ea typeface="Microsoft YaHei" charset="-122"/>
                    <a:cs typeface="Microsoft YaHei" charset="-122"/>
                  </a:rPr>
                  <a:t> </a:t>
                </a:r>
                <a:r>
                  <a:rPr kumimoji="1" lang="zh-CN" altLang="en-US" sz="2800" dirty="0">
                    <a:solidFill>
                      <a:srgbClr val="09405E"/>
                    </a:solidFill>
                    <a:latin typeface="Microsoft YaHei" charset="-122"/>
                    <a:ea typeface="Microsoft YaHei" charset="-122"/>
                    <a:cs typeface="Microsoft YaHei" charset="-122"/>
                  </a:rPr>
                  <a:t>假设取阈值为概率阈值</a:t>
                </a:r>
                <a:r>
                  <a:rPr kumimoji="1" lang="en-US" altLang="zh-CN" sz="2800" dirty="0">
                    <a:solidFill>
                      <a:srgbClr val="09405E"/>
                    </a:solidFill>
                    <a:latin typeface="Microsoft YaHei" charset="-122"/>
                    <a:ea typeface="Microsoft YaHei" charset="-122"/>
                    <a:cs typeface="Microsoft YaHei" charset="-122"/>
                  </a:rPr>
                  <a:t>0.6:</a:t>
                </a:r>
                <a:r>
                  <a:rPr kumimoji="1" lang="zh-CN" altLang="en-US" sz="2800" dirty="0">
                    <a:solidFill>
                      <a:srgbClr val="09405E"/>
                    </a:solidFill>
                    <a:latin typeface="Microsoft YaHei" charset="-122"/>
                    <a:ea typeface="Microsoft YaHei" charset="-122"/>
                    <a:cs typeface="Microsoft YaHei" charset="-122"/>
                  </a:rPr>
                  <a:t> 线的右边有</a:t>
                </a:r>
                <a:r>
                  <a:rPr kumimoji="1" lang="en-US" altLang="zh-CN" sz="2800" dirty="0">
                    <a:solidFill>
                      <a:srgbClr val="09405E"/>
                    </a:solidFill>
                    <a:latin typeface="Microsoft YaHei" charset="-122"/>
                    <a:ea typeface="Microsoft YaHei" charset="-122"/>
                    <a:cs typeface="Microsoft YaHei" charset="-122"/>
                  </a:rPr>
                  <a:t>200</a:t>
                </a:r>
                <a:r>
                  <a:rPr kumimoji="1" lang="zh-CN" altLang="en-US" sz="2800" dirty="0">
                    <a:solidFill>
                      <a:srgbClr val="09405E"/>
                    </a:solidFill>
                    <a:latin typeface="Microsoft YaHei" charset="-122"/>
                    <a:ea typeface="Microsoft YaHei" charset="-122"/>
                    <a:cs typeface="Microsoft YaHei" charset="-122"/>
                  </a:rPr>
                  <a:t>个红色样本，线的右边有</a:t>
                </a:r>
                <a:r>
                  <a:rPr kumimoji="1" lang="en-US" altLang="zh-CN" sz="2800" dirty="0">
                    <a:solidFill>
                      <a:srgbClr val="09405E"/>
                    </a:solidFill>
                    <a:latin typeface="Microsoft YaHei" charset="-122"/>
                    <a:ea typeface="Microsoft YaHei" charset="-122"/>
                    <a:cs typeface="Microsoft YaHei" charset="-122"/>
                  </a:rPr>
                  <a:t>0</a:t>
                </a:r>
                <a:r>
                  <a:rPr kumimoji="1" lang="zh-CN" altLang="en-US" sz="2800" dirty="0">
                    <a:solidFill>
                      <a:srgbClr val="09405E"/>
                    </a:solidFill>
                    <a:latin typeface="Microsoft YaHei" charset="-122"/>
                    <a:ea typeface="Microsoft YaHei" charset="-122"/>
                    <a:cs typeface="Microsoft YaHei" charset="-122"/>
                  </a:rPr>
                  <a:t>个蓝色样本，</a:t>
                </a:r>
                <a:r>
                  <a:rPr lang="en-US" altLang="zh-CN" sz="2800" dirty="0">
                    <a:solidFill>
                      <a:srgbClr val="09405E"/>
                    </a:solidFill>
                    <a:ea typeface="Microsoft YaHei" charset="-122"/>
                    <a:cs typeface="Microsoft YaHei" charset="-122"/>
                  </a:rPr>
                  <a:t> </a:t>
                </a:r>
                <a14:m>
                  <m:oMath xmlns:m="http://schemas.openxmlformats.org/officeDocument/2006/math">
                    <m:r>
                      <m:rPr>
                        <m:sty m:val="p"/>
                      </m:rPr>
                      <a:rPr lang="en-US" altLang="zh-CN" sz="2800" i="0">
                        <a:solidFill>
                          <a:srgbClr val="09405E"/>
                        </a:solidFill>
                        <a:latin typeface="Cambria Math" charset="0"/>
                        <a:ea typeface="Microsoft YaHei" charset="-122"/>
                        <a:cs typeface="Microsoft YaHei" charset="-122"/>
                      </a:rPr>
                      <m:t>TPR</m:t>
                    </m:r>
                    <m:r>
                      <a:rPr lang="en-US" altLang="zh-CN" sz="2800">
                        <a:solidFill>
                          <a:srgbClr val="09405E"/>
                        </a:solidFill>
                        <a:latin typeface="Cambria Math" charset="0"/>
                        <a:ea typeface="Microsoft YaHei" charset="-122"/>
                        <a:cs typeface="Microsoft YaHei" charset="-122"/>
                      </a:rPr>
                      <m:t>=</m:t>
                    </m:r>
                    <m:f>
                      <m:fPr>
                        <m:ctrlPr>
                          <a:rPr lang="en-US" altLang="zh-CN" sz="2800" i="1">
                            <a:solidFill>
                              <a:srgbClr val="09405E"/>
                            </a:solidFill>
                            <a:latin typeface="Cambria Math" panose="02040503050406030204" pitchFamily="18" charset="0"/>
                            <a:ea typeface="Microsoft YaHei" charset="-122"/>
                            <a:cs typeface="Microsoft YaHei" charset="-122"/>
                          </a:rPr>
                        </m:ctrlPr>
                      </m:fPr>
                      <m:num>
                        <m:r>
                          <a:rPr lang="en-US" altLang="zh-CN" sz="2800" b="0" i="0" smtClean="0">
                            <a:solidFill>
                              <a:srgbClr val="09405E"/>
                            </a:solidFill>
                            <a:latin typeface="Cambria Math" charset="0"/>
                            <a:ea typeface="Microsoft YaHei" charset="-122"/>
                            <a:cs typeface="Microsoft YaHei" charset="-122"/>
                          </a:rPr>
                          <m:t>2</m:t>
                        </m:r>
                        <m:r>
                          <a:rPr lang="en-US" altLang="zh-CN" sz="2800" b="0" i="1" smtClean="0">
                            <a:solidFill>
                              <a:srgbClr val="09405E"/>
                            </a:solidFill>
                            <a:latin typeface="Cambria Math" charset="0"/>
                            <a:ea typeface="Microsoft YaHei" charset="-122"/>
                            <a:cs typeface="Microsoft YaHei" charset="-122"/>
                          </a:rPr>
                          <m:t>00</m:t>
                        </m:r>
                      </m:num>
                      <m:den>
                        <m:r>
                          <a:rPr lang="en-US" altLang="zh-CN" sz="2800">
                            <a:solidFill>
                              <a:srgbClr val="09405E"/>
                            </a:solidFill>
                            <a:latin typeface="Cambria Math" charset="0"/>
                            <a:ea typeface="Microsoft YaHei" charset="-122"/>
                            <a:cs typeface="Microsoft YaHei" charset="-122"/>
                          </a:rPr>
                          <m:t>250</m:t>
                        </m:r>
                      </m:den>
                    </m:f>
                    <m:r>
                      <a:rPr lang="en-US" altLang="zh-CN" sz="2800" b="0" i="0" smtClean="0">
                        <a:solidFill>
                          <a:srgbClr val="09405E"/>
                        </a:solidFill>
                        <a:latin typeface="Cambria Math" charset="0"/>
                        <a:ea typeface="Microsoft YaHei" charset="-122"/>
                        <a:cs typeface="Microsoft YaHei" charset="-122"/>
                      </a:rPr>
                      <m:t>=0.8</m:t>
                    </m:r>
                    <m:r>
                      <a:rPr lang="zh-CN" altLang="en-US" sz="2800">
                        <a:solidFill>
                          <a:srgbClr val="09405E"/>
                        </a:solidFill>
                        <a:latin typeface="Cambria Math" charset="0"/>
                        <a:ea typeface="Microsoft YaHei" charset="-122"/>
                        <a:cs typeface="Microsoft YaHei" charset="-122"/>
                      </a:rPr>
                      <m:t>，</m:t>
                    </m:r>
                    <m:r>
                      <m:rPr>
                        <m:sty m:val="p"/>
                      </m:rPr>
                      <a:rPr lang="en-US" altLang="zh-CN" sz="2800" i="0">
                        <a:solidFill>
                          <a:srgbClr val="09405E"/>
                        </a:solidFill>
                        <a:latin typeface="Cambria Math" charset="0"/>
                        <a:ea typeface="Microsoft YaHei" charset="-122"/>
                        <a:cs typeface="Microsoft YaHei" charset="-122"/>
                      </a:rPr>
                      <m:t>FPR</m:t>
                    </m:r>
                    <m:r>
                      <a:rPr lang="en-US" altLang="zh-CN" sz="2800" i="1">
                        <a:solidFill>
                          <a:srgbClr val="09405E"/>
                        </a:solidFill>
                        <a:latin typeface="Cambria Math" charset="0"/>
                        <a:ea typeface="Microsoft YaHei" charset="-122"/>
                        <a:cs typeface="Microsoft YaHei" charset="-122"/>
                      </a:rPr>
                      <m:t>=0</m:t>
                    </m:r>
                  </m:oMath>
                </a14:m>
                <a:r>
                  <a:rPr kumimoji="1" lang="zh-CN" altLang="en-US" sz="2800" dirty="0">
                    <a:solidFill>
                      <a:srgbClr val="09405E"/>
                    </a:solidFill>
                    <a:latin typeface="Microsoft YaHei" charset="-122"/>
                    <a:ea typeface="Microsoft YaHei" charset="-122"/>
                    <a:cs typeface="Microsoft YaHei" charset="-122"/>
                  </a:rPr>
                  <a:t>，对应</a:t>
                </a:r>
                <a:r>
                  <a:rPr kumimoji="1" lang="en-US" altLang="zh-CN" sz="2800" dirty="0">
                    <a:solidFill>
                      <a:srgbClr val="09405E"/>
                    </a:solidFill>
                    <a:latin typeface="Microsoft YaHei" charset="-122"/>
                    <a:ea typeface="Microsoft YaHei" charset="-122"/>
                    <a:cs typeface="Microsoft YaHei" charset="-122"/>
                  </a:rPr>
                  <a:t>ROC</a:t>
                </a:r>
                <a:r>
                  <a:rPr kumimoji="1" lang="zh-CN" altLang="en-US" sz="2800" dirty="0">
                    <a:solidFill>
                      <a:srgbClr val="09405E"/>
                    </a:solidFill>
                    <a:latin typeface="Microsoft YaHei" charset="-122"/>
                    <a:ea typeface="Microsoft YaHei" charset="-122"/>
                    <a:cs typeface="Microsoft YaHei" charset="-122"/>
                  </a:rPr>
                  <a:t>曲线上的点</a:t>
                </a:r>
                <a14:m>
                  <m:oMath xmlns:m="http://schemas.openxmlformats.org/officeDocument/2006/math">
                    <m:d>
                      <m:dPr>
                        <m:ctrlPr>
                          <a:rPr kumimoji="1" lang="en-US" altLang="zh-CN" sz="2800" i="1">
                            <a:solidFill>
                              <a:srgbClr val="09405E"/>
                            </a:solidFill>
                            <a:latin typeface="Cambria Math" panose="02040503050406030204" pitchFamily="18" charset="0"/>
                            <a:ea typeface="Microsoft YaHei" charset="-122"/>
                            <a:cs typeface="Microsoft YaHei" charset="-122"/>
                          </a:rPr>
                        </m:ctrlPr>
                      </m:dPr>
                      <m:e>
                        <m:r>
                          <a:rPr kumimoji="1" lang="en-US" altLang="zh-CN" sz="2800" i="1">
                            <a:solidFill>
                              <a:srgbClr val="09405E"/>
                            </a:solidFill>
                            <a:latin typeface="Cambria Math" charset="0"/>
                            <a:ea typeface="Microsoft YaHei" charset="-122"/>
                            <a:cs typeface="Microsoft YaHei" charset="-122"/>
                          </a:rPr>
                          <m:t>𝑥</m:t>
                        </m:r>
                        <m:r>
                          <a:rPr kumimoji="1" lang="en-US" altLang="zh-CN" sz="2800" i="1">
                            <a:solidFill>
                              <a:srgbClr val="09405E"/>
                            </a:solidFill>
                            <a:latin typeface="Cambria Math" charset="0"/>
                            <a:ea typeface="Microsoft YaHei" charset="-122"/>
                            <a:cs typeface="Microsoft YaHei" charset="-122"/>
                          </a:rPr>
                          <m:t>,</m:t>
                        </m:r>
                        <m:r>
                          <a:rPr kumimoji="1" lang="en-US" altLang="zh-CN" sz="2800" i="1">
                            <a:solidFill>
                              <a:srgbClr val="09405E"/>
                            </a:solidFill>
                            <a:latin typeface="Cambria Math" charset="0"/>
                            <a:ea typeface="Microsoft YaHei" charset="-122"/>
                            <a:cs typeface="Microsoft YaHei" charset="-122"/>
                          </a:rPr>
                          <m:t>𝑦</m:t>
                        </m:r>
                      </m:e>
                    </m:d>
                    <m:r>
                      <a:rPr kumimoji="1" lang="en-US" altLang="zh-CN" sz="2800" i="1">
                        <a:solidFill>
                          <a:srgbClr val="09405E"/>
                        </a:solidFill>
                        <a:latin typeface="Cambria Math" charset="0"/>
                        <a:ea typeface="Microsoft YaHei" charset="-122"/>
                        <a:cs typeface="Microsoft YaHei" charset="-122"/>
                      </a:rPr>
                      <m:t>=(0, 0.</m:t>
                    </m:r>
                    <m:r>
                      <a:rPr kumimoji="1" lang="en-US" altLang="zh-CN" sz="2800" b="0" i="1" smtClean="0">
                        <a:solidFill>
                          <a:srgbClr val="09405E"/>
                        </a:solidFill>
                        <a:latin typeface="Cambria Math" charset="0"/>
                        <a:ea typeface="Microsoft YaHei" charset="-122"/>
                        <a:cs typeface="Microsoft YaHei" charset="-122"/>
                      </a:rPr>
                      <m:t>8</m:t>
                    </m:r>
                    <m:r>
                      <a:rPr kumimoji="1" lang="en-US" altLang="zh-CN" sz="2800" i="1">
                        <a:solidFill>
                          <a:srgbClr val="09405E"/>
                        </a:solidFill>
                        <a:latin typeface="Cambria Math" charset="0"/>
                        <a:ea typeface="Microsoft YaHei" charset="-122"/>
                        <a:cs typeface="Microsoft YaHei" charset="-122"/>
                      </a:rPr>
                      <m:t>)</m:t>
                    </m:r>
                  </m:oMath>
                </a14:m>
                <a:r>
                  <a:rPr kumimoji="1" lang="zh-CN" altLang="en-US" sz="2800" dirty="0">
                    <a:solidFill>
                      <a:srgbClr val="09405E"/>
                    </a:solidFill>
                    <a:latin typeface="Microsoft YaHei" charset="-122"/>
                    <a:ea typeface="Microsoft YaHei" charset="-122"/>
                    <a:cs typeface="Microsoft YaHei" charset="-122"/>
                  </a:rPr>
                  <a:t>。</a:t>
                </a:r>
                <a:endParaRPr kumimoji="1" lang="en-US" altLang="zh-CN" sz="2800" dirty="0">
                  <a:solidFill>
                    <a:srgbClr val="09405E"/>
                  </a:solidFill>
                  <a:latin typeface="Microsoft YaHei" charset="-122"/>
                  <a:ea typeface="Microsoft YaHei" charset="-122"/>
                  <a:cs typeface="Microsoft YaHei" charset="-122"/>
                </a:endParaRPr>
              </a:p>
              <a:p>
                <a:pPr lvl="1" indent="0">
                  <a:buClr>
                    <a:schemeClr val="bg1">
                      <a:lumMod val="50000"/>
                    </a:schemeClr>
                  </a:buClr>
                  <a:buFont typeface="Arial" pitchFamily="34" charset="0"/>
                  <a:buChar char="•"/>
                </a:pPr>
                <a:r>
                  <a:rPr kumimoji="1" lang="zh-CN" altLang="en-US" sz="2800" dirty="0">
                    <a:solidFill>
                      <a:srgbClr val="09405E"/>
                    </a:solidFill>
                    <a:latin typeface="Microsoft YaHei" charset="-122"/>
                    <a:ea typeface="Microsoft YaHei" charset="-122"/>
                    <a:cs typeface="Microsoft YaHei" charset="-122"/>
                  </a:rPr>
                  <a:t> </a:t>
                </a:r>
                <a:r>
                  <a:rPr kumimoji="1" lang="mr-IN" altLang="zh-CN" sz="2800" dirty="0">
                    <a:solidFill>
                      <a:srgbClr val="09405E"/>
                    </a:solidFill>
                    <a:latin typeface="Microsoft YaHei" charset="-122"/>
                    <a:ea typeface="Microsoft YaHei" charset="-122"/>
                    <a:cs typeface="Microsoft YaHei" charset="-122"/>
                  </a:rPr>
                  <a:t>…</a:t>
                </a:r>
                <a:endParaRPr kumimoji="1" lang="en-US" altLang="zh-CN" sz="2800" dirty="0">
                  <a:solidFill>
                    <a:srgbClr val="09405E"/>
                  </a:solidFill>
                  <a:latin typeface="Microsoft YaHei" charset="-122"/>
                  <a:ea typeface="Microsoft YaHei" charset="-122"/>
                  <a:cs typeface="Microsoft YaHei" charset="-122"/>
                </a:endParaRPr>
              </a:p>
            </p:txBody>
          </p:sp>
        </mc:Choice>
        <mc:Fallback>
          <p:sp>
            <p:nvSpPr>
              <p:cNvPr id="11" name="矩形 10"/>
              <p:cNvSpPr>
                <a:spLocks noRot="1" noChangeAspect="1" noMove="1" noResize="1" noEditPoints="1" noAdjustHandles="1" noChangeArrowheads="1" noChangeShapeType="1" noTextEdit="1"/>
              </p:cNvSpPr>
              <p:nvPr/>
            </p:nvSpPr>
            <p:spPr>
              <a:xfrm>
                <a:off x="5505450" y="3472549"/>
                <a:ext cx="6457950" cy="2858731"/>
              </a:xfrm>
              <a:prstGeom prst="rect">
                <a:avLst/>
              </a:prstGeom>
              <a:blipFill>
                <a:blip r:embed="rId4"/>
                <a:stretch>
                  <a:fillRect t="-2212" r="-1765" b="-5310"/>
                </a:stretch>
              </a:blipFill>
            </p:spPr>
            <p:txBody>
              <a:bodyPr/>
              <a:lstStyle/>
              <a:p>
                <a:r>
                  <a:rPr lang="zh-CN" altLang="en-US">
                    <a:noFill/>
                  </a:rPr>
                  <a:t> </a:t>
                </a:r>
              </a:p>
            </p:txBody>
          </p:sp>
        </mc:Fallback>
      </mc:AlternateContent>
      <p:pic>
        <p:nvPicPr>
          <p:cNvPr id="12" name="Picture 4" descr="OC imag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493" y="3431629"/>
            <a:ext cx="5182615" cy="2958496"/>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4810362" y="6464058"/>
            <a:ext cx="6380529" cy="369332"/>
          </a:xfrm>
          <a:prstGeom prst="rect">
            <a:avLst/>
          </a:prstGeom>
        </p:spPr>
        <p:txBody>
          <a:bodyPr wrap="none">
            <a:spAutoFit/>
          </a:bodyPr>
          <a:lstStyle/>
          <a:p>
            <a:r>
              <a:rPr lang="en-US" altLang="zh-CN" dirty="0">
                <a:solidFill>
                  <a:srgbClr val="09405E"/>
                </a:solidFill>
              </a:rPr>
              <a:t>From</a:t>
            </a:r>
            <a:r>
              <a:rPr lang="zh-CN" altLang="en-US" dirty="0">
                <a:solidFill>
                  <a:srgbClr val="09405E"/>
                </a:solidFill>
              </a:rPr>
              <a:t>：https://www.dataschool.io/roc-curves-and-auc-explained/</a:t>
            </a:r>
          </a:p>
        </p:txBody>
      </p:sp>
    </p:spTree>
    <p:extLst>
      <p:ext uri="{BB962C8B-B14F-4D97-AF65-F5344CB8AC3E}">
        <p14:creationId xmlns:p14="http://schemas.microsoft.com/office/powerpoint/2010/main" val="979588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ROC</a:t>
            </a:r>
            <a:r>
              <a:rPr lang="zh-CN" altLang="en-US" dirty="0"/>
              <a:t>曲线越偏左上角表示分类器性能越好</a:t>
            </a:r>
            <a:endParaRPr lang="en-US" altLang="zh-CN" dirty="0"/>
          </a:p>
          <a:p>
            <a:pPr>
              <a:lnSpc>
                <a:spcPct val="100000"/>
              </a:lnSpc>
            </a:pPr>
            <a:r>
              <a:rPr kumimoji="1" lang="zh-CN" altLang="en-US" dirty="0"/>
              <a:t> </a:t>
            </a:r>
            <a:r>
              <a:rPr kumimoji="1" lang="en-US" altLang="zh-CN" dirty="0"/>
              <a:t>AUC</a:t>
            </a:r>
            <a:r>
              <a:rPr kumimoji="1" lang="zh-CN" altLang="en-US" dirty="0"/>
              <a:t> （</a:t>
            </a:r>
            <a:r>
              <a:rPr kumimoji="1" lang="en-US" altLang="zh-CN" dirty="0"/>
              <a:t>Area</a:t>
            </a:r>
            <a:r>
              <a:rPr kumimoji="1" lang="zh-CN" altLang="en-US" dirty="0"/>
              <a:t> </a:t>
            </a:r>
            <a:r>
              <a:rPr kumimoji="1" lang="en-US" altLang="zh-CN" dirty="0"/>
              <a:t>Under</a:t>
            </a:r>
            <a:r>
              <a:rPr kumimoji="1" lang="zh-CN" altLang="en-US" dirty="0"/>
              <a:t> </a:t>
            </a:r>
            <a:r>
              <a:rPr kumimoji="1" lang="en-US" altLang="zh-CN" dirty="0"/>
              <a:t>Curve</a:t>
            </a:r>
            <a:r>
              <a:rPr kumimoji="1" lang="zh-CN" altLang="en-US" dirty="0"/>
              <a:t>）：</a:t>
            </a:r>
            <a:r>
              <a:rPr kumimoji="1" lang="en-US" altLang="zh-CN" dirty="0"/>
              <a:t>ROC</a:t>
            </a:r>
            <a:r>
              <a:rPr kumimoji="1" lang="zh-CN" altLang="en-US" dirty="0"/>
              <a:t>曲线下的面积，取值在</a:t>
            </a:r>
            <a:r>
              <a:rPr kumimoji="1" lang="en-US" altLang="zh-CN" dirty="0"/>
              <a:t>[0.5,1.0]</a:t>
            </a:r>
            <a:r>
              <a:rPr kumimoji="1" lang="zh-CN" altLang="en-US" dirty="0"/>
              <a:t>，</a:t>
            </a:r>
            <a:r>
              <a:rPr kumimoji="1" lang="en-US" altLang="zh-CN" dirty="0"/>
              <a:t> 0.5</a:t>
            </a:r>
            <a:r>
              <a:rPr kumimoji="1" lang="zh-CN" altLang="en-US" dirty="0"/>
              <a:t>表示随机猜测分类器，</a:t>
            </a:r>
            <a:r>
              <a:rPr kumimoji="1" lang="en-US" altLang="zh-CN" dirty="0"/>
              <a:t>1</a:t>
            </a:r>
            <a:r>
              <a:rPr kumimoji="1" lang="zh-CN" altLang="en-US" dirty="0"/>
              <a:t>表示完美分类</a:t>
            </a:r>
          </a:p>
        </p:txBody>
      </p:sp>
      <p:sp>
        <p:nvSpPr>
          <p:cNvPr id="3" name="标题 2"/>
          <p:cNvSpPr>
            <a:spLocks noGrp="1"/>
          </p:cNvSpPr>
          <p:nvPr>
            <p:ph type="title"/>
          </p:nvPr>
        </p:nvSpPr>
        <p:spPr/>
        <p:txBody>
          <a:bodyPr/>
          <a:lstStyle/>
          <a:p>
            <a:r>
              <a:rPr kumimoji="1" lang="en-US" altLang="zh-CN" dirty="0"/>
              <a:t>ROC</a:t>
            </a:r>
            <a:r>
              <a:rPr kumimoji="1" lang="zh-CN" altLang="en-US" dirty="0"/>
              <a:t>曲线</a:t>
            </a:r>
          </a:p>
        </p:txBody>
      </p:sp>
      <p:graphicFrame>
        <p:nvGraphicFramePr>
          <p:cNvPr id="4" name="Content Placeholder 6"/>
          <p:cNvGraphicFramePr>
            <a:graphicFrameLocks noChangeAspect="1"/>
          </p:cNvGraphicFramePr>
          <p:nvPr>
            <p:extLst>
              <p:ext uri="{D42A27DB-BD31-4B8C-83A1-F6EECF244321}">
                <p14:modId xmlns:p14="http://schemas.microsoft.com/office/powerpoint/2010/main" val="4278750197"/>
              </p:ext>
            </p:extLst>
          </p:nvPr>
        </p:nvGraphicFramePr>
        <p:xfrm>
          <a:off x="3258219" y="2558318"/>
          <a:ext cx="3489325" cy="2779712"/>
        </p:xfrm>
        <a:graphic>
          <a:graphicData uri="http://schemas.openxmlformats.org/presentationml/2006/ole">
            <mc:AlternateContent xmlns:mc="http://schemas.openxmlformats.org/markup-compatibility/2006">
              <mc:Choice xmlns:v="urn:schemas-microsoft-com:vml" Requires="v">
                <p:oleObj name="Acrobat Document" r:id="rId3" imgW="5054400" imgH="4032000" progId="AcroExch.Document.11">
                  <p:embed/>
                </p:oleObj>
              </mc:Choice>
              <mc:Fallback>
                <p:oleObj name="Acrobat Document" r:id="rId3" imgW="5054400" imgH="4032000" progId="AcroExch.Document.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8219" y="2558318"/>
                        <a:ext cx="3489325" cy="2779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直接箭头连接符 11"/>
          <p:cNvCxnSpPr/>
          <p:nvPr/>
        </p:nvCxnSpPr>
        <p:spPr>
          <a:xfrm flipH="1">
            <a:off x="4470622" y="2889758"/>
            <a:ext cx="598563" cy="503635"/>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11"/>
          <p:cNvCxnSpPr/>
          <p:nvPr/>
        </p:nvCxnSpPr>
        <p:spPr>
          <a:xfrm flipH="1">
            <a:off x="4830986" y="2889758"/>
            <a:ext cx="238199" cy="790972"/>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16"/>
          <p:cNvSpPr>
            <a:spLocks noChangeArrowheads="1"/>
          </p:cNvSpPr>
          <p:nvPr/>
        </p:nvSpPr>
        <p:spPr bwMode="auto">
          <a:xfrm>
            <a:off x="3699567" y="5303526"/>
            <a:ext cx="296267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9405E"/>
                </a:solidFill>
                <a:latin typeface="Microsoft YaHei" charset="-122"/>
                <a:ea typeface="Microsoft YaHei" charset="-122"/>
                <a:cs typeface="Microsoft YaHei" charset="-122"/>
              </a:rPr>
              <a:t>Area Under Curve (AUC)</a:t>
            </a:r>
          </a:p>
        </p:txBody>
      </p:sp>
      <p:sp>
        <p:nvSpPr>
          <p:cNvPr id="8" name="Rectangle 3"/>
          <p:cNvSpPr>
            <a:spLocks noChangeArrowheads="1"/>
          </p:cNvSpPr>
          <p:nvPr/>
        </p:nvSpPr>
        <p:spPr bwMode="auto">
          <a:xfrm>
            <a:off x="4313552" y="2619011"/>
            <a:ext cx="19639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9405E"/>
                </a:solidFill>
                <a:latin typeface="Microsoft YaHei" charset="-122"/>
                <a:ea typeface="Microsoft YaHei" charset="-122"/>
                <a:cs typeface="Microsoft YaHei" charset="-122"/>
              </a:rPr>
              <a:t>Equal Error Rate</a:t>
            </a:r>
          </a:p>
        </p:txBody>
      </p:sp>
      <p:sp>
        <p:nvSpPr>
          <p:cNvPr id="10" name="TextBox 20"/>
          <p:cNvSpPr txBox="1"/>
          <p:nvPr/>
        </p:nvSpPr>
        <p:spPr>
          <a:xfrm>
            <a:off x="3075136" y="3524758"/>
            <a:ext cx="461665" cy="517129"/>
          </a:xfrm>
          <a:prstGeom prst="rect">
            <a:avLst/>
          </a:prstGeom>
          <a:solidFill>
            <a:schemeClr val="bg1"/>
          </a:solidFill>
        </p:spPr>
        <p:txBody>
          <a:bodyPr vert="vert270" wrap="none" rtlCol="0">
            <a:spAutoFit/>
          </a:bodyPr>
          <a:lstStyle/>
          <a:p>
            <a:r>
              <a:rPr lang="en-US" altLang="zh-CN" i="1" dirty="0">
                <a:solidFill>
                  <a:srgbClr val="09405E"/>
                </a:solidFill>
                <a:latin typeface="Microsoft YaHei" charset="-122"/>
                <a:ea typeface="Microsoft YaHei" charset="-122"/>
                <a:cs typeface="Microsoft YaHei" charset="-122"/>
              </a:rPr>
              <a:t>TPR</a:t>
            </a:r>
            <a:endParaRPr lang="zh-CN" altLang="en-US" i="1" dirty="0">
              <a:solidFill>
                <a:srgbClr val="09405E"/>
              </a:solidFill>
              <a:latin typeface="Microsoft YaHei" charset="-122"/>
              <a:ea typeface="Microsoft YaHei" charset="-122"/>
              <a:cs typeface="Microsoft YaHei" charset="-122"/>
            </a:endParaRPr>
          </a:p>
        </p:txBody>
      </p:sp>
      <p:sp>
        <p:nvSpPr>
          <p:cNvPr id="11" name="TextBox 21"/>
          <p:cNvSpPr txBox="1"/>
          <p:nvPr/>
        </p:nvSpPr>
        <p:spPr>
          <a:xfrm>
            <a:off x="4739558" y="5022750"/>
            <a:ext cx="599844" cy="369332"/>
          </a:xfrm>
          <a:prstGeom prst="rect">
            <a:avLst/>
          </a:prstGeom>
          <a:solidFill>
            <a:schemeClr val="bg1"/>
          </a:solidFill>
        </p:spPr>
        <p:txBody>
          <a:bodyPr wrap="none" rtlCol="0">
            <a:spAutoFit/>
          </a:bodyPr>
          <a:lstStyle/>
          <a:p>
            <a:r>
              <a:rPr lang="en-US" altLang="zh-CN" i="1" dirty="0">
                <a:solidFill>
                  <a:srgbClr val="09405E"/>
                </a:solidFill>
                <a:latin typeface="Microsoft YaHei" charset="-122"/>
                <a:ea typeface="Microsoft YaHei" charset="-122"/>
                <a:cs typeface="Microsoft YaHei" charset="-122"/>
              </a:rPr>
              <a:t>FPR</a:t>
            </a:r>
            <a:endParaRPr lang="zh-CN" altLang="en-US" i="1" dirty="0">
              <a:solidFill>
                <a:srgbClr val="09405E"/>
              </a:solidFill>
              <a:latin typeface="Microsoft YaHei" charset="-122"/>
              <a:ea typeface="Microsoft YaHei" charset="-122"/>
              <a:cs typeface="Microsoft YaHei" charset="-122"/>
            </a:endParaRPr>
          </a:p>
        </p:txBody>
      </p:sp>
      <p:cxnSp>
        <p:nvCxnSpPr>
          <p:cNvPr id="13" name="直接箭头连接符 11"/>
          <p:cNvCxnSpPr/>
          <p:nvPr/>
        </p:nvCxnSpPr>
        <p:spPr>
          <a:xfrm flipV="1">
            <a:off x="4499286" y="4502779"/>
            <a:ext cx="503596" cy="77564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本框 13"/>
              <p:cNvSpPr txBox="1"/>
              <p:nvPr/>
            </p:nvSpPr>
            <p:spPr>
              <a:xfrm>
                <a:off x="958657" y="2704066"/>
                <a:ext cx="1091196" cy="56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9405E"/>
                          </a:solidFill>
                          <a:latin typeface="Cambria Math" charset="0"/>
                          <a:ea typeface="Microsoft YaHei" charset="-122"/>
                          <a:cs typeface="Microsoft YaHei" charset="-122"/>
                        </a:rPr>
                        <m:t>𝑇𝑃𝑅</m:t>
                      </m:r>
                      <m:r>
                        <a:rPr lang="en-US" altLang="zh-CN" i="1" smtClean="0">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panose="02040503050406030204" pitchFamily="18" charset="0"/>
                              <a:ea typeface="Microsoft YaHei" charset="-122"/>
                              <a:cs typeface="Microsoft YaHei" charset="-122"/>
                            </a:rPr>
                          </m:ctrlPr>
                        </m:fPr>
                        <m:num>
                          <m:r>
                            <a:rPr lang="en-US" altLang="zh-CN" i="1">
                              <a:solidFill>
                                <a:srgbClr val="09405E"/>
                              </a:solidFill>
                              <a:latin typeface="Cambria Math" charset="0"/>
                              <a:ea typeface="Microsoft YaHei" charset="-122"/>
                              <a:cs typeface="Microsoft YaHei" charset="-122"/>
                            </a:rPr>
                            <m:t>𝑇𝑃</m:t>
                          </m:r>
                        </m:num>
                        <m:den>
                          <m:sSub>
                            <m:sSubPr>
                              <m:ctrlPr>
                                <a:rPr lang="en-US" altLang="zh-CN" i="1">
                                  <a:solidFill>
                                    <a:srgbClr val="09405E"/>
                                  </a:solidFill>
                                  <a:latin typeface="Cambria Math" panose="02040503050406030204" pitchFamily="18" charset="0"/>
                                  <a:ea typeface="Microsoft YaHei" charset="-122"/>
                                  <a:cs typeface="Microsoft YaHei" charset="-122"/>
                                </a:rPr>
                              </m:ctrlPr>
                            </m:sSubPr>
                            <m:e>
                              <m:r>
                                <a:rPr lang="en-US" altLang="zh-CN" i="1">
                                  <a:solidFill>
                                    <a:srgbClr val="09405E"/>
                                  </a:solidFill>
                                  <a:latin typeface="Cambria Math" charset="0"/>
                                  <a:ea typeface="Microsoft YaHei" charset="-122"/>
                                  <a:cs typeface="Microsoft YaHei" charset="-122"/>
                                </a:rPr>
                                <m:t>𝑁</m:t>
                              </m:r>
                            </m:e>
                            <m:sub>
                              <m:r>
                                <a:rPr lang="en-US" altLang="zh-CN" i="1">
                                  <a:solidFill>
                                    <a:srgbClr val="09405E"/>
                                  </a:solidFill>
                                  <a:latin typeface="Cambria Math" charset="0"/>
                                  <a:ea typeface="Microsoft YaHei" charset="-122"/>
                                  <a:cs typeface="Microsoft YaHei" charset="-122"/>
                                </a:rPr>
                                <m:t>+</m:t>
                              </m:r>
                            </m:sub>
                          </m:sSub>
                        </m:den>
                      </m:f>
                    </m:oMath>
                  </m:oMathPara>
                </a14:m>
                <a:endParaRPr lang="zh-CN" altLang="en-US" dirty="0">
                  <a:solidFill>
                    <a:srgbClr val="09405E"/>
                  </a:solidFill>
                  <a:latin typeface="Microsoft YaHei" charset="-122"/>
                  <a:ea typeface="Microsoft YaHei" charset="-122"/>
                  <a:cs typeface="Microsoft YaHei" charset="-122"/>
                </a:endParaRPr>
              </a:p>
            </p:txBody>
          </p:sp>
        </mc:Choice>
        <mc:Fallback>
          <p:sp>
            <p:nvSpPr>
              <p:cNvPr id="14" name="文本框 13"/>
              <p:cNvSpPr txBox="1">
                <a:spLocks noRot="1" noChangeAspect="1" noMove="1" noResize="1" noEditPoints="1" noAdjustHandles="1" noChangeArrowheads="1" noChangeShapeType="1" noTextEdit="1"/>
              </p:cNvSpPr>
              <p:nvPr/>
            </p:nvSpPr>
            <p:spPr>
              <a:xfrm>
                <a:off x="958657" y="2704066"/>
                <a:ext cx="1091196" cy="568554"/>
              </a:xfrm>
              <a:prstGeom prst="rect">
                <a:avLst/>
              </a:prstGeom>
              <a:blipFill>
                <a:blip r:embed="rId5"/>
                <a:stretch>
                  <a:fillRect l="-3448" t="-2222" r="-3448"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958657" y="3664328"/>
                <a:ext cx="109760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09405E"/>
                          </a:solidFill>
                          <a:latin typeface="Cambria Math" charset="0"/>
                          <a:ea typeface="Microsoft YaHei" charset="-122"/>
                          <a:cs typeface="Microsoft YaHei" charset="-122"/>
                        </a:rPr>
                        <m:t>𝐹𝑃𝑅</m:t>
                      </m:r>
                      <m:r>
                        <a:rPr lang="en-US" altLang="zh-CN" i="1" smtClean="0">
                          <a:solidFill>
                            <a:srgbClr val="09405E"/>
                          </a:solidFill>
                          <a:latin typeface="Cambria Math" charset="0"/>
                          <a:ea typeface="Microsoft YaHei" charset="-122"/>
                          <a:cs typeface="Microsoft YaHei" charset="-122"/>
                        </a:rPr>
                        <m:t>=</m:t>
                      </m:r>
                      <m:f>
                        <m:fPr>
                          <m:ctrlPr>
                            <a:rPr lang="en-US" altLang="zh-CN" i="1">
                              <a:solidFill>
                                <a:srgbClr val="09405E"/>
                              </a:solidFill>
                              <a:latin typeface="Cambria Math" panose="02040503050406030204" pitchFamily="18" charset="0"/>
                              <a:ea typeface="Microsoft YaHei" charset="-122"/>
                              <a:cs typeface="Microsoft YaHei" charset="-122"/>
                            </a:rPr>
                          </m:ctrlPr>
                        </m:fPr>
                        <m:num>
                          <m:r>
                            <a:rPr lang="en-US" altLang="zh-CN" i="1">
                              <a:solidFill>
                                <a:srgbClr val="09405E"/>
                              </a:solidFill>
                              <a:latin typeface="Cambria Math" charset="0"/>
                              <a:ea typeface="Microsoft YaHei" charset="-122"/>
                              <a:cs typeface="Microsoft YaHei" charset="-122"/>
                            </a:rPr>
                            <m:t>𝐹𝑃</m:t>
                          </m:r>
                        </m:num>
                        <m:den>
                          <m:sSub>
                            <m:sSubPr>
                              <m:ctrlPr>
                                <a:rPr lang="en-US" altLang="zh-CN" i="1">
                                  <a:solidFill>
                                    <a:srgbClr val="09405E"/>
                                  </a:solidFill>
                                  <a:latin typeface="Cambria Math" panose="02040503050406030204" pitchFamily="18" charset="0"/>
                                  <a:ea typeface="Microsoft YaHei" charset="-122"/>
                                  <a:cs typeface="Microsoft YaHei" charset="-122"/>
                                </a:rPr>
                              </m:ctrlPr>
                            </m:sSubPr>
                            <m:e>
                              <m:r>
                                <a:rPr lang="en-US" altLang="zh-CN" i="1">
                                  <a:solidFill>
                                    <a:srgbClr val="09405E"/>
                                  </a:solidFill>
                                  <a:latin typeface="Cambria Math" charset="0"/>
                                  <a:ea typeface="Microsoft YaHei" charset="-122"/>
                                  <a:cs typeface="Microsoft YaHei" charset="-122"/>
                                </a:rPr>
                                <m:t>𝑁</m:t>
                              </m:r>
                            </m:e>
                            <m:sub>
                              <m:r>
                                <a:rPr lang="en-US" altLang="zh-CN" i="1">
                                  <a:solidFill>
                                    <a:srgbClr val="09405E"/>
                                  </a:solidFill>
                                  <a:latin typeface="Cambria Math" charset="0"/>
                                  <a:ea typeface="Microsoft YaHei" charset="-122"/>
                                  <a:cs typeface="Microsoft YaHei" charset="-122"/>
                                </a:rPr>
                                <m:t>−</m:t>
                              </m:r>
                            </m:sub>
                          </m:sSub>
                        </m:den>
                      </m:f>
                    </m:oMath>
                  </m:oMathPara>
                </a14:m>
                <a:endParaRPr lang="zh-CN" altLang="en-US" dirty="0">
                  <a:solidFill>
                    <a:srgbClr val="09405E"/>
                  </a:solidFill>
                  <a:latin typeface="Microsoft YaHei" charset="-122"/>
                  <a:ea typeface="Microsoft YaHei" charset="-122"/>
                  <a:cs typeface="Microsoft YaHei" charset="-122"/>
                </a:endParaRPr>
              </a:p>
            </p:txBody>
          </p:sp>
        </mc:Choice>
        <mc:Fallback>
          <p:sp>
            <p:nvSpPr>
              <p:cNvPr id="15" name="文本框 14"/>
              <p:cNvSpPr txBox="1">
                <a:spLocks noRot="1" noChangeAspect="1" noMove="1" noResize="1" noEditPoints="1" noAdjustHandles="1" noChangeArrowheads="1" noChangeShapeType="1" noTextEdit="1"/>
              </p:cNvSpPr>
              <p:nvPr/>
            </p:nvSpPr>
            <p:spPr>
              <a:xfrm>
                <a:off x="958657" y="3664328"/>
                <a:ext cx="1097608" cy="563872"/>
              </a:xfrm>
              <a:prstGeom prst="rect">
                <a:avLst/>
              </a:prstGeom>
              <a:blipFill>
                <a:blip r:embed="rId6"/>
                <a:stretch>
                  <a:fillRect l="-3448" t="-2174" r="-3448" b="-4348"/>
                </a:stretch>
              </a:blipFill>
            </p:spPr>
            <p:txBody>
              <a:bodyPr/>
              <a:lstStyle/>
              <a:p>
                <a:r>
                  <a:rPr lang="zh-CN" altLang="en-US">
                    <a:noFill/>
                  </a:rPr>
                  <a:t> </a:t>
                </a:r>
              </a:p>
            </p:txBody>
          </p:sp>
        </mc:Fallback>
      </mc:AlternateContent>
      <p:sp>
        <p:nvSpPr>
          <p:cNvPr id="16" name="矩形 15"/>
          <p:cNvSpPr/>
          <p:nvPr/>
        </p:nvSpPr>
        <p:spPr>
          <a:xfrm>
            <a:off x="6404364" y="6202943"/>
            <a:ext cx="7155426" cy="461665"/>
          </a:xfrm>
          <a:prstGeom prst="rect">
            <a:avLst/>
          </a:prstGeom>
        </p:spPr>
        <p:txBody>
          <a:bodyPr wrap="square">
            <a:spAutoFit/>
          </a:bodyPr>
          <a:lstStyle/>
          <a:p>
            <a:r>
              <a:rPr lang="en-US" altLang="zh-CN" sz="2400" dirty="0">
                <a:solidFill>
                  <a:srgbClr val="09405E"/>
                </a:solidFill>
                <a:latin typeface="Microsoft YaHei" charset="-122"/>
                <a:ea typeface="Microsoft YaHei" charset="-122"/>
                <a:cs typeface="Microsoft YaHei" charset="-122"/>
              </a:rPr>
              <a:t>ROC</a:t>
            </a:r>
            <a:r>
              <a:rPr lang="zh-CN" altLang="en-US" sz="2400" dirty="0">
                <a:solidFill>
                  <a:srgbClr val="09405E"/>
                </a:solidFill>
                <a:latin typeface="Microsoft YaHei" charset="-122"/>
                <a:ea typeface="Microsoft YaHei" charset="-122"/>
                <a:cs typeface="Microsoft YaHei" charset="-122"/>
              </a:rPr>
              <a:t>曲线：</a:t>
            </a:r>
            <a:r>
              <a:rPr lang="zh-CN" altLang="en-US" sz="2400" dirty="0">
                <a:solidFill>
                  <a:srgbClr val="09405E"/>
                </a:solidFill>
                <a:latin typeface="Microsoft YaHei" charset="-122"/>
                <a:ea typeface="Microsoft YaHei" charset="-122"/>
              </a:rPr>
              <a:t>对整体样本是否均衡并不敏感。</a:t>
            </a:r>
            <a:endParaRPr lang="en-US" altLang="zh-CN" sz="2400" dirty="0">
              <a:solidFill>
                <a:srgbClr val="09405E"/>
              </a:solidFill>
              <a:latin typeface="Microsoft YaHei" charset="-122"/>
              <a:ea typeface="Microsoft YaHei" charset="-122"/>
            </a:endParaRPr>
          </a:p>
        </p:txBody>
      </p:sp>
      <p:sp>
        <p:nvSpPr>
          <p:cNvPr id="18" name="文本框 17">
            <a:extLst>
              <a:ext uri="{FF2B5EF4-FFF2-40B4-BE49-F238E27FC236}">
                <a16:creationId xmlns:a16="http://schemas.microsoft.com/office/drawing/2014/main" id="{B31F1146-8B21-E1C7-9D74-221F7F400100}"/>
              </a:ext>
            </a:extLst>
          </p:cNvPr>
          <p:cNvSpPr txBox="1"/>
          <p:nvPr/>
        </p:nvSpPr>
        <p:spPr>
          <a:xfrm>
            <a:off x="6885331" y="2744244"/>
            <a:ext cx="5144464" cy="3046988"/>
          </a:xfrm>
          <a:prstGeom prst="rect">
            <a:avLst/>
          </a:prstGeom>
          <a:noFill/>
        </p:spPr>
        <p:txBody>
          <a:bodyPr wrap="square">
            <a:spAutoFit/>
          </a:bodyPr>
          <a:lstStyle/>
          <a:p>
            <a:r>
              <a:rPr lang="en" altLang="zh-CN" sz="2400" dirty="0">
                <a:solidFill>
                  <a:srgbClr val="09405E"/>
                </a:solidFill>
                <a:latin typeface="Microsoft YaHei" charset="-122"/>
                <a:ea typeface="Microsoft YaHei" charset="-122"/>
              </a:rPr>
              <a:t>TPR</a:t>
            </a:r>
            <a:r>
              <a:rPr lang="zh-CN" altLang="en-US" sz="2400" dirty="0">
                <a:solidFill>
                  <a:srgbClr val="09405E"/>
                </a:solidFill>
                <a:latin typeface="Microsoft YaHei" charset="-122"/>
                <a:ea typeface="Microsoft YaHei" charset="-122"/>
              </a:rPr>
              <a:t>和</a:t>
            </a:r>
            <a:r>
              <a:rPr lang="en" altLang="zh-CN" sz="2400" dirty="0">
                <a:solidFill>
                  <a:srgbClr val="09405E"/>
                </a:solidFill>
                <a:latin typeface="Microsoft YaHei" charset="-122"/>
                <a:ea typeface="Microsoft YaHei" charset="-122"/>
              </a:rPr>
              <a:t>FPR</a:t>
            </a:r>
            <a:r>
              <a:rPr lang="zh-CN" altLang="en-US" sz="2400" dirty="0">
                <a:solidFill>
                  <a:srgbClr val="09405E"/>
                </a:solidFill>
                <a:latin typeface="Microsoft YaHei" charset="-122"/>
                <a:ea typeface="Microsoft YaHei" charset="-122"/>
              </a:rPr>
              <a:t>是针对单一类别的预测结果而言的 。</a:t>
            </a:r>
            <a:endParaRPr lang="en-US" altLang="zh-CN" sz="2400" dirty="0">
              <a:solidFill>
                <a:srgbClr val="09405E"/>
              </a:solidFill>
              <a:latin typeface="Microsoft YaHei" charset="-122"/>
              <a:ea typeface="Microsoft YaHei" charset="-122"/>
            </a:endParaRPr>
          </a:p>
          <a:p>
            <a:r>
              <a:rPr lang="zh-CN" altLang="en-US" sz="2400" dirty="0">
                <a:solidFill>
                  <a:srgbClr val="09405E"/>
                </a:solidFill>
                <a:latin typeface="Microsoft YaHei" charset="-122"/>
                <a:ea typeface="Microsoft YaHei" charset="-122"/>
              </a:rPr>
              <a:t>例：假设总样本中，</a:t>
            </a:r>
            <a:r>
              <a:rPr lang="en-US" altLang="zh-CN" sz="2400" dirty="0">
                <a:solidFill>
                  <a:srgbClr val="09405E"/>
                </a:solidFill>
                <a:latin typeface="Microsoft YaHei" charset="-122"/>
                <a:ea typeface="Microsoft YaHei" charset="-122"/>
              </a:rPr>
              <a:t>90%</a:t>
            </a:r>
            <a:r>
              <a:rPr lang="zh-CN" altLang="en-US" sz="2400" dirty="0">
                <a:solidFill>
                  <a:srgbClr val="09405E"/>
                </a:solidFill>
                <a:latin typeface="Microsoft YaHei" charset="-122"/>
                <a:ea typeface="Microsoft YaHei" charset="-122"/>
              </a:rPr>
              <a:t>是正样本，</a:t>
            </a:r>
            <a:r>
              <a:rPr lang="en-US" altLang="zh-CN" sz="2400" dirty="0">
                <a:solidFill>
                  <a:srgbClr val="09405E"/>
                </a:solidFill>
                <a:latin typeface="Microsoft YaHei" charset="-122"/>
                <a:ea typeface="Microsoft YaHei" charset="-122"/>
              </a:rPr>
              <a:t>10%</a:t>
            </a:r>
            <a:r>
              <a:rPr lang="zh-CN" altLang="en-US" sz="2400" dirty="0">
                <a:solidFill>
                  <a:srgbClr val="09405E"/>
                </a:solidFill>
                <a:latin typeface="Microsoft YaHei" charset="-122"/>
                <a:ea typeface="Microsoft YaHei" charset="-122"/>
              </a:rPr>
              <a:t>是负样本</a:t>
            </a:r>
            <a:endParaRPr lang="en-US" altLang="zh-CN" sz="2400" dirty="0">
              <a:solidFill>
                <a:srgbClr val="09405E"/>
              </a:solidFill>
              <a:latin typeface="Microsoft YaHei" charset="-122"/>
              <a:ea typeface="Microsoft YaHei" charset="-122"/>
            </a:endParaRPr>
          </a:p>
          <a:p>
            <a:r>
              <a:rPr lang="en" altLang="zh-CN" sz="2400" dirty="0">
                <a:solidFill>
                  <a:srgbClr val="09405E"/>
                </a:solidFill>
                <a:latin typeface="Microsoft YaHei" charset="-122"/>
                <a:ea typeface="Microsoft YaHei" charset="-122"/>
              </a:rPr>
              <a:t>TPR</a:t>
            </a:r>
            <a:r>
              <a:rPr lang="zh-CN" altLang="en-US" sz="2400" dirty="0">
                <a:solidFill>
                  <a:srgbClr val="09405E"/>
                </a:solidFill>
                <a:latin typeface="Microsoft YaHei" charset="-122"/>
                <a:ea typeface="Microsoft YaHei" charset="-122"/>
              </a:rPr>
              <a:t>只关注</a:t>
            </a:r>
            <a:r>
              <a:rPr lang="en-US" altLang="zh-CN" sz="2400" dirty="0">
                <a:solidFill>
                  <a:srgbClr val="09405E"/>
                </a:solidFill>
                <a:latin typeface="Microsoft YaHei" charset="-122"/>
                <a:ea typeface="Microsoft YaHei" charset="-122"/>
              </a:rPr>
              <a:t>90%</a:t>
            </a:r>
            <a:r>
              <a:rPr lang="zh-CN" altLang="en-US" sz="2400" dirty="0">
                <a:solidFill>
                  <a:srgbClr val="09405E"/>
                </a:solidFill>
                <a:latin typeface="Microsoft YaHei" charset="-122"/>
                <a:ea typeface="Microsoft YaHei" charset="-122"/>
              </a:rPr>
              <a:t>正样本中有多少被预测正确，与</a:t>
            </a:r>
            <a:r>
              <a:rPr lang="en-US" altLang="zh-CN" sz="2400" dirty="0">
                <a:solidFill>
                  <a:srgbClr val="09405E"/>
                </a:solidFill>
                <a:latin typeface="Microsoft YaHei" charset="-122"/>
                <a:ea typeface="Microsoft YaHei" charset="-122"/>
              </a:rPr>
              <a:t>10%</a:t>
            </a:r>
            <a:r>
              <a:rPr lang="zh-CN" altLang="en-US" sz="2400" dirty="0">
                <a:solidFill>
                  <a:srgbClr val="09405E"/>
                </a:solidFill>
                <a:latin typeface="Microsoft YaHei" charset="-122"/>
                <a:ea typeface="Microsoft YaHei" charset="-122"/>
              </a:rPr>
              <a:t>负样本无关；</a:t>
            </a:r>
            <a:endParaRPr lang="en-US" altLang="zh-CN" sz="2400" dirty="0">
              <a:solidFill>
                <a:srgbClr val="09405E"/>
              </a:solidFill>
              <a:latin typeface="Microsoft YaHei" charset="-122"/>
              <a:ea typeface="Microsoft YaHei" charset="-122"/>
            </a:endParaRPr>
          </a:p>
          <a:p>
            <a:r>
              <a:rPr lang="en" altLang="zh-CN" sz="2400" dirty="0">
                <a:solidFill>
                  <a:srgbClr val="09405E"/>
                </a:solidFill>
                <a:latin typeface="Microsoft YaHei" charset="-122"/>
                <a:ea typeface="Microsoft YaHei" charset="-122"/>
              </a:rPr>
              <a:t>FPR</a:t>
            </a:r>
            <a:r>
              <a:rPr lang="zh-CN" altLang="en-US" sz="2400" dirty="0">
                <a:solidFill>
                  <a:srgbClr val="09405E"/>
                </a:solidFill>
                <a:latin typeface="Microsoft YaHei" charset="-122"/>
                <a:ea typeface="Microsoft YaHei" charset="-122"/>
              </a:rPr>
              <a:t>只关注</a:t>
            </a:r>
            <a:r>
              <a:rPr lang="en-US" altLang="zh-CN" sz="2400" dirty="0">
                <a:solidFill>
                  <a:srgbClr val="09405E"/>
                </a:solidFill>
                <a:latin typeface="Microsoft YaHei" charset="-122"/>
                <a:ea typeface="Microsoft YaHei" charset="-122"/>
              </a:rPr>
              <a:t>10%</a:t>
            </a:r>
            <a:r>
              <a:rPr lang="zh-CN" altLang="en-US" sz="2400" dirty="0">
                <a:solidFill>
                  <a:srgbClr val="09405E"/>
                </a:solidFill>
                <a:latin typeface="Microsoft YaHei" charset="-122"/>
                <a:ea typeface="Microsoft YaHei" charset="-122"/>
              </a:rPr>
              <a:t>负样本中有多少被预测错误，与</a:t>
            </a:r>
            <a:r>
              <a:rPr lang="en-US" altLang="zh-CN" sz="2400" dirty="0">
                <a:solidFill>
                  <a:srgbClr val="09405E"/>
                </a:solidFill>
                <a:latin typeface="Microsoft YaHei" charset="-122"/>
                <a:ea typeface="Microsoft YaHei" charset="-122"/>
              </a:rPr>
              <a:t>90%</a:t>
            </a:r>
            <a:r>
              <a:rPr lang="zh-CN" altLang="en-US" sz="2400" dirty="0">
                <a:solidFill>
                  <a:srgbClr val="09405E"/>
                </a:solidFill>
                <a:latin typeface="Microsoft YaHei" charset="-122"/>
                <a:ea typeface="Microsoft YaHei" charset="-122"/>
              </a:rPr>
              <a:t>正样本无关。</a:t>
            </a:r>
            <a:endParaRPr lang="en-US" altLang="zh-CN" sz="2400" dirty="0">
              <a:solidFill>
                <a:srgbClr val="09405E"/>
              </a:solidFill>
              <a:latin typeface="Microsoft YaHei" charset="-122"/>
              <a:ea typeface="Microsoft YaHei" charset="-122"/>
            </a:endParaRPr>
          </a:p>
        </p:txBody>
      </p:sp>
      <p:sp>
        <p:nvSpPr>
          <p:cNvPr id="20" name="文本框 19">
            <a:extLst>
              <a:ext uri="{FF2B5EF4-FFF2-40B4-BE49-F238E27FC236}">
                <a16:creationId xmlns:a16="http://schemas.microsoft.com/office/drawing/2014/main" id="{00EC0947-1D8D-8C2B-A724-A773E38799A9}"/>
              </a:ext>
            </a:extLst>
          </p:cNvPr>
          <p:cNvSpPr txBox="1"/>
          <p:nvPr/>
        </p:nvSpPr>
        <p:spPr>
          <a:xfrm>
            <a:off x="0" y="6432253"/>
            <a:ext cx="6784258" cy="369332"/>
          </a:xfrm>
          <a:prstGeom prst="rect">
            <a:avLst/>
          </a:prstGeom>
          <a:noFill/>
        </p:spPr>
        <p:txBody>
          <a:bodyPr wrap="square">
            <a:spAutoFit/>
          </a:bodyPr>
          <a:lstStyle/>
          <a:p>
            <a:r>
              <a:rPr lang="zh-CN" altLang="en-US" dirty="0"/>
              <a:t>https://zhuanlan.zhihu.com/p/258596465</a:t>
            </a:r>
          </a:p>
        </p:txBody>
      </p:sp>
    </p:spTree>
    <p:extLst>
      <p:ext uri="{BB962C8B-B14F-4D97-AF65-F5344CB8AC3E}">
        <p14:creationId xmlns:p14="http://schemas.microsoft.com/office/powerpoint/2010/main" val="864999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sz="quarter" idx="10"/>
              </p:nvPr>
            </p:nvSpPr>
            <p:spPr/>
            <p:txBody>
              <a:bodyPr>
                <a:noAutofit/>
              </a:bodyPr>
              <a:lstStyle/>
              <a:p>
                <a:pPr>
                  <a:lnSpc>
                    <a:spcPct val="100000"/>
                  </a:lnSpc>
                  <a:spcBef>
                    <a:spcPts val="600"/>
                  </a:spcBef>
                </a:pPr>
                <a:r>
                  <a:rPr kumimoji="1" lang="en-US" altLang="zh-CN" dirty="0"/>
                  <a:t>PR</a:t>
                </a:r>
                <a:r>
                  <a:rPr kumimoji="1" lang="zh-CN" altLang="en-US" dirty="0"/>
                  <a:t>（</a:t>
                </a:r>
                <a:r>
                  <a:rPr kumimoji="1" lang="en-US" altLang="zh-CN" sz="2800" dirty="0">
                    <a:solidFill>
                      <a:srgbClr val="094162"/>
                    </a:solidFill>
                    <a:latin typeface="Microsoft YaHei" charset="-122"/>
                    <a:ea typeface="Microsoft YaHei" charset="-122"/>
                    <a:cs typeface="Microsoft YaHei" charset="-122"/>
                  </a:rPr>
                  <a:t> Precision and Recall </a:t>
                </a:r>
                <a:r>
                  <a:rPr kumimoji="1" lang="zh-CN" altLang="en-US" dirty="0"/>
                  <a:t>）曲线：</a:t>
                </a:r>
                <a:r>
                  <a:rPr kumimoji="1" lang="zh-CN" altLang="en-US" sz="2800" dirty="0">
                    <a:solidFill>
                      <a:srgbClr val="094162"/>
                    </a:solidFill>
                    <a:latin typeface="Microsoft YaHei" charset="-122"/>
                    <a:ea typeface="Microsoft YaHei" charset="-122"/>
                    <a:cs typeface="Microsoft YaHei" charset="-122"/>
                  </a:rPr>
                  <a:t>用于稀有事件检测，如目标检测、信息检索、推荐系统</a:t>
                </a:r>
                <a:endParaRPr kumimoji="1" lang="en-US" altLang="zh-CN" sz="2800" dirty="0">
                  <a:solidFill>
                    <a:srgbClr val="094162"/>
                  </a:solidFill>
                  <a:latin typeface="Microsoft YaHei" charset="-122"/>
                  <a:ea typeface="Microsoft YaHei" charset="-122"/>
                  <a:cs typeface="Microsoft YaHei" charset="-122"/>
                </a:endParaRPr>
              </a:p>
              <a:p>
                <a:pPr>
                  <a:lnSpc>
                    <a:spcPct val="100000"/>
                  </a:lnSpc>
                  <a:spcBef>
                    <a:spcPts val="600"/>
                  </a:spcBef>
                </a:pPr>
                <a:r>
                  <a:rPr lang="zh-CN" altLang="en-US" sz="2800" dirty="0">
                    <a:solidFill>
                      <a:srgbClr val="094162"/>
                    </a:solidFill>
                    <a:latin typeface="Microsoft YaHei" charset="-122"/>
                    <a:ea typeface="Microsoft YaHei" charset="-122"/>
                    <a:cs typeface="Microsoft YaHei" charset="-122"/>
                  </a:rPr>
                  <a:t>负样本非常多（</a:t>
                </a:r>
                <a14:m>
                  <m:oMath xmlns:m="http://schemas.openxmlformats.org/officeDocument/2006/math">
                    <m:sSub>
                      <m:sSubPr>
                        <m:ctrlPr>
                          <a:rPr lang="en-US" altLang="zh-CN" sz="2800" i="1" dirty="0">
                            <a:solidFill>
                              <a:srgbClr val="094162"/>
                            </a:solidFill>
                            <a:latin typeface="Cambria Math" panose="02040503050406030204" pitchFamily="18" charset="0"/>
                            <a:ea typeface="Microsoft YaHei" charset="-122"/>
                            <a:cs typeface="Microsoft YaHei" charset="-122"/>
                          </a:rPr>
                        </m:ctrlPr>
                      </m:sSubPr>
                      <m:e>
                        <m:r>
                          <a:rPr lang="en-US" altLang="zh-CN" sz="2800" i="1" dirty="0">
                            <a:solidFill>
                              <a:srgbClr val="094162"/>
                            </a:solidFill>
                            <a:latin typeface="Cambria Math" charset="0"/>
                            <a:ea typeface="Microsoft YaHei" charset="-122"/>
                            <a:cs typeface="Microsoft YaHei" charset="-122"/>
                          </a:rPr>
                          <m:t>𝑁</m:t>
                        </m:r>
                      </m:e>
                      <m:sub>
                        <m:r>
                          <a:rPr lang="en-US" altLang="zh-CN" sz="2800" i="1" dirty="0">
                            <a:solidFill>
                              <a:srgbClr val="094162"/>
                            </a:solidFill>
                            <a:latin typeface="Cambria Math" charset="0"/>
                            <a:ea typeface="Microsoft YaHei" charset="-122"/>
                            <a:cs typeface="Microsoft YaHei" charset="-122"/>
                          </a:rPr>
                          <m:t>−</m:t>
                        </m:r>
                      </m:sub>
                    </m:sSub>
                  </m:oMath>
                </a14:m>
                <a:r>
                  <a:rPr lang="zh-CN" altLang="en-US" sz="2800" dirty="0">
                    <a:solidFill>
                      <a:srgbClr val="094162"/>
                    </a:solidFill>
                    <a:latin typeface="Microsoft YaHei" charset="-122"/>
                    <a:ea typeface="Microsoft YaHei" charset="-122"/>
                    <a:cs typeface="Microsoft YaHei" charset="-122"/>
                  </a:rPr>
                  <a:t>很大），因此</a:t>
                </a:r>
                <a14:m>
                  <m:oMath xmlns:m="http://schemas.openxmlformats.org/officeDocument/2006/math">
                    <m:r>
                      <a:rPr lang="en-US" altLang="zh-CN" sz="2800" i="1" dirty="0">
                        <a:solidFill>
                          <a:srgbClr val="094162"/>
                        </a:solidFill>
                        <a:latin typeface="Cambria Math" charset="0"/>
                        <a:ea typeface="Microsoft YaHei" charset="-122"/>
                        <a:cs typeface="Microsoft YaHei" charset="-122"/>
                      </a:rPr>
                      <m:t>𝐹𝑃𝑅</m:t>
                    </m:r>
                    <m:r>
                      <a:rPr lang="en-US" altLang="zh-CN" sz="2800" i="1" dirty="0">
                        <a:solidFill>
                          <a:srgbClr val="094162"/>
                        </a:solidFill>
                        <a:latin typeface="Cambria Math" charset="0"/>
                        <a:ea typeface="Microsoft YaHei" charset="-122"/>
                        <a:cs typeface="Microsoft YaHei" charset="-122"/>
                      </a:rPr>
                      <m:t>=</m:t>
                    </m:r>
                    <m:f>
                      <m:fPr>
                        <m:type m:val="lin"/>
                        <m:ctrlPr>
                          <a:rPr lang="en-US" altLang="zh-CN" sz="2800" i="1" dirty="0">
                            <a:solidFill>
                              <a:srgbClr val="094162"/>
                            </a:solidFill>
                            <a:latin typeface="Cambria Math" panose="02040503050406030204" pitchFamily="18" charset="0"/>
                            <a:ea typeface="Microsoft YaHei" charset="-122"/>
                            <a:cs typeface="Microsoft YaHei" charset="-122"/>
                          </a:rPr>
                        </m:ctrlPr>
                      </m:fPr>
                      <m:num>
                        <m:r>
                          <a:rPr lang="en-US" altLang="zh-CN" sz="2800" i="1" dirty="0">
                            <a:solidFill>
                              <a:srgbClr val="094162"/>
                            </a:solidFill>
                            <a:latin typeface="Cambria Math" charset="0"/>
                            <a:ea typeface="Microsoft YaHei" charset="-122"/>
                            <a:cs typeface="Microsoft YaHei" charset="-122"/>
                          </a:rPr>
                          <m:t>𝐹𝑃</m:t>
                        </m:r>
                      </m:num>
                      <m:den>
                        <m:sSub>
                          <m:sSubPr>
                            <m:ctrlPr>
                              <a:rPr lang="en-US" altLang="zh-CN" sz="2800" i="1" dirty="0">
                                <a:solidFill>
                                  <a:srgbClr val="094162"/>
                                </a:solidFill>
                                <a:latin typeface="Cambria Math" panose="02040503050406030204" pitchFamily="18" charset="0"/>
                                <a:ea typeface="Microsoft YaHei" charset="-122"/>
                                <a:cs typeface="Microsoft YaHei" charset="-122"/>
                              </a:rPr>
                            </m:ctrlPr>
                          </m:sSubPr>
                          <m:e>
                            <m:r>
                              <a:rPr lang="en-US" altLang="zh-CN" sz="2800" i="1" dirty="0">
                                <a:solidFill>
                                  <a:srgbClr val="094162"/>
                                </a:solidFill>
                                <a:latin typeface="Cambria Math" charset="0"/>
                                <a:ea typeface="Microsoft YaHei" charset="-122"/>
                                <a:cs typeface="Microsoft YaHei" charset="-122"/>
                              </a:rPr>
                              <m:t>𝑁</m:t>
                            </m:r>
                          </m:e>
                          <m:sub>
                            <m:r>
                              <a:rPr lang="en-US" altLang="zh-CN" sz="2800" i="1" dirty="0">
                                <a:solidFill>
                                  <a:srgbClr val="094162"/>
                                </a:solidFill>
                                <a:latin typeface="Cambria Math" charset="0"/>
                                <a:ea typeface="Microsoft YaHei" charset="-122"/>
                                <a:cs typeface="Microsoft YaHei" charset="-122"/>
                              </a:rPr>
                              <m:t>−</m:t>
                            </m:r>
                          </m:sub>
                        </m:sSub>
                      </m:den>
                    </m:f>
                  </m:oMath>
                </a14:m>
                <a:r>
                  <a:rPr lang="zh-CN" altLang="en-US" sz="2800" dirty="0">
                    <a:solidFill>
                      <a:srgbClr val="094162"/>
                    </a:solidFill>
                    <a:latin typeface="Microsoft YaHei" charset="-122"/>
                    <a:ea typeface="Microsoft YaHei" charset="-122"/>
                    <a:cs typeface="Microsoft YaHei" charset="-122"/>
                  </a:rPr>
                  <a:t>很小，比较</a:t>
                </a:r>
                <a:r>
                  <a:rPr lang="en-US" altLang="zh-CN" sz="2800" dirty="0">
                    <a:solidFill>
                      <a:srgbClr val="094162"/>
                    </a:solidFill>
                    <a:latin typeface="Microsoft YaHei" charset="-122"/>
                    <a:ea typeface="Microsoft YaHei" charset="-122"/>
                    <a:cs typeface="Microsoft YaHei" charset="-122"/>
                  </a:rPr>
                  <a:t>TPR</a:t>
                </a:r>
                <a:r>
                  <a:rPr lang="zh-CN" altLang="en-US" sz="2800" dirty="0">
                    <a:solidFill>
                      <a:srgbClr val="094162"/>
                    </a:solidFill>
                    <a:latin typeface="Microsoft YaHei" charset="-122"/>
                    <a:ea typeface="Microsoft YaHei" charset="-122"/>
                    <a:cs typeface="Microsoft YaHei" charset="-122"/>
                  </a:rPr>
                  <a:t>和</a:t>
                </a:r>
                <a:r>
                  <a:rPr lang="en-US" altLang="zh-CN" sz="2800" dirty="0">
                    <a:solidFill>
                      <a:srgbClr val="094162"/>
                    </a:solidFill>
                    <a:latin typeface="Microsoft YaHei" charset="-122"/>
                    <a:ea typeface="Microsoft YaHei" charset="-122"/>
                    <a:cs typeface="Microsoft YaHei" charset="-122"/>
                  </a:rPr>
                  <a:t>FPR</a:t>
                </a:r>
                <a:r>
                  <a:rPr lang="zh-CN" altLang="en-US" sz="2800" dirty="0">
                    <a:solidFill>
                      <a:srgbClr val="094162"/>
                    </a:solidFill>
                    <a:latin typeface="Microsoft YaHei" charset="-122"/>
                    <a:ea typeface="Microsoft YaHei" charset="-122"/>
                    <a:cs typeface="Microsoft YaHei" charset="-122"/>
                  </a:rPr>
                  <a:t>没有太大意义（</a:t>
                </a:r>
                <a:r>
                  <a:rPr lang="en-US" altLang="zh-CN" sz="2800" dirty="0">
                    <a:solidFill>
                      <a:srgbClr val="094162"/>
                    </a:solidFill>
                    <a:latin typeface="Microsoft YaHei" charset="-122"/>
                    <a:ea typeface="Microsoft YaHei" charset="-122"/>
                    <a:cs typeface="Microsoft YaHei" charset="-122"/>
                  </a:rPr>
                  <a:t>ROC</a:t>
                </a:r>
                <a:r>
                  <a:rPr lang="zh-CN" altLang="en-US" sz="2800" dirty="0">
                    <a:solidFill>
                      <a:srgbClr val="094162"/>
                    </a:solidFill>
                    <a:latin typeface="Microsoft YaHei" charset="-122"/>
                    <a:ea typeface="Microsoft YaHei" charset="-122"/>
                    <a:cs typeface="Microsoft YaHei" charset="-122"/>
                  </a:rPr>
                  <a:t>曲线中只有左边很小一部分有意义）</a:t>
                </a:r>
                <a:r>
                  <a:rPr lang="zh-CN" altLang="en-US" sz="2800" dirty="0">
                    <a:solidFill>
                      <a:srgbClr val="094162"/>
                    </a:solidFill>
                    <a:latin typeface="Microsoft YaHei" charset="-122"/>
                    <a:ea typeface="Microsoft YaHei" charset="-122"/>
                    <a:cs typeface="Microsoft YaHei" charset="-122"/>
                    <a:sym typeface="Wingdings"/>
                  </a:rPr>
                  <a:t></a:t>
                </a:r>
                <a:r>
                  <a:rPr lang="en-US" altLang="zh-CN" sz="2800" dirty="0">
                    <a:solidFill>
                      <a:srgbClr val="094162"/>
                    </a:solidFill>
                    <a:latin typeface="Microsoft YaHei" charset="-122"/>
                    <a:ea typeface="Microsoft YaHei" charset="-122"/>
                    <a:cs typeface="Microsoft YaHei" charset="-122"/>
                    <a:sym typeface="Wingdings"/>
                  </a:rPr>
                  <a:t> </a:t>
                </a:r>
                <a:r>
                  <a:rPr lang="zh-CN" altLang="en-US" sz="2800" dirty="0">
                    <a:solidFill>
                      <a:srgbClr val="094162"/>
                    </a:solidFill>
                    <a:latin typeface="Microsoft YaHei" charset="-122"/>
                    <a:ea typeface="Microsoft YaHei" charset="-122"/>
                    <a:cs typeface="Microsoft YaHei" charset="-122"/>
                    <a:sym typeface="Wingdings" pitchFamily="2" charset="2"/>
                  </a:rPr>
                  <a:t>只讨论正样本</a:t>
                </a:r>
                <a:r>
                  <a:rPr kumimoji="1" lang="zh-CN" altLang="en-US" dirty="0">
                    <a:solidFill>
                      <a:srgbClr val="094162"/>
                    </a:solidFill>
                    <a:sym typeface="Wingdings" pitchFamily="2" charset="2"/>
                  </a:rPr>
                  <a:t>。</a:t>
                </a:r>
                <a:endParaRPr kumimoji="1" lang="en-US" altLang="zh-CN" dirty="0">
                  <a:solidFill>
                    <a:srgbClr val="094162"/>
                  </a:solidFill>
                  <a:sym typeface="Wingdings" pitchFamily="2" charset="2"/>
                </a:endParaRPr>
              </a:p>
              <a:p>
                <a:pPr>
                  <a:lnSpc>
                    <a:spcPct val="100000"/>
                  </a:lnSpc>
                  <a:spcBef>
                    <a:spcPts val="600"/>
                  </a:spcBef>
                </a:pPr>
                <a:endParaRPr kumimoji="1" lang="en-US" altLang="zh-CN" dirty="0">
                  <a:solidFill>
                    <a:srgbClr val="094162"/>
                  </a:solidFill>
                  <a:sym typeface="Wingdings" pitchFamily="2" charset="2"/>
                </a:endParaRPr>
              </a:p>
              <a:p>
                <a:pPr>
                  <a:lnSpc>
                    <a:spcPct val="100000"/>
                  </a:lnSpc>
                  <a:spcBef>
                    <a:spcPts val="600"/>
                  </a:spcBef>
                </a:pPr>
                <a:r>
                  <a:rPr kumimoji="1" lang="en-US" altLang="zh-CN" sz="2800" dirty="0">
                    <a:solidFill>
                      <a:srgbClr val="094162"/>
                    </a:solidFill>
                    <a:latin typeface="Microsoft YaHei" charset="-122"/>
                    <a:ea typeface="Microsoft YaHei" charset="-122"/>
                    <a:cs typeface="Microsoft YaHei" charset="-122"/>
                  </a:rPr>
                  <a:t>Precision</a:t>
                </a:r>
                <a:r>
                  <a:rPr kumimoji="1" lang="zh-CN" altLang="en-US" sz="2800" dirty="0">
                    <a:solidFill>
                      <a:srgbClr val="094162"/>
                    </a:solidFill>
                    <a:latin typeface="Microsoft YaHei" charset="-122"/>
                    <a:ea typeface="Microsoft YaHei" charset="-122"/>
                    <a:cs typeface="Microsoft YaHei" charset="-122"/>
                  </a:rPr>
                  <a:t>（</a:t>
                </a:r>
                <a:r>
                  <a:rPr kumimoji="1" lang="zh-CN" altLang="en-US" dirty="0">
                    <a:solidFill>
                      <a:srgbClr val="094162"/>
                    </a:solidFill>
                  </a:rPr>
                  <a:t>精准率</a:t>
                </a:r>
                <a:r>
                  <a:rPr kumimoji="1" lang="zh-CN" altLang="en-US" sz="2800" dirty="0">
                    <a:solidFill>
                      <a:srgbClr val="094162"/>
                    </a:solidFill>
                    <a:latin typeface="Microsoft YaHei" charset="-122"/>
                    <a:ea typeface="Microsoft YaHei" charset="-122"/>
                    <a:cs typeface="Microsoft YaHei" charset="-122"/>
                  </a:rPr>
                  <a:t>，查准率）：预测结果为真的样本中真正为真的比例。</a:t>
                </a:r>
                <a:endParaRPr kumimoji="1" lang="en-US" altLang="zh-CN" dirty="0">
                  <a:solidFill>
                    <a:srgbClr val="094162"/>
                  </a:solidFill>
                  <a:sym typeface="Wingdings" pitchFamily="2" charset="2"/>
                </a:endParaRPr>
              </a:p>
              <a:p>
                <a:pPr>
                  <a:lnSpc>
                    <a:spcPct val="100000"/>
                  </a:lnSpc>
                  <a:spcBef>
                    <a:spcPts val="600"/>
                  </a:spcBef>
                </a:pPr>
                <a:r>
                  <a:rPr kumimoji="1" lang="en-US" altLang="zh-CN" sz="2800" dirty="0">
                    <a:solidFill>
                      <a:srgbClr val="094162"/>
                    </a:solidFill>
                    <a:latin typeface="Microsoft YaHei" charset="-122"/>
                    <a:ea typeface="Microsoft YaHei" charset="-122"/>
                    <a:cs typeface="Microsoft YaHei" charset="-122"/>
                  </a:rPr>
                  <a:t>Recall</a:t>
                </a:r>
                <a:r>
                  <a:rPr kumimoji="1" lang="zh-CN" altLang="en-US" sz="2800" dirty="0">
                    <a:solidFill>
                      <a:srgbClr val="094162"/>
                    </a:solidFill>
                    <a:latin typeface="Microsoft YaHei" charset="-122"/>
                    <a:ea typeface="Microsoft YaHei" charset="-122"/>
                    <a:cs typeface="Microsoft YaHei" charset="-122"/>
                  </a:rPr>
                  <a:t>（召回率，查全率）：预测结果召回了多少真正的真样本。</a:t>
                </a:r>
                <a:endParaRPr kumimoji="1" lang="en-US" altLang="zh-CN" dirty="0">
                  <a:solidFill>
                    <a:srgbClr val="094162"/>
                  </a:solidFill>
                  <a:sym typeface="Wingdings" pitchFamily="2" charset="2"/>
                </a:endParaRPr>
              </a:p>
              <a:p>
                <a:pPr>
                  <a:lnSpc>
                    <a:spcPct val="100000"/>
                  </a:lnSpc>
                  <a:spcBef>
                    <a:spcPts val="600"/>
                  </a:spcBef>
                </a:pPr>
                <a:endParaRPr kumimoji="1" lang="zh-CN" altLang="en-US" dirty="0"/>
              </a:p>
            </p:txBody>
          </p:sp>
        </mc:Choice>
        <mc:Fallback>
          <p:sp>
            <p:nvSpPr>
              <p:cNvPr id="2" name="文本占位符 1"/>
              <p:cNvSpPr>
                <a:spLocks noGrp="1" noRot="1" noChangeAspect="1" noMove="1" noResize="1" noEditPoints="1" noAdjustHandles="1" noChangeArrowheads="1" noChangeShapeType="1" noTextEdit="1"/>
              </p:cNvSpPr>
              <p:nvPr>
                <p:ph sz="quarter" idx="10"/>
              </p:nvPr>
            </p:nvSpPr>
            <p:spPr>
              <a:blipFill>
                <a:blip r:embed="rId3"/>
                <a:stretch>
                  <a:fillRect l="-943" t="-1211" r="-708"/>
                </a:stretch>
              </a:blipFill>
            </p:spPr>
            <p:txBody>
              <a:bodyPr/>
              <a:lstStyle/>
              <a:p>
                <a:r>
                  <a:rPr lang="zh-CN" altLang="en-US">
                    <a:noFill/>
                  </a:rPr>
                  <a:t> </a:t>
                </a:r>
              </a:p>
            </p:txBody>
          </p:sp>
        </mc:Fallback>
      </mc:AlternateContent>
      <p:sp>
        <p:nvSpPr>
          <p:cNvPr id="5" name="标题 4"/>
          <p:cNvSpPr>
            <a:spLocks noGrp="1"/>
          </p:cNvSpPr>
          <p:nvPr>
            <p:ph type="title"/>
          </p:nvPr>
        </p:nvSpPr>
        <p:spPr/>
        <p:txBody>
          <a:bodyPr/>
          <a:lstStyle/>
          <a:p>
            <a:r>
              <a:rPr kumimoji="1" lang="en-US" altLang="zh-CN" dirty="0">
                <a:latin typeface="Microsoft YaHei" charset="-122"/>
                <a:ea typeface="Microsoft YaHei" charset="-122"/>
                <a:cs typeface="Microsoft YaHei" charset="-122"/>
              </a:rPr>
              <a:t>Precision and Recall (PR)</a:t>
            </a:r>
            <a:r>
              <a:rPr kumimoji="1" lang="zh-CN" altLang="en-US" dirty="0">
                <a:latin typeface="Microsoft YaHei" charset="-122"/>
                <a:ea typeface="Microsoft YaHei" charset="-122"/>
                <a:cs typeface="Microsoft YaHei" charset="-122"/>
              </a:rPr>
              <a:t>曲线</a:t>
            </a:r>
            <a:endParaRPr kumimoji="1" lang="zh-CN" altLang="en-US" dirty="0"/>
          </a:p>
        </p:txBody>
      </p:sp>
    </p:spTree>
    <p:extLst>
      <p:ext uri="{BB962C8B-B14F-4D97-AF65-F5344CB8AC3E}">
        <p14:creationId xmlns:p14="http://schemas.microsoft.com/office/powerpoint/2010/main" val="1924165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kumimoji="1" lang="en-US" altLang="zh-CN" dirty="0"/>
              <a:t>PR</a:t>
            </a:r>
            <a:r>
              <a:rPr kumimoji="1" lang="zh-CN" altLang="en-US" dirty="0"/>
              <a:t>曲线：</a:t>
            </a:r>
            <a:r>
              <a:rPr lang="zh-CN" altLang="en-US" dirty="0"/>
              <a:t>阈值变化时的</a:t>
            </a:r>
            <a:r>
              <a:rPr lang="en-US" altLang="zh-CN" dirty="0"/>
              <a:t>Precision</a:t>
            </a:r>
            <a:r>
              <a:rPr lang="zh-CN" altLang="en-US" dirty="0"/>
              <a:t>和</a:t>
            </a:r>
            <a:r>
              <a:rPr lang="en-US" altLang="zh-CN" dirty="0"/>
              <a:t>Recall</a:t>
            </a:r>
          </a:p>
          <a:p>
            <a:pPr>
              <a:lnSpc>
                <a:spcPct val="100000"/>
              </a:lnSpc>
            </a:pPr>
            <a:endParaRPr kumimoji="1" lang="zh-CN" altLang="en-US" dirty="0"/>
          </a:p>
        </p:txBody>
      </p:sp>
      <p:sp>
        <p:nvSpPr>
          <p:cNvPr id="3" name="标题 2"/>
          <p:cNvSpPr>
            <a:spLocks noGrp="1"/>
          </p:cNvSpPr>
          <p:nvPr>
            <p:ph type="title"/>
          </p:nvPr>
        </p:nvSpPr>
        <p:spPr/>
        <p:txBody>
          <a:bodyPr/>
          <a:lstStyle/>
          <a:p>
            <a:r>
              <a:rPr kumimoji="1" lang="en-US" altLang="zh-CN" dirty="0">
                <a:latin typeface="Microsoft YaHei" charset="-122"/>
                <a:ea typeface="Microsoft YaHei" charset="-122"/>
                <a:cs typeface="Microsoft YaHei" charset="-122"/>
              </a:rPr>
              <a:t>Precision and Recall (PR)</a:t>
            </a:r>
            <a:r>
              <a:rPr kumimoji="1" lang="zh-CN" altLang="en-US" dirty="0">
                <a:latin typeface="Microsoft YaHei" charset="-122"/>
                <a:ea typeface="Microsoft YaHei" charset="-122"/>
                <a:cs typeface="Microsoft YaHei" charset="-122"/>
              </a:rPr>
              <a:t>曲线</a:t>
            </a:r>
            <a:endParaRPr kumimoji="1" lang="zh-CN" altLang="en-US" dirty="0"/>
          </a:p>
        </p:txBody>
      </p:sp>
      <p:graphicFrame>
        <p:nvGraphicFramePr>
          <p:cNvPr id="4" name="Object 13"/>
          <p:cNvGraphicFramePr>
            <a:graphicFrameLocks noChangeAspect="1"/>
          </p:cNvGraphicFramePr>
          <p:nvPr>
            <p:extLst>
              <p:ext uri="{D42A27DB-BD31-4B8C-83A1-F6EECF244321}">
                <p14:modId xmlns:p14="http://schemas.microsoft.com/office/powerpoint/2010/main" val="1962884224"/>
              </p:ext>
            </p:extLst>
          </p:nvPr>
        </p:nvGraphicFramePr>
        <p:xfrm>
          <a:off x="7032104" y="3018801"/>
          <a:ext cx="3790951" cy="3019425"/>
        </p:xfrm>
        <a:graphic>
          <a:graphicData uri="http://schemas.openxmlformats.org/presentationml/2006/ole">
            <mc:AlternateContent xmlns:mc="http://schemas.openxmlformats.org/markup-compatibility/2006">
              <mc:Choice xmlns:v="urn:schemas-microsoft-com:vml" Requires="v">
                <p:oleObj name="Acrobat Document" r:id="rId2" imgW="5054400" imgH="4032000" progId="AcroExch.Document.11">
                  <p:embed/>
                </p:oleObj>
              </mc:Choice>
              <mc:Fallback>
                <p:oleObj name="Acrobat Document" r:id="rId2" imgW="5054400" imgH="4032000" progId="AcroExch.Document.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3018801"/>
                        <a:ext cx="3790951" cy="301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6"/>
          <p:cNvSpPr txBox="1">
            <a:spLocks noChangeArrowheads="1"/>
          </p:cNvSpPr>
          <p:nvPr/>
        </p:nvSpPr>
        <p:spPr bwMode="auto">
          <a:xfrm>
            <a:off x="4643380" y="1963248"/>
            <a:ext cx="78239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sz="2000" dirty="0">
                <a:solidFill>
                  <a:srgbClr val="09405E"/>
                </a:solidFill>
                <a:latin typeface="Microsoft YaHei" charset="-122"/>
                <a:ea typeface="Microsoft YaHei" charset="-122"/>
                <a:cs typeface="Microsoft YaHei" charset="-122"/>
              </a:rPr>
              <a:t>Precision: the fraction of our detection are actually positive</a:t>
            </a:r>
          </a:p>
          <a:p>
            <a:r>
              <a:rPr lang="en-US" sz="2000" dirty="0">
                <a:solidFill>
                  <a:srgbClr val="09405E"/>
                </a:solidFill>
                <a:latin typeface="Microsoft YaHei" charset="-122"/>
                <a:ea typeface="Microsoft YaHei" charset="-122"/>
                <a:cs typeface="Microsoft YaHei" charset="-122"/>
              </a:rPr>
              <a:t>Recall: the fraction of the positives we actually detected</a:t>
            </a:r>
          </a:p>
        </p:txBody>
      </p:sp>
      <p:sp>
        <p:nvSpPr>
          <p:cNvPr id="6" name="TextBox 5"/>
          <p:cNvSpPr txBox="1"/>
          <p:nvPr/>
        </p:nvSpPr>
        <p:spPr>
          <a:xfrm>
            <a:off x="2112957" y="3717135"/>
            <a:ext cx="4546925" cy="461665"/>
          </a:xfrm>
          <a:prstGeom prst="rect">
            <a:avLst/>
          </a:prstGeom>
          <a:noFill/>
        </p:spPr>
        <p:txBody>
          <a:bodyPr wrap="square" rtlCol="0">
            <a:spAutoFit/>
          </a:bodyPr>
          <a:lstStyle/>
          <a:p>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 被正确检测到的正样本的比例</a:t>
            </a:r>
          </a:p>
        </p:txBody>
      </p:sp>
      <p:sp>
        <p:nvSpPr>
          <p:cNvPr id="7" name="TextBox 16"/>
          <p:cNvSpPr txBox="1"/>
          <p:nvPr/>
        </p:nvSpPr>
        <p:spPr>
          <a:xfrm>
            <a:off x="2340603" y="2889523"/>
            <a:ext cx="3934332" cy="461665"/>
          </a:xfrm>
          <a:prstGeom prst="rect">
            <a:avLst/>
          </a:prstGeom>
          <a:noFill/>
        </p:spPr>
        <p:txBody>
          <a:bodyPr wrap="square" rtlCol="0">
            <a:spAutoFit/>
          </a:bodyPr>
          <a:lstStyle/>
          <a:p>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 检测结果真正为正的比例</a:t>
            </a:r>
          </a:p>
        </p:txBody>
      </p:sp>
      <p:sp>
        <p:nvSpPr>
          <p:cNvPr id="8" name="矩形 7"/>
          <p:cNvSpPr/>
          <p:nvPr/>
        </p:nvSpPr>
        <p:spPr>
          <a:xfrm>
            <a:off x="98309" y="6251880"/>
            <a:ext cx="11184904" cy="369332"/>
          </a:xfrm>
          <a:prstGeom prst="rect">
            <a:avLst/>
          </a:prstGeom>
        </p:spPr>
        <p:txBody>
          <a:bodyPr wrap="square">
            <a:spAutoFit/>
          </a:bodyPr>
          <a:lstStyle/>
          <a:p>
            <a:r>
              <a:rPr lang="zh-CN" altLang="en-US" dirty="0">
                <a:solidFill>
                  <a:srgbClr val="09405E"/>
                </a:solidFill>
                <a:latin typeface="Microsoft YaHei" charset="-122"/>
                <a:ea typeface="Microsoft YaHei" charset="-122"/>
                <a:cs typeface="Microsoft YaHei" charset="-122"/>
              </a:rPr>
              <a:t>注意：精准率和召回率是互相影响的。一般情况下精准率高、召回率就低；召回率低、精准率高。</a:t>
            </a:r>
          </a:p>
        </p:txBody>
      </p:sp>
      <mc:AlternateContent xmlns:mc="http://schemas.openxmlformats.org/markup-compatibility/2006" xmlns:a14="http://schemas.microsoft.com/office/drawing/2010/main">
        <mc:Choice Requires="a14">
          <p:sp>
            <p:nvSpPr>
              <p:cNvPr id="10" name="文本框 9"/>
              <p:cNvSpPr txBox="1"/>
              <p:nvPr/>
            </p:nvSpPr>
            <p:spPr>
              <a:xfrm>
                <a:off x="271768" y="2631419"/>
                <a:ext cx="2068835" cy="77476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Precison</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panose="02040503050406030204" pitchFamily="18" charset="0"/>
                                  <a:ea typeface="微软雅黑" pitchFamily="34" charset="-122"/>
                                </a:rPr>
                              </m:ctrlPr>
                            </m:sSubPr>
                            <m:e>
                              <m:acc>
                                <m:accPr>
                                  <m:chr m:val="̂"/>
                                  <m:ctrlPr>
                                    <a:rPr lang="en-US" altLang="zh-CN" sz="2400" b="0" i="1" smtClean="0">
                                      <a:solidFill>
                                        <a:srgbClr val="09405E"/>
                                      </a:solidFill>
                                      <a:latin typeface="Cambria Math" panose="02040503050406030204" pitchFamily="18" charset="0"/>
                                      <a:ea typeface="微软雅黑" pitchFamily="34" charset="-122"/>
                                    </a:rPr>
                                  </m:ctrlPr>
                                </m:accPr>
                                <m:e>
                                  <m:r>
                                    <a:rPr lang="en-US" altLang="zh-CN" sz="2400" b="0" i="1" smtClean="0">
                                      <a:solidFill>
                                        <a:srgbClr val="09405E"/>
                                      </a:solidFill>
                                      <a:latin typeface="Cambria Math" charset="0"/>
                                      <a:ea typeface="微软雅黑" pitchFamily="34" charset="-122"/>
                                    </a:rPr>
                                    <m:t>𝑁</m:t>
                                  </m:r>
                                </m:e>
                              </m:acc>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271768" y="2631419"/>
                <a:ext cx="2068835" cy="774764"/>
              </a:xfrm>
              <a:prstGeom prst="rect">
                <a:avLst/>
              </a:prstGeom>
              <a:blipFill rotWithShape="0">
                <a:blip r:embed="rId6"/>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71768" y="3546537"/>
                <a:ext cx="1667636" cy="75373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9405E"/>
                          </a:solidFill>
                          <a:latin typeface="Cambria Math" charset="0"/>
                          <a:ea typeface="微软雅黑" pitchFamily="34" charset="-122"/>
                        </a:rPr>
                        <m:t>Recall</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𝑇𝑃</m:t>
                          </m:r>
                        </m:num>
                        <m:den>
                          <m:sSub>
                            <m:sSubPr>
                              <m:ctrlPr>
                                <a:rPr lang="en-US" altLang="zh-CN" sz="2400" b="0" i="1" smtClean="0">
                                  <a:solidFill>
                                    <a:srgbClr val="09405E"/>
                                  </a:solidFill>
                                  <a:latin typeface="Cambria Math" panose="02040503050406030204" pitchFamily="18" charset="0"/>
                                  <a:ea typeface="微软雅黑" pitchFamily="34" charset="-122"/>
                                </a:rPr>
                              </m:ctrlPr>
                            </m:sSubPr>
                            <m:e>
                              <m:r>
                                <a:rPr lang="en-US" altLang="zh-CN" sz="2400" b="0" i="1" smtClean="0">
                                  <a:solidFill>
                                    <a:srgbClr val="09405E"/>
                                  </a:solidFill>
                                  <a:latin typeface="Cambria Math" charset="0"/>
                                  <a:ea typeface="微软雅黑" pitchFamily="34" charset="-122"/>
                                </a:rPr>
                                <m:t>𝑁</m:t>
                              </m:r>
                            </m:e>
                            <m:sub>
                              <m:r>
                                <a:rPr lang="en-US" altLang="zh-CN" sz="2400" b="0" i="1" smtClean="0">
                                  <a:solidFill>
                                    <a:srgbClr val="09405E"/>
                                  </a:solidFill>
                                  <a:latin typeface="Cambria Math" charset="0"/>
                                  <a:ea typeface="微软雅黑" pitchFamily="34" charset="-122"/>
                                </a:rPr>
                                <m:t>+</m:t>
                              </m:r>
                            </m:sub>
                          </m:sSub>
                        </m:den>
                      </m:f>
                    </m:oMath>
                  </m:oMathPara>
                </a14:m>
                <a:endPar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71768" y="3546537"/>
                <a:ext cx="1667636" cy="753732"/>
              </a:xfrm>
              <a:prstGeom prst="rect">
                <a:avLst/>
              </a:prstGeom>
              <a:blipFill rotWithShape="0">
                <a:blip r:embed="rId7"/>
                <a:stretch>
                  <a:fillRect/>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2034196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28363" cy="5237271"/>
          </a:xfrm>
        </p:spPr>
        <p:txBody>
          <a:bodyPr/>
          <a:lstStyle/>
          <a:p>
            <a:pPr>
              <a:lnSpc>
                <a:spcPct val="100000"/>
              </a:lnSpc>
            </a:pPr>
            <a:r>
              <a:rPr lang="en-US" altLang="zh-CN" dirty="0"/>
              <a:t>Precision</a:t>
            </a:r>
            <a:r>
              <a:rPr lang="zh-CN" altLang="en-US" dirty="0"/>
              <a:t>只考虑了返回结果中相关文档的数目，没有考虑文档之间的顺序。</a:t>
            </a:r>
            <a:endParaRPr lang="en-US" altLang="zh-CN" dirty="0"/>
          </a:p>
          <a:p>
            <a:pPr>
              <a:lnSpc>
                <a:spcPct val="100000"/>
              </a:lnSpc>
            </a:pPr>
            <a:r>
              <a:rPr lang="zh-CN" altLang="en-US" dirty="0"/>
              <a:t>对一个搜索引擎或推荐系统而言，返回的结果是有序的，且越相关的文档越靠前越好，于是有了</a:t>
            </a:r>
            <a:r>
              <a:rPr lang="en-US" altLang="zh-CN" dirty="0"/>
              <a:t>AP</a:t>
            </a:r>
            <a:r>
              <a:rPr lang="zh-CN" altLang="en-US" dirty="0"/>
              <a:t>（</a:t>
            </a:r>
            <a:r>
              <a:rPr lang="en-US" altLang="zh-CN" dirty="0"/>
              <a:t> Average Precision </a:t>
            </a:r>
            <a:r>
              <a:rPr lang="zh-CN" altLang="en-US" dirty="0"/>
              <a:t>）的概念。</a:t>
            </a:r>
            <a:endParaRPr lang="en-US" altLang="zh-CN" dirty="0"/>
          </a:p>
          <a:p>
            <a:pPr>
              <a:lnSpc>
                <a:spcPct val="100000"/>
              </a:lnSpc>
            </a:pPr>
            <a:endParaRPr lang="en-US" altLang="zh-CN" dirty="0"/>
          </a:p>
          <a:p>
            <a:pPr>
              <a:lnSpc>
                <a:spcPct val="100000"/>
              </a:lnSpc>
            </a:pPr>
            <a:r>
              <a:rPr lang="en-US" altLang="zh-CN" dirty="0"/>
              <a:t>AP: </a:t>
            </a:r>
            <a:r>
              <a:rPr lang="zh-CN" altLang="en-US" dirty="0"/>
              <a:t>对不同召回率点上的精准率进行平均</a:t>
            </a: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r>
              <a:rPr lang="zh-CN" altLang="en-US" dirty="0"/>
              <a:t>即</a:t>
            </a:r>
            <a:r>
              <a:rPr lang="en-US" altLang="zh-CN" dirty="0"/>
              <a:t>PR</a:t>
            </a:r>
            <a:r>
              <a:rPr lang="zh-CN" altLang="en-US" dirty="0"/>
              <a:t>曲线下的面积（</a:t>
            </a:r>
            <a:r>
              <a:rPr lang="en-US" altLang="zh-CN" dirty="0"/>
              <a:t>Recall</a:t>
            </a:r>
            <a:r>
              <a:rPr lang="zh-CN" altLang="en-US" dirty="0"/>
              <a:t>： </a:t>
            </a:r>
            <a:r>
              <a:rPr lang="en-US" altLang="zh-CN" dirty="0"/>
              <a:t>AUC</a:t>
            </a:r>
            <a:r>
              <a:rPr lang="zh-CN" altLang="en-US" dirty="0"/>
              <a:t>为</a:t>
            </a:r>
            <a:r>
              <a:rPr lang="en-US" altLang="zh-CN" dirty="0"/>
              <a:t>ROC</a:t>
            </a:r>
            <a:r>
              <a:rPr lang="zh-CN" altLang="en-US" dirty="0"/>
              <a:t>下的面积）。</a:t>
            </a:r>
            <a:endParaRPr lang="en-US" altLang="zh-CN" dirty="0"/>
          </a:p>
          <a:p>
            <a:pPr>
              <a:lnSpc>
                <a:spcPct val="100000"/>
              </a:lnSpc>
            </a:pPr>
            <a:endParaRPr kumimoji="1" lang="zh-CN" altLang="en-US" dirty="0"/>
          </a:p>
        </p:txBody>
      </p:sp>
      <p:sp>
        <p:nvSpPr>
          <p:cNvPr id="3" name="标题 2"/>
          <p:cNvSpPr>
            <a:spLocks noGrp="1"/>
          </p:cNvSpPr>
          <p:nvPr>
            <p:ph type="title"/>
          </p:nvPr>
        </p:nvSpPr>
        <p:spPr/>
        <p:txBody>
          <a:bodyPr/>
          <a:lstStyle/>
          <a:p>
            <a:r>
              <a:rPr kumimoji="1" lang="en-US" altLang="zh-CN" dirty="0"/>
              <a:t>AP</a:t>
            </a:r>
            <a:r>
              <a:rPr kumimoji="1" lang="zh-CN" altLang="en-US" dirty="0"/>
              <a:t>：</a:t>
            </a:r>
            <a:r>
              <a:rPr kumimoji="1" lang="en-US" altLang="zh-CN" dirty="0"/>
              <a:t>Average</a:t>
            </a:r>
            <a:r>
              <a:rPr kumimoji="1" lang="zh-CN" altLang="en-US" dirty="0"/>
              <a:t> </a:t>
            </a:r>
            <a:r>
              <a:rPr kumimoji="1" lang="en-US" altLang="zh-CN" dirty="0"/>
              <a:t>Precision</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810678" y="3976171"/>
                <a:ext cx="5588005" cy="12689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Microsoft YaHei" charset="-122"/>
                          <a:cs typeface="Microsoft YaHei" charset="-122"/>
                        </a:rPr>
                        <m:t>𝐴𝑃</m:t>
                      </m:r>
                      <m:r>
                        <a:rPr lang="en-US" altLang="zh-CN" sz="2800" i="1" smtClean="0">
                          <a:solidFill>
                            <a:srgbClr val="09405E"/>
                          </a:solidFill>
                          <a:latin typeface="Cambria Math" charset="0"/>
                          <a:ea typeface="Microsoft YaHei" charset="-122"/>
                          <a:cs typeface="Microsoft YaHei" charset="-122"/>
                        </a:rPr>
                        <m:t>=</m:t>
                      </m:r>
                      <m:nary>
                        <m:naryPr>
                          <m:ctrlPr>
                            <a:rPr lang="is-IS" altLang="zh-CN" sz="2800" i="1">
                              <a:solidFill>
                                <a:srgbClr val="09405E"/>
                              </a:solidFill>
                              <a:latin typeface="Cambria Math" panose="02040503050406030204" pitchFamily="18" charset="0"/>
                              <a:ea typeface="Microsoft YaHei" charset="-122"/>
                              <a:cs typeface="Microsoft YaHei" charset="-122"/>
                            </a:rPr>
                          </m:ctrlPr>
                        </m:naryPr>
                        <m:sub>
                          <m:r>
                            <m:rPr>
                              <m:brk m:alnAt="23"/>
                            </m:rPr>
                            <a:rPr lang="en-US" altLang="zh-CN" sz="2800" i="1">
                              <a:solidFill>
                                <a:srgbClr val="09405E"/>
                              </a:solidFill>
                              <a:latin typeface="Cambria Math" charset="0"/>
                              <a:ea typeface="Microsoft YaHei" charset="-122"/>
                              <a:cs typeface="Microsoft YaHei" charset="-122"/>
                            </a:rPr>
                            <m:t>0</m:t>
                          </m:r>
                        </m:sub>
                        <m:sup>
                          <m:r>
                            <a:rPr lang="en-US" altLang="zh-CN" sz="2800" i="1">
                              <a:solidFill>
                                <a:srgbClr val="09405E"/>
                              </a:solidFill>
                              <a:latin typeface="Cambria Math" charset="0"/>
                              <a:ea typeface="Microsoft YaHei" charset="-122"/>
                              <a:cs typeface="Microsoft YaHei" charset="-122"/>
                            </a:rPr>
                            <m:t>1</m:t>
                          </m:r>
                        </m:sup>
                        <m:e>
                          <m:r>
                            <a:rPr lang="en-US" altLang="zh-CN" sz="2800" i="1">
                              <a:solidFill>
                                <a:srgbClr val="09405E"/>
                              </a:solidFill>
                              <a:latin typeface="Cambria Math" charset="0"/>
                              <a:ea typeface="Microsoft YaHei" charset="-122"/>
                              <a:cs typeface="Microsoft YaHei" charset="-122"/>
                            </a:rPr>
                            <m:t>𝑃</m:t>
                          </m:r>
                          <m:d>
                            <m:dPr>
                              <m:ctrlPr>
                                <a:rPr kumimoji="1" lang="mr-IN" altLang="zh-CN" sz="2800" i="1">
                                  <a:solidFill>
                                    <a:srgbClr val="09405E"/>
                                  </a:solidFill>
                                  <a:latin typeface="Cambria Math" panose="02040503050406030204" pitchFamily="18" charset="0"/>
                                  <a:ea typeface="Microsoft YaHei" charset="-122"/>
                                  <a:cs typeface="Microsoft YaHei" charset="-122"/>
                                </a:rPr>
                              </m:ctrlPr>
                            </m:dPr>
                            <m:e>
                              <m:r>
                                <a:rPr kumimoji="1" lang="en-US" altLang="zh-CN" sz="2800" i="1">
                                  <a:solidFill>
                                    <a:srgbClr val="09405E"/>
                                  </a:solidFill>
                                  <a:latin typeface="Cambria Math" charset="0"/>
                                  <a:ea typeface="Microsoft YaHei" charset="-122"/>
                                  <a:cs typeface="Microsoft YaHei" charset="-122"/>
                                </a:rPr>
                                <m:t>𝑅</m:t>
                              </m:r>
                            </m:e>
                          </m:d>
                          <m:r>
                            <a:rPr kumimoji="1" lang="en-US" altLang="zh-CN" sz="2800" i="1">
                              <a:solidFill>
                                <a:srgbClr val="09405E"/>
                              </a:solidFill>
                              <a:latin typeface="Cambria Math" charset="0"/>
                              <a:ea typeface="Microsoft YaHei" charset="-122"/>
                              <a:cs typeface="Microsoft YaHei" charset="-122"/>
                            </a:rPr>
                            <m:t>𝑑𝑅</m:t>
                          </m:r>
                        </m:e>
                      </m:nary>
                      <m:r>
                        <a:rPr lang="en-US" altLang="zh-CN" sz="2800" i="1">
                          <a:solidFill>
                            <a:srgbClr val="09405E"/>
                          </a:solidFill>
                          <a:latin typeface="Cambria Math" charset="0"/>
                          <a:ea typeface="Microsoft YaHei" charset="-122"/>
                          <a:cs typeface="Microsoft YaHei" charset="-122"/>
                        </a:rPr>
                        <m:t>=</m:t>
                      </m:r>
                      <m:nary>
                        <m:naryPr>
                          <m:chr m:val="∑"/>
                          <m:ctrlPr>
                            <a:rPr kumimoji="1" lang="mr-IN" altLang="zh-CN" sz="2800" i="1">
                              <a:solidFill>
                                <a:srgbClr val="09405E"/>
                              </a:solidFill>
                              <a:latin typeface="Cambria Math" panose="02040503050406030204" pitchFamily="18" charset="0"/>
                              <a:ea typeface="Microsoft YaHei" charset="-122"/>
                              <a:cs typeface="Microsoft YaHei" charset="-122"/>
                            </a:rPr>
                          </m:ctrlPr>
                        </m:naryPr>
                        <m:sub>
                          <m:r>
                            <m:rPr>
                              <m:brk m:alnAt="23"/>
                            </m:rPr>
                            <a:rPr kumimoji="1" lang="en-US" altLang="zh-CN" sz="2800" i="1">
                              <a:solidFill>
                                <a:srgbClr val="09405E"/>
                              </a:solidFill>
                              <a:latin typeface="Cambria Math" charset="0"/>
                              <a:ea typeface="Microsoft YaHei" charset="-122"/>
                              <a:cs typeface="Microsoft YaHei" charset="-122"/>
                            </a:rPr>
                            <m:t>𝑘</m:t>
                          </m:r>
                          <m:r>
                            <a:rPr kumimoji="1" lang="mr-IN" altLang="zh-CN" sz="2800" i="1">
                              <a:solidFill>
                                <a:srgbClr val="09405E"/>
                              </a:solidFill>
                              <a:latin typeface="Cambria Math" charset="0"/>
                              <a:ea typeface="Microsoft YaHei" charset="-122"/>
                              <a:cs typeface="Microsoft YaHei" charset="-122"/>
                            </a:rPr>
                            <m:t>=0</m:t>
                          </m:r>
                        </m:sub>
                        <m:sup>
                          <m:r>
                            <a:rPr kumimoji="1" lang="mr-IN" altLang="zh-CN" sz="2800" i="1">
                              <a:solidFill>
                                <a:srgbClr val="09405E"/>
                              </a:solidFill>
                              <a:latin typeface="Cambria Math" charset="0"/>
                              <a:ea typeface="Microsoft YaHei" charset="-122"/>
                              <a:cs typeface="Microsoft YaHei" charset="-122"/>
                            </a:rPr>
                            <m:t>𝑛</m:t>
                          </m:r>
                        </m:sup>
                        <m:e>
                          <m:r>
                            <a:rPr kumimoji="1" lang="en-US" altLang="zh-CN" sz="2800" i="1">
                              <a:solidFill>
                                <a:srgbClr val="09405E"/>
                              </a:solidFill>
                              <a:latin typeface="Cambria Math" charset="0"/>
                              <a:ea typeface="Microsoft YaHei" charset="-122"/>
                              <a:cs typeface="Microsoft YaHei" charset="-122"/>
                            </a:rPr>
                            <m:t>𝑃</m:t>
                          </m:r>
                          <m:d>
                            <m:dPr>
                              <m:ctrlPr>
                                <a:rPr kumimoji="1" lang="mr-IN" altLang="zh-CN" sz="2800" i="1">
                                  <a:solidFill>
                                    <a:srgbClr val="09405E"/>
                                  </a:solidFill>
                                  <a:latin typeface="Cambria Math" panose="02040503050406030204" pitchFamily="18" charset="0"/>
                                  <a:ea typeface="Microsoft YaHei" charset="-122"/>
                                  <a:cs typeface="Microsoft YaHei" charset="-122"/>
                                </a:rPr>
                              </m:ctrlPr>
                            </m:dPr>
                            <m:e>
                              <m:r>
                                <a:rPr kumimoji="1" lang="en-US" altLang="zh-CN" sz="2800" i="1">
                                  <a:solidFill>
                                    <a:srgbClr val="09405E"/>
                                  </a:solidFill>
                                  <a:latin typeface="Cambria Math" charset="0"/>
                                  <a:ea typeface="Microsoft YaHei" charset="-122"/>
                                  <a:cs typeface="Microsoft YaHei" charset="-122"/>
                                </a:rPr>
                                <m:t>𝑘</m:t>
                              </m:r>
                            </m:e>
                          </m:d>
                          <m:r>
                            <a:rPr kumimoji="1" lang="mr-IN" altLang="zh-CN" sz="2800" i="1">
                              <a:solidFill>
                                <a:srgbClr val="09405E"/>
                              </a:solidFill>
                              <a:latin typeface="Cambria Math" charset="0"/>
                              <a:ea typeface="Microsoft YaHei" charset="-122"/>
                              <a:cs typeface="Microsoft YaHei" charset="-122"/>
                            </a:rPr>
                            <m:t>∆</m:t>
                          </m:r>
                          <m:r>
                            <a:rPr kumimoji="1" lang="en-US" altLang="zh-CN" sz="2800" i="1">
                              <a:solidFill>
                                <a:srgbClr val="09405E"/>
                              </a:solidFill>
                              <a:latin typeface="Cambria Math" charset="0"/>
                              <a:ea typeface="Microsoft YaHei" charset="-122"/>
                              <a:cs typeface="Microsoft YaHei" charset="-122"/>
                            </a:rPr>
                            <m:t>𝑅</m:t>
                          </m:r>
                          <m:d>
                            <m:dPr>
                              <m:ctrlPr>
                                <a:rPr kumimoji="1" lang="mr-IN" altLang="zh-CN" sz="2800" i="1">
                                  <a:solidFill>
                                    <a:srgbClr val="09405E"/>
                                  </a:solidFill>
                                  <a:latin typeface="Cambria Math" panose="02040503050406030204" pitchFamily="18" charset="0"/>
                                  <a:ea typeface="Microsoft YaHei" charset="-122"/>
                                  <a:cs typeface="Microsoft YaHei" charset="-122"/>
                                </a:rPr>
                              </m:ctrlPr>
                            </m:dPr>
                            <m:e>
                              <m:r>
                                <a:rPr kumimoji="1" lang="en-US" altLang="zh-CN" sz="2800" i="1">
                                  <a:solidFill>
                                    <a:srgbClr val="09405E"/>
                                  </a:solidFill>
                                  <a:latin typeface="Cambria Math" charset="0"/>
                                  <a:ea typeface="Microsoft YaHei" charset="-122"/>
                                  <a:cs typeface="Microsoft YaHei" charset="-122"/>
                                </a:rPr>
                                <m:t>𝑘</m:t>
                              </m:r>
                            </m:e>
                          </m:d>
                        </m:e>
                      </m:nary>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810678" y="3976171"/>
                <a:ext cx="5588005" cy="1268937"/>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8140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409363" cy="5237271"/>
          </a:xfrm>
        </p:spPr>
        <p:txBody>
          <a:bodyPr/>
          <a:lstStyle/>
          <a:p>
            <a:r>
              <a:rPr kumimoji="1" lang="zh-CN" altLang="en-US" dirty="0"/>
              <a:t>平均</a:t>
            </a:r>
            <a:r>
              <a:rPr kumimoji="1" lang="en-US" altLang="zh-CN" dirty="0"/>
              <a:t>AP</a:t>
            </a:r>
            <a:r>
              <a:rPr kumimoji="1" lang="zh-CN" altLang="en-US" dirty="0"/>
              <a:t>（</a:t>
            </a:r>
            <a:r>
              <a:rPr kumimoji="1" lang="en-US" altLang="zh-CN" dirty="0"/>
              <a:t>Mean</a:t>
            </a:r>
            <a:r>
              <a:rPr kumimoji="1" lang="zh-CN" altLang="en-US" dirty="0"/>
              <a:t> </a:t>
            </a:r>
            <a:r>
              <a:rPr kumimoji="1" lang="en-US" altLang="zh-CN" dirty="0"/>
              <a:t>Average</a:t>
            </a:r>
            <a:r>
              <a:rPr kumimoji="1" lang="zh-CN" altLang="en-US" dirty="0"/>
              <a:t> </a:t>
            </a:r>
            <a:r>
              <a:rPr kumimoji="1" lang="en-US" altLang="zh-CN" dirty="0" err="1"/>
              <a:t>Percision</a:t>
            </a:r>
            <a:r>
              <a:rPr kumimoji="1" lang="en-US" altLang="zh-CN" dirty="0"/>
              <a:t>, </a:t>
            </a:r>
            <a:r>
              <a:rPr kumimoji="1" lang="en-US" altLang="zh-CN" dirty="0" err="1"/>
              <a:t>mAP</a:t>
            </a:r>
            <a:r>
              <a:rPr kumimoji="1" lang="zh-CN" altLang="en-US" dirty="0"/>
              <a:t>）：多个</a:t>
            </a:r>
            <a:r>
              <a:rPr kumimoji="1" lang="en-US" altLang="zh-CN" dirty="0"/>
              <a:t>AP</a:t>
            </a:r>
            <a:r>
              <a:rPr kumimoji="1" lang="zh-CN" altLang="en-US" dirty="0"/>
              <a:t>的平均。</a:t>
            </a:r>
            <a:endParaRPr kumimoji="1" lang="en-US" altLang="zh-CN" dirty="0"/>
          </a:p>
          <a:p>
            <a:pPr marL="285750" lvl="1" indent="-285750" eaLnBrk="1" hangingPunct="1">
              <a:lnSpc>
                <a:spcPct val="150000"/>
              </a:lnSpc>
              <a:spcBef>
                <a:spcPct val="0"/>
              </a:spcBef>
              <a:buFont typeface="Wingdings" panose="05000000000000000000" pitchFamily="2" charset="2"/>
              <a:buChar char="n"/>
            </a:pPr>
            <a:r>
              <a:rPr kumimoji="1" lang="zh-CN" altLang="en-US" dirty="0"/>
              <a:t>如：</a:t>
            </a:r>
            <a:r>
              <a:rPr kumimoji="1" lang="zh-CN" altLang="en-US" sz="2800" dirty="0"/>
              <a:t>物体检测中经常用</a:t>
            </a:r>
            <a:r>
              <a:rPr kumimoji="1" lang="en-US" altLang="zh-CN" sz="2800" dirty="0" err="1"/>
              <a:t>mAP</a:t>
            </a:r>
            <a:r>
              <a:rPr kumimoji="1" lang="zh-CN" altLang="en-US" sz="2800" dirty="0"/>
              <a:t>评价模型性能：多个物体类别的</a:t>
            </a:r>
            <a:r>
              <a:rPr kumimoji="1" lang="en-US" altLang="zh-CN" sz="2800" dirty="0"/>
              <a:t>AP</a:t>
            </a:r>
            <a:r>
              <a:rPr kumimoji="1" lang="zh-CN" altLang="en-US" sz="2800" dirty="0"/>
              <a:t>的平均</a:t>
            </a:r>
            <a:endParaRPr kumimoji="1" lang="en-US" altLang="zh-CN" sz="2800" dirty="0"/>
          </a:p>
          <a:p>
            <a:endParaRPr kumimoji="1" lang="en-US" altLang="zh-CN" dirty="0"/>
          </a:p>
          <a:p>
            <a:endParaRPr kumimoji="1" lang="zh-CN" altLang="en-US" dirty="0"/>
          </a:p>
        </p:txBody>
      </p:sp>
      <p:sp>
        <p:nvSpPr>
          <p:cNvPr id="3" name="标题 2"/>
          <p:cNvSpPr>
            <a:spLocks noGrp="1"/>
          </p:cNvSpPr>
          <p:nvPr>
            <p:ph type="title"/>
          </p:nvPr>
        </p:nvSpPr>
        <p:spPr/>
        <p:txBody>
          <a:bodyPr/>
          <a:lstStyle/>
          <a:p>
            <a:r>
              <a:rPr kumimoji="1" lang="en-US" altLang="zh-CN" dirty="0" err="1"/>
              <a:t>mAP</a:t>
            </a:r>
            <a:r>
              <a:rPr kumimoji="1" lang="zh-CN" altLang="en-US" dirty="0"/>
              <a:t>：</a:t>
            </a:r>
            <a:r>
              <a:rPr kumimoji="1" lang="en-US" altLang="zh-CN" dirty="0"/>
              <a:t>Mean</a:t>
            </a:r>
            <a:r>
              <a:rPr kumimoji="1" lang="zh-CN" altLang="en-US" dirty="0"/>
              <a:t> </a:t>
            </a:r>
            <a:r>
              <a:rPr kumimoji="1" lang="en-US" altLang="zh-CN" dirty="0"/>
              <a:t>AP</a:t>
            </a:r>
            <a:endParaRPr kumimoji="1" lang="zh-CN" altLang="en-US" dirty="0"/>
          </a:p>
        </p:txBody>
      </p:sp>
    </p:spTree>
    <p:extLst>
      <p:ext uri="{BB962C8B-B14F-4D97-AF65-F5344CB8AC3E}">
        <p14:creationId xmlns:p14="http://schemas.microsoft.com/office/powerpoint/2010/main" val="34587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zh-CN" altLang="en-US" dirty="0"/>
              <a:t>类似回归模型的性能评价，</a:t>
            </a:r>
            <a:r>
              <a:rPr kumimoji="1" lang="en-US" altLang="zh-CN" dirty="0" err="1"/>
              <a:t>Scikit</a:t>
            </a:r>
            <a:r>
              <a:rPr kumimoji="1" lang="en-US" altLang="zh-CN" dirty="0"/>
              <a:t>-Learn</a:t>
            </a:r>
            <a:r>
              <a:rPr kumimoji="1" lang="zh-CN" altLang="en-US" dirty="0"/>
              <a:t>中对分类模型性能评价提供</a:t>
            </a:r>
            <a:r>
              <a:rPr lang="en-US" altLang="zh-CN" dirty="0"/>
              <a:t>3 </a:t>
            </a:r>
            <a:r>
              <a:rPr lang="zh-CN" altLang="en-US" dirty="0"/>
              <a:t>不同的</a:t>
            </a:r>
            <a:r>
              <a:rPr lang="en-US" altLang="zh-CN" dirty="0"/>
              <a:t> API</a:t>
            </a:r>
          </a:p>
          <a:p>
            <a:pPr lvl="1">
              <a:lnSpc>
                <a:spcPct val="100000"/>
              </a:lnSpc>
            </a:pPr>
            <a:r>
              <a:rPr kumimoji="1" lang="zh-CN" altLang="en-US" sz="2800" dirty="0"/>
              <a:t> </a:t>
            </a:r>
            <a:r>
              <a:rPr lang="en-US" altLang="zh-CN" sz="2800" dirty="0"/>
              <a:t>estimator</a:t>
            </a:r>
            <a:r>
              <a:rPr lang="zh-CN" altLang="en-US" sz="2800" dirty="0"/>
              <a:t>的</a:t>
            </a:r>
            <a:r>
              <a:rPr lang="en-US" altLang="zh-CN" sz="2800" dirty="0"/>
              <a:t>score</a:t>
            </a:r>
            <a:r>
              <a:rPr lang="zh-CN" altLang="en-US" sz="2800" dirty="0"/>
              <a:t>方法：每个学习器都有</a:t>
            </a:r>
            <a:r>
              <a:rPr lang="en-US" altLang="zh-CN" sz="2800" dirty="0"/>
              <a:t>score</a:t>
            </a:r>
            <a:r>
              <a:rPr lang="zh-CN" altLang="en-US" sz="2800" dirty="0"/>
              <a:t>方法，提供一个缺省的评估方法（分类为</a:t>
            </a:r>
            <a:r>
              <a:rPr lang="zh-CN" altLang="en-US" sz="2800" dirty="0">
                <a:solidFill>
                  <a:srgbClr val="C00000"/>
                </a:solidFill>
              </a:rPr>
              <a:t>正确率</a:t>
            </a:r>
            <a:r>
              <a:rPr lang="zh-CN" altLang="en-US" sz="2800" dirty="0"/>
              <a:t>）</a:t>
            </a:r>
            <a:endParaRPr lang="en-US" altLang="zh-CN" sz="2800" dirty="0"/>
          </a:p>
          <a:p>
            <a:pPr lvl="1">
              <a:lnSpc>
                <a:spcPct val="100000"/>
              </a:lnSpc>
            </a:pPr>
            <a:r>
              <a:rPr kumimoji="1" lang="zh-CN" altLang="en-US" sz="2800" dirty="0"/>
              <a:t> </a:t>
            </a:r>
            <a:r>
              <a:rPr lang="en-US" altLang="zh-CN" sz="2800" dirty="0"/>
              <a:t>Scoring</a:t>
            </a:r>
            <a:r>
              <a:rPr lang="zh-CN" altLang="en-US" sz="2800" dirty="0"/>
              <a:t>参数：使用交叉验证评估模型的工具有</a:t>
            </a:r>
            <a:r>
              <a:rPr lang="en-US" altLang="zh-CN" sz="2800" dirty="0"/>
              <a:t>Scoring </a:t>
            </a:r>
            <a:r>
              <a:rPr lang="zh-CN" altLang="en-US" sz="2800" dirty="0"/>
              <a:t>参数</a:t>
            </a:r>
            <a:endParaRPr lang="en-US" altLang="zh-CN" sz="2800" dirty="0"/>
          </a:p>
          <a:p>
            <a:pPr lvl="1">
              <a:lnSpc>
                <a:spcPct val="100000"/>
              </a:lnSpc>
            </a:pPr>
            <a:r>
              <a:rPr kumimoji="1" lang="zh-CN" altLang="en-US" sz="2800" dirty="0"/>
              <a:t> </a:t>
            </a:r>
            <a:r>
              <a:rPr lang="en-US" altLang="zh-CN" sz="2800" dirty="0"/>
              <a:t>Metric</a:t>
            </a:r>
            <a:r>
              <a:rPr lang="zh-CN" altLang="en-US" sz="2800" dirty="0"/>
              <a:t>：</a:t>
            </a:r>
            <a:r>
              <a:rPr lang="en-US" altLang="zh-CN" sz="2800" dirty="0"/>
              <a:t> metrics</a:t>
            </a:r>
            <a:r>
              <a:rPr lang="zh-CN" altLang="en-US" sz="2800" dirty="0"/>
              <a:t>模块实现了一些函数，用来评估预测误差</a:t>
            </a:r>
            <a:endParaRPr kumimoji="1" lang="zh-CN" altLang="en-US" sz="2800" dirty="0"/>
          </a:p>
        </p:txBody>
      </p:sp>
      <p:sp>
        <p:nvSpPr>
          <p:cNvPr id="3" name="标题 2"/>
          <p:cNvSpPr>
            <a:spLocks noGrp="1"/>
          </p:cNvSpPr>
          <p:nvPr>
            <p:ph type="title"/>
          </p:nvPr>
        </p:nvSpPr>
        <p:spPr/>
        <p:txBody>
          <a:bodyPr/>
          <a:lstStyle/>
          <a:p>
            <a:r>
              <a:rPr kumimoji="1" lang="en-US" altLang="zh-CN" dirty="0" err="1"/>
              <a:t>Scikit</a:t>
            </a:r>
            <a:r>
              <a:rPr kumimoji="1" lang="en-US" altLang="zh-CN" dirty="0"/>
              <a:t>-Learn</a:t>
            </a:r>
            <a:r>
              <a:rPr kumimoji="1" lang="zh-CN" altLang="en-US" dirty="0"/>
              <a:t>中分类模型性能评价</a:t>
            </a:r>
          </a:p>
        </p:txBody>
      </p:sp>
    </p:spTree>
    <p:extLst>
      <p:ext uri="{BB962C8B-B14F-4D97-AF65-F5344CB8AC3E}">
        <p14:creationId xmlns:p14="http://schemas.microsoft.com/office/powerpoint/2010/main" val="1288767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zh-CN" altLang="en-US" dirty="0"/>
                  <a:t> 多类（</a:t>
                </a:r>
                <a:r>
                  <a:rPr lang="en-US" altLang="zh-CN" dirty="0"/>
                  <a:t>Multiclass</a:t>
                </a:r>
                <a:r>
                  <a:rPr lang="zh-CN" altLang="en-US" dirty="0"/>
                  <a:t>）分类：相对于两类（</a:t>
                </a:r>
                <a:r>
                  <a:rPr lang="en-US" altLang="zh-CN" dirty="0"/>
                  <a:t>binary</a:t>
                </a:r>
                <a:r>
                  <a:rPr lang="zh-CN" altLang="en-US" dirty="0"/>
                  <a:t>）分类而言，标签</a:t>
                </a:r>
                <a14:m>
                  <m:oMath xmlns:m="http://schemas.openxmlformats.org/officeDocument/2006/math">
                    <m:r>
                      <a:rPr lang="en-US" altLang="zh-CN" i="1" dirty="0">
                        <a:latin typeface="Cambria Math" charset="0"/>
                      </a:rPr>
                      <m:t>𝑦</m:t>
                    </m:r>
                  </m:oMath>
                </a14:m>
                <a:r>
                  <a:rPr kumimoji="1" lang="zh-CN" altLang="en-US" dirty="0"/>
                  <a:t>的取值有多种，如对水果进行分类，水果</a:t>
                </a:r>
                <a:r>
                  <a:rPr lang="zh-CN" altLang="en-US" dirty="0"/>
                  <a:t>可能是橙子、苹果或梨。多类分类的假设是，每个样本被分配到一个和唯一一个标签：一个水果可以是苹果或梨，但不是同时两个。</a:t>
                </a:r>
                <a:endParaRPr lang="en-US" altLang="zh-CN" dirty="0"/>
              </a:p>
              <a:p>
                <a:pPr>
                  <a:lnSpc>
                    <a:spcPct val="100000"/>
                  </a:lnSpc>
                </a:pPr>
                <a:r>
                  <a:rPr lang="zh-CN" altLang="en-US" dirty="0"/>
                  <a:t>多标签（</a:t>
                </a:r>
                <a:r>
                  <a:rPr lang="en-US" altLang="zh-CN" dirty="0" err="1"/>
                  <a:t>Multilabel</a:t>
                </a:r>
                <a:r>
                  <a:rPr lang="zh-CN" altLang="en-US" dirty="0"/>
                  <a:t>）分类：给每个样本分配一套目标标签，这些标签不相互排斥（类似物体属性，可以有多种属性）。例如与文档相关的主题，文本可能同时是关于宗教、政治、金融或教育的，或着不属于这些主题。</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r="-14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多分类与多标签</a:t>
            </a:r>
          </a:p>
        </p:txBody>
      </p:sp>
    </p:spTree>
    <p:extLst>
      <p:ext uri="{BB962C8B-B14F-4D97-AF65-F5344CB8AC3E}">
        <p14:creationId xmlns:p14="http://schemas.microsoft.com/office/powerpoint/2010/main" val="848856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561763" cy="5237271"/>
              </a:xfrm>
            </p:spPr>
            <p:txBody>
              <a:bodyPr/>
              <a:lstStyle/>
              <a:p>
                <a:r>
                  <a:rPr lang="zh-CN" altLang="en-US" dirty="0">
                    <a:solidFill>
                      <a:srgbClr val="09405E"/>
                    </a:solidFill>
                  </a:rPr>
                  <a:t>对</a:t>
                </a:r>
                <a:r>
                  <a:rPr lang="zh-CN" altLang="en-US" dirty="0">
                    <a:solidFill>
                      <a:srgbClr val="002060"/>
                    </a:solidFill>
                  </a:rPr>
                  <a:t>数几率：</a:t>
                </a:r>
                <a14:m>
                  <m:oMath xmlns:m="http://schemas.openxmlformats.org/officeDocument/2006/math">
                    <m:func>
                      <m:funcPr>
                        <m:ctrlPr>
                          <a:rPr lang="en-US" altLang="zh-CN" i="1">
                            <a:latin typeface="Cambria Math" panose="02040503050406030204" pitchFamily="18" charset="0"/>
                            <a:ea typeface="微软雅黑" pitchFamily="34" charset="-122"/>
                          </a:rPr>
                        </m:ctrlPr>
                      </m:funcPr>
                      <m:fName>
                        <m:r>
                          <m:rPr>
                            <m:sty m:val="p"/>
                          </m:rPr>
                          <a:rPr lang="en-US" altLang="zh-CN">
                            <a:latin typeface="Cambria Math" charset="0"/>
                            <a:ea typeface="微软雅黑" pitchFamily="34" charset="-122"/>
                          </a:rPr>
                          <m:t>ln</m:t>
                        </m:r>
                      </m:fName>
                      <m:e>
                        <m:f>
                          <m:fPr>
                            <m:ctrlPr>
                              <a:rPr lang="mr-IN" altLang="zh-CN" i="1">
                                <a:latin typeface="Cambria Math" panose="02040503050406030204" pitchFamily="18" charset="0"/>
                                <a:ea typeface="微软雅黑" pitchFamily="34" charset="-122"/>
                              </a:rPr>
                            </m:ctrlPr>
                          </m:fPr>
                          <m:num>
                            <m:r>
                              <a:rPr lang="en-US" altLang="zh-CN" i="1">
                                <a:latin typeface="Cambria Math" charset="0"/>
                                <a:ea typeface="微软雅黑" pitchFamily="34" charset="-122"/>
                              </a:rPr>
                              <m:t>𝑝</m:t>
                            </m:r>
                            <m:d>
                              <m:dPr>
                                <m:ctrlPr>
                                  <a:rPr lang="en-US" altLang="zh-CN" i="1">
                                    <a:latin typeface="Cambria Math" panose="02040503050406030204" pitchFamily="18" charset="0"/>
                                    <a:ea typeface="微软雅黑" pitchFamily="34" charset="-122"/>
                                  </a:rPr>
                                </m:ctrlPr>
                              </m:dPr>
                              <m:e>
                                <m:r>
                                  <a:rPr kumimoji="1" lang="en-US" altLang="zh-CN" i="1">
                                    <a:latin typeface="Cambria Math" charset="0"/>
                                    <a:ea typeface="微软雅黑" pitchFamily="34" charset="-122"/>
                                  </a:rPr>
                                  <m:t>𝑦</m:t>
                                </m:r>
                                <m:r>
                                  <a:rPr kumimoji="1" lang="en-US" altLang="zh-CN" i="1">
                                    <a:latin typeface="Cambria Math" charset="0"/>
                                    <a:ea typeface="微软雅黑" pitchFamily="34" charset="-122"/>
                                  </a:rPr>
                                  <m:t>=1|</m:t>
                                </m:r>
                                <m:r>
                                  <a:rPr kumimoji="1" lang="en-US" altLang="zh-CN" b="1" i="1">
                                    <a:latin typeface="Cambria Math" charset="0"/>
                                    <a:ea typeface="微软雅黑" pitchFamily="34" charset="-122"/>
                                  </a:rPr>
                                  <m:t>𝒙</m:t>
                                </m:r>
                              </m:e>
                            </m:d>
                          </m:num>
                          <m:den>
                            <m:r>
                              <a:rPr lang="en-US" altLang="zh-CN" i="1">
                                <a:latin typeface="Cambria Math" charset="0"/>
                                <a:ea typeface="微软雅黑" pitchFamily="34" charset="-122"/>
                              </a:rPr>
                              <m:t>𝑝</m:t>
                            </m:r>
                            <m:d>
                              <m:dPr>
                                <m:ctrlPr>
                                  <a:rPr lang="en-US" altLang="zh-CN" i="1">
                                    <a:latin typeface="Cambria Math" panose="02040503050406030204" pitchFamily="18" charset="0"/>
                                    <a:ea typeface="微软雅黑" pitchFamily="34" charset="-122"/>
                                  </a:rPr>
                                </m:ctrlPr>
                              </m:dPr>
                              <m:e>
                                <m:r>
                                  <a:rPr kumimoji="1" lang="en-US" altLang="zh-CN" i="1">
                                    <a:latin typeface="Cambria Math" charset="0"/>
                                    <a:ea typeface="微软雅黑" pitchFamily="34" charset="-122"/>
                                  </a:rPr>
                                  <m:t>𝑦</m:t>
                                </m:r>
                                <m:r>
                                  <a:rPr kumimoji="1" lang="en-US" altLang="zh-CN" i="1">
                                    <a:latin typeface="Cambria Math" charset="0"/>
                                    <a:ea typeface="微软雅黑" pitchFamily="34" charset="-122"/>
                                  </a:rPr>
                                  <m:t>=0|</m:t>
                                </m:r>
                                <m:r>
                                  <a:rPr kumimoji="1" lang="en-US" altLang="zh-CN" b="1" i="1">
                                    <a:latin typeface="Cambria Math" charset="0"/>
                                    <a:ea typeface="微软雅黑" pitchFamily="34" charset="-122"/>
                                  </a:rPr>
                                  <m:t>𝒙</m:t>
                                </m:r>
                              </m:e>
                            </m:d>
                          </m:den>
                        </m:f>
                      </m:e>
                    </m:func>
                    <m:r>
                      <a:rPr lang="en-US" altLang="zh-CN" i="1" dirty="0">
                        <a:latin typeface="Cambria Math" charset="0"/>
                      </a:rPr>
                      <m:t>=</m:t>
                    </m:r>
                    <m:func>
                      <m:funcPr>
                        <m:ctrlPr>
                          <a:rPr lang="en-US" altLang="zh-CN" i="1" dirty="0">
                            <a:latin typeface="Cambria Math" panose="02040503050406030204" pitchFamily="18" charset="0"/>
                          </a:rPr>
                        </m:ctrlPr>
                      </m:funcPr>
                      <m:fName>
                        <m:r>
                          <m:rPr>
                            <m:sty m:val="p"/>
                          </m:rPr>
                          <a:rPr lang="en-US" altLang="zh-CN" dirty="0">
                            <a:latin typeface="Cambria Math" charset="0"/>
                          </a:rPr>
                          <m:t>ln</m:t>
                        </m:r>
                      </m:fName>
                      <m:e>
                        <m:d>
                          <m:dPr>
                            <m:ctrlPr>
                              <a:rPr lang="mr-IN" altLang="zh-CN" i="1" dirty="0">
                                <a:latin typeface="Cambria Math" panose="02040503050406030204" pitchFamily="18" charset="0"/>
                              </a:rPr>
                            </m:ctrlPr>
                          </m:dPr>
                          <m:e>
                            <m:sSup>
                              <m:sSupPr>
                                <m:ctrlPr>
                                  <a:rPr lang="en-US" altLang="zh-CN" i="1">
                                    <a:latin typeface="Cambria Math" panose="02040503050406030204" pitchFamily="18" charset="0"/>
                                    <a:ea typeface="微软雅黑" pitchFamily="34" charset="-122"/>
                                  </a:rPr>
                                </m:ctrlPr>
                              </m:sSupPr>
                              <m:e>
                                <m:r>
                                  <a:rPr lang="en-US" altLang="zh-CN" i="1">
                                    <a:latin typeface="Cambria Math" charset="0"/>
                                    <a:ea typeface="微软雅黑" pitchFamily="34" charset="-122"/>
                                  </a:rPr>
                                  <m:t>𝑒</m:t>
                                </m:r>
                              </m:e>
                              <m:sup>
                                <m:sSup>
                                  <m:sSupPr>
                                    <m:ctrlPr>
                                      <a:rPr kumimoji="1" lang="en-US" altLang="zh-CN" i="1">
                                        <a:latin typeface="Cambria Math" panose="02040503050406030204" pitchFamily="18"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sup>
                            </m:sSup>
                          </m:e>
                        </m:d>
                      </m:e>
                    </m:func>
                    <m:r>
                      <a:rPr lang="en-US" altLang="zh-CN" i="1" dirty="0">
                        <a:latin typeface="Cambria Math" charset="0"/>
                      </a:rPr>
                      <m:t>=</m:t>
                    </m:r>
                    <m:sSup>
                      <m:sSupPr>
                        <m:ctrlPr>
                          <a:rPr kumimoji="1" lang="en-US" altLang="zh-CN" i="1">
                            <a:latin typeface="Cambria Math" panose="02040503050406030204" pitchFamily="18"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oMath>
                </a14:m>
                <a:endParaRPr lang="zh-CN" altLang="en-US" dirty="0"/>
              </a:p>
              <a:p>
                <a:r>
                  <a:rPr kumimoji="1" lang="zh-CN" altLang="en-US" dirty="0">
                    <a:solidFill>
                      <a:srgbClr val="002060"/>
                    </a:solidFill>
                  </a:rPr>
                  <a:t>当</a:t>
                </a:r>
                <a14:m>
                  <m:oMath xmlns:m="http://schemas.openxmlformats.org/officeDocument/2006/math">
                    <m:r>
                      <a:rPr lang="en-US" altLang="zh-CN" i="1">
                        <a:solidFill>
                          <a:srgbClr val="002060"/>
                        </a:solidFill>
                        <a:latin typeface="Cambria Math" charset="0"/>
                      </a:rPr>
                      <m:t>𝑝</m:t>
                    </m:r>
                    <m:d>
                      <m:dPr>
                        <m:ctrlPr>
                          <a:rPr lang="en-US" altLang="zh-CN" i="1">
                            <a:solidFill>
                              <a:srgbClr val="002060"/>
                            </a:solidFill>
                            <a:latin typeface="Cambria Math" panose="02040503050406030204" pitchFamily="18" charset="0"/>
                          </a:rPr>
                        </m:ctrlPr>
                      </m:dPr>
                      <m:e>
                        <m:r>
                          <a:rPr kumimoji="1" lang="en-US" altLang="zh-CN" i="1">
                            <a:solidFill>
                              <a:srgbClr val="002060"/>
                            </a:solidFill>
                            <a:latin typeface="Cambria Math" charset="0"/>
                          </a:rPr>
                          <m:t>𝑦</m:t>
                        </m:r>
                        <m:r>
                          <a:rPr kumimoji="1" lang="en-US" altLang="zh-CN" i="1">
                            <a:solidFill>
                              <a:srgbClr val="002060"/>
                            </a:solidFill>
                            <a:latin typeface="Cambria Math" charset="0"/>
                          </a:rPr>
                          <m:t>=1|</m:t>
                        </m:r>
                        <m:r>
                          <a:rPr kumimoji="1" lang="en-US" altLang="zh-CN" b="1" i="1">
                            <a:solidFill>
                              <a:srgbClr val="002060"/>
                            </a:solidFill>
                            <a:latin typeface="Cambria Math" charset="0"/>
                            <a:ea typeface="微软雅黑" pitchFamily="34" charset="-122"/>
                          </a:rPr>
                          <m:t>𝒙</m:t>
                        </m:r>
                      </m:e>
                    </m:d>
                    <m:r>
                      <a:rPr kumimoji="1" lang="en-US" altLang="zh-CN" i="1">
                        <a:solidFill>
                          <a:srgbClr val="002060"/>
                        </a:solidFill>
                        <a:latin typeface="Cambria Math" charset="0"/>
                      </a:rPr>
                      <m:t>&gt;</m:t>
                    </m:r>
                    <m:r>
                      <a:rPr lang="en-US" altLang="zh-CN" i="1">
                        <a:solidFill>
                          <a:srgbClr val="002060"/>
                        </a:solidFill>
                        <a:latin typeface="Cambria Math" charset="0"/>
                      </a:rPr>
                      <m:t>𝑝</m:t>
                    </m:r>
                    <m:d>
                      <m:dPr>
                        <m:ctrlPr>
                          <a:rPr lang="en-US" altLang="zh-CN" i="1">
                            <a:solidFill>
                              <a:srgbClr val="002060"/>
                            </a:solidFill>
                            <a:latin typeface="Cambria Math" panose="02040503050406030204" pitchFamily="18" charset="0"/>
                          </a:rPr>
                        </m:ctrlPr>
                      </m:dPr>
                      <m:e>
                        <m:r>
                          <a:rPr kumimoji="1" lang="en-US" altLang="zh-CN" i="1">
                            <a:solidFill>
                              <a:srgbClr val="002060"/>
                            </a:solidFill>
                            <a:latin typeface="Cambria Math" charset="0"/>
                          </a:rPr>
                          <m:t>𝑦</m:t>
                        </m:r>
                        <m:r>
                          <a:rPr kumimoji="1" lang="en-US" altLang="zh-CN" i="1">
                            <a:solidFill>
                              <a:srgbClr val="002060"/>
                            </a:solidFill>
                            <a:latin typeface="Cambria Math" charset="0"/>
                          </a:rPr>
                          <m:t>=0|</m:t>
                        </m:r>
                        <m:r>
                          <a:rPr kumimoji="1" lang="en-US" altLang="zh-CN" b="1" i="1">
                            <a:solidFill>
                              <a:srgbClr val="002060"/>
                            </a:solidFill>
                            <a:latin typeface="Cambria Math" charset="0"/>
                            <a:ea typeface="微软雅黑" pitchFamily="34" charset="-122"/>
                          </a:rPr>
                          <m:t>𝒙</m:t>
                        </m:r>
                      </m:e>
                    </m:d>
                  </m:oMath>
                </a14:m>
                <a:r>
                  <a:rPr kumimoji="1" lang="zh-CN" altLang="en-US" dirty="0">
                    <a:solidFill>
                      <a:srgbClr val="002060"/>
                    </a:solidFill>
                  </a:rPr>
                  <a:t>时，</a:t>
                </a:r>
                <a:r>
                  <a:rPr lang="zh-CN" altLang="en-US" dirty="0">
                    <a:solidFill>
                      <a:srgbClr val="002060"/>
                    </a:solidFill>
                  </a:rPr>
                  <a:t>如果取最大后验概率，</a:t>
                </a:r>
                <a14:m>
                  <m:oMath xmlns:m="http://schemas.openxmlformats.org/officeDocument/2006/math">
                    <m:r>
                      <a:rPr kumimoji="1" lang="en-US" altLang="zh-CN" b="1" i="1">
                        <a:solidFill>
                          <a:srgbClr val="002060"/>
                        </a:solidFill>
                        <a:latin typeface="Cambria Math" charset="0"/>
                        <a:ea typeface="微软雅黑" pitchFamily="34" charset="-122"/>
                      </a:rPr>
                      <m:t>𝒙</m:t>
                    </m:r>
                  </m:oMath>
                </a14:m>
                <a:r>
                  <a:rPr lang="zh-CN" altLang="en-US" dirty="0">
                    <a:solidFill>
                      <a:srgbClr val="002060"/>
                    </a:solidFill>
                  </a:rPr>
                  <a:t>的类别取</a:t>
                </a:r>
                <a14:m>
                  <m:oMath xmlns:m="http://schemas.openxmlformats.org/officeDocument/2006/math">
                    <m:r>
                      <a:rPr kumimoji="1" lang="en-US" altLang="zh-CN" i="1">
                        <a:solidFill>
                          <a:srgbClr val="002060"/>
                        </a:solidFill>
                        <a:latin typeface="Cambria Math" charset="0"/>
                      </a:rPr>
                      <m:t>𝑦</m:t>
                    </m:r>
                    <m:r>
                      <a:rPr kumimoji="1" lang="en-US" altLang="zh-CN" i="1">
                        <a:solidFill>
                          <a:srgbClr val="002060"/>
                        </a:solidFill>
                        <a:latin typeface="Cambria Math" charset="0"/>
                      </a:rPr>
                      <m:t>=1</m:t>
                    </m:r>
                  </m:oMath>
                </a14:m>
                <a:r>
                  <a:rPr kumimoji="1" lang="zh-CN" altLang="en-US" dirty="0">
                    <a:solidFill>
                      <a:srgbClr val="002060"/>
                    </a:solidFill>
                  </a:rPr>
                  <a:t>：</a:t>
                </a:r>
                <a:endParaRPr kumimoji="1" lang="en-US" altLang="zh-CN" dirty="0">
                  <a:solidFill>
                    <a:srgbClr val="002060"/>
                  </a:solidFill>
                </a:endParaRPr>
              </a:p>
              <a:p>
                <a:endParaRPr kumimoji="1" lang="en-US" altLang="zh-CN" dirty="0">
                  <a:solidFill>
                    <a:srgbClr val="002060"/>
                  </a:solidFill>
                </a:endParaRPr>
              </a:p>
              <a:p>
                <a:endParaRPr kumimoji="1" lang="en-US" altLang="zh-CN" dirty="0">
                  <a:solidFill>
                    <a:srgbClr val="002060"/>
                  </a:solidFill>
                </a:endParaRPr>
              </a:p>
              <a:p>
                <a:r>
                  <a:rPr lang="zh-CN" altLang="en-US" dirty="0"/>
                  <a:t>当</a:t>
                </a:r>
                <a14:m>
                  <m:oMath xmlns:m="http://schemas.openxmlformats.org/officeDocument/2006/math">
                    <m:sSup>
                      <m:sSupPr>
                        <m:ctrlPr>
                          <a:rPr kumimoji="1" lang="en-US" altLang="zh-CN" i="1">
                            <a:latin typeface="Cambria Math" panose="02040503050406030204" pitchFamily="18"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r>
                      <a:rPr lang="en-US" altLang="zh-CN" dirty="0">
                        <a:latin typeface="Cambria Math" charset="0"/>
                      </a:rPr>
                      <m:t>&gt;0</m:t>
                    </m:r>
                  </m:oMath>
                </a14:m>
                <a:r>
                  <a:rPr lang="zh-CN" altLang="en-US" dirty="0"/>
                  <a:t>时，</a:t>
                </a:r>
                <a14:m>
                  <m:oMath xmlns:m="http://schemas.openxmlformats.org/officeDocument/2006/math">
                    <m:r>
                      <a:rPr lang="en-US" altLang="zh-CN" b="1" i="1" dirty="0">
                        <a:latin typeface="Cambria Math" charset="0"/>
                      </a:rPr>
                      <m:t>𝒙</m:t>
                    </m:r>
                  </m:oMath>
                </a14:m>
                <a:r>
                  <a:rPr lang="zh-CN" altLang="en-US" dirty="0"/>
                  <a:t>的类别取</a:t>
                </a:r>
                <a14:m>
                  <m:oMath xmlns:m="http://schemas.openxmlformats.org/officeDocument/2006/math">
                    <m:r>
                      <a:rPr lang="en-US" altLang="zh-CN" dirty="0">
                        <a:latin typeface="Cambria Math" charset="0"/>
                      </a:rPr>
                      <m:t>𝑦</m:t>
                    </m:r>
                    <m:r>
                      <a:rPr lang="en-US" altLang="zh-CN" dirty="0">
                        <a:latin typeface="Cambria Math" charset="0"/>
                      </a:rPr>
                      <m:t>=1</m:t>
                    </m:r>
                  </m:oMath>
                </a14:m>
                <a:r>
                  <a:rPr lang="zh-CN" altLang="en-US" dirty="0"/>
                  <a:t>； </a:t>
                </a:r>
                <a:endParaRPr lang="en-US" altLang="zh-CN" dirty="0"/>
              </a:p>
              <a:p>
                <a:r>
                  <a:rPr lang="zh-CN" altLang="en-US" dirty="0"/>
                  <a:t>当</a:t>
                </a:r>
                <a14:m>
                  <m:oMath xmlns:m="http://schemas.openxmlformats.org/officeDocument/2006/math">
                    <m:sSup>
                      <m:sSupPr>
                        <m:ctrlPr>
                          <a:rPr kumimoji="1" lang="en-US" altLang="zh-CN" i="1">
                            <a:latin typeface="Cambria Math" panose="02040503050406030204" pitchFamily="18"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r>
                      <a:rPr lang="en-US" altLang="zh-CN" dirty="0" smtClean="0">
                        <a:latin typeface="Cambria Math" charset="0"/>
                      </a:rPr>
                      <m:t>&lt;</m:t>
                    </m:r>
                    <m:r>
                      <a:rPr lang="en-US" altLang="zh-CN" dirty="0">
                        <a:latin typeface="Cambria Math" charset="0"/>
                      </a:rPr>
                      <m:t>0</m:t>
                    </m:r>
                  </m:oMath>
                </a14:m>
                <a:r>
                  <a:rPr lang="zh-CN" altLang="en-US" dirty="0"/>
                  <a:t>时，</a:t>
                </a:r>
                <a14:m>
                  <m:oMath xmlns:m="http://schemas.openxmlformats.org/officeDocument/2006/math">
                    <m:r>
                      <a:rPr lang="en-US" altLang="zh-CN" b="1" i="1" dirty="0">
                        <a:latin typeface="Cambria Math" charset="0"/>
                      </a:rPr>
                      <m:t>𝒙</m:t>
                    </m:r>
                  </m:oMath>
                </a14:m>
                <a:r>
                  <a:rPr lang="zh-CN" altLang="en-US" dirty="0"/>
                  <a:t>的类别取</a:t>
                </a:r>
                <a14:m>
                  <m:oMath xmlns:m="http://schemas.openxmlformats.org/officeDocument/2006/math">
                    <m:r>
                      <a:rPr lang="en-US" altLang="zh-CN" dirty="0">
                        <a:latin typeface="Cambria Math" charset="0"/>
                      </a:rPr>
                      <m:t>𝑦</m:t>
                    </m:r>
                    <m:r>
                      <a:rPr lang="en-US" altLang="zh-CN" dirty="0">
                        <a:latin typeface="Cambria Math" charset="0"/>
                      </a:rPr>
                      <m:t>=0</m:t>
                    </m:r>
                  </m:oMath>
                </a14:m>
                <a:r>
                  <a:rPr lang="zh-CN" altLang="en-US" dirty="0"/>
                  <a:t>；</a:t>
                </a:r>
                <a:endParaRPr lang="en-US" altLang="zh-CN" dirty="0"/>
              </a:p>
              <a:p>
                <a:r>
                  <a:rPr lang="zh-CN" altLang="en-US" dirty="0"/>
                  <a:t>当</a:t>
                </a:r>
                <a14:m>
                  <m:oMath xmlns:m="http://schemas.openxmlformats.org/officeDocument/2006/math">
                    <m:sSup>
                      <m:sSupPr>
                        <m:ctrlPr>
                          <a:rPr kumimoji="1" lang="en-US" altLang="zh-CN" i="1">
                            <a:latin typeface="Cambria Math" panose="02040503050406030204" pitchFamily="18"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r>
                      <a:rPr lang="en-US" altLang="zh-CN" dirty="0">
                        <a:latin typeface="Cambria Math" charset="0"/>
                      </a:rPr>
                      <m:t>=0</m:t>
                    </m:r>
                  </m:oMath>
                </a14:m>
                <a:r>
                  <a:rPr lang="zh-CN" altLang="en-US" dirty="0"/>
                  <a:t>时，</a:t>
                </a:r>
                <a14:m>
                  <m:oMath xmlns:m="http://schemas.openxmlformats.org/officeDocument/2006/math">
                    <m:r>
                      <a:rPr lang="en-US" altLang="zh-CN" dirty="0">
                        <a:latin typeface="Cambria Math" charset="0"/>
                      </a:rPr>
                      <m:t>𝑦</m:t>
                    </m:r>
                    <m:r>
                      <a:rPr lang="en-US" altLang="zh-CN" dirty="0">
                        <a:latin typeface="Cambria Math" charset="0"/>
                      </a:rPr>
                      <m:t>=1</m:t>
                    </m:r>
                  </m:oMath>
                </a14:m>
                <a:r>
                  <a:rPr lang="zh-CN" altLang="en-US" dirty="0"/>
                  <a:t>的概率和</a:t>
                </a:r>
                <a14:m>
                  <m:oMath xmlns:m="http://schemas.openxmlformats.org/officeDocument/2006/math">
                    <m:r>
                      <a:rPr lang="en-US" altLang="zh-CN" dirty="0">
                        <a:latin typeface="Cambria Math" charset="0"/>
                      </a:rPr>
                      <m:t>𝑦</m:t>
                    </m:r>
                    <m:r>
                      <a:rPr lang="en-US" altLang="zh-CN" dirty="0">
                        <a:latin typeface="Cambria Math" charset="0"/>
                      </a:rPr>
                      <m:t>=0</m:t>
                    </m:r>
                  </m:oMath>
                </a14:m>
                <a:r>
                  <a:rPr lang="zh-CN" altLang="en-US" dirty="0"/>
                  <a:t>的概率相等，此时</a:t>
                </a:r>
                <a14:m>
                  <m:oMath xmlns:m="http://schemas.openxmlformats.org/officeDocument/2006/math">
                    <m:r>
                      <a:rPr lang="en-US" altLang="zh-CN" b="1" i="1" dirty="0">
                        <a:latin typeface="Cambria Math" charset="0"/>
                      </a:rPr>
                      <m:t>𝒙</m:t>
                    </m:r>
                  </m:oMath>
                </a14:m>
                <a:r>
                  <a:rPr lang="zh-CN" altLang="en-US" dirty="0"/>
                  <a:t>位于决策面上。可将</a:t>
                </a:r>
                <a14:m>
                  <m:oMath xmlns:m="http://schemas.openxmlformats.org/officeDocument/2006/math">
                    <m:r>
                      <a:rPr lang="en-US" altLang="zh-CN" b="1" i="1" dirty="0">
                        <a:latin typeface="Cambria Math" charset="0"/>
                      </a:rPr>
                      <m:t>𝒙</m:t>
                    </m:r>
                  </m:oMath>
                </a14:m>
                <a:r>
                  <a:rPr lang="zh-CN" altLang="en-US" dirty="0"/>
                  <a:t>分类到任意一类，或拒绝作出判断。</a:t>
                </a:r>
                <a:endParaRPr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2"/>
                <a:stretch>
                  <a:fillRect l="-896" r="-4112" b="-954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决策边界</a:t>
            </a:r>
          </a:p>
        </p:txBody>
      </p:sp>
      <mc:AlternateContent xmlns:mc="http://schemas.openxmlformats.org/markup-compatibility/2006" xmlns:a14="http://schemas.microsoft.com/office/drawing/2010/main">
        <mc:Choice Requires="a14">
          <p:sp>
            <p:nvSpPr>
              <p:cNvPr id="5" name="矩形 4"/>
              <p:cNvSpPr/>
              <p:nvPr/>
            </p:nvSpPr>
            <p:spPr>
              <a:xfrm>
                <a:off x="1343472" y="2964058"/>
                <a:ext cx="6010876" cy="787010"/>
              </a:xfrm>
              <a:prstGeom prst="rect">
                <a:avLst/>
              </a:prstGeom>
            </p:spPr>
            <p:txBody>
              <a:bodyPr wrap="none">
                <a:spAutoFit/>
              </a:bodyPr>
              <a:lstStyle/>
              <a:p>
                <a14:m>
                  <m:oMath xmlns:m="http://schemas.openxmlformats.org/officeDocument/2006/math">
                    <m:f>
                      <m:fPr>
                        <m:ctrlPr>
                          <a:rPr lang="mr-IN" altLang="zh-CN" sz="2800" i="1" smtClean="0">
                            <a:solidFill>
                              <a:srgbClr val="09405E"/>
                            </a:solidFill>
                            <a:latin typeface="Cambria Math" panose="02040503050406030204" pitchFamily="18" charset="0"/>
                            <a:ea typeface="Microsoft YaHei" charset="-122"/>
                            <a:cs typeface="Microsoft YaHei" charset="-122"/>
                          </a:rPr>
                        </m:ctrlPr>
                      </m:fPr>
                      <m:num>
                        <m:r>
                          <a:rPr lang="en-US" altLang="zh-CN" sz="2800" i="1">
                            <a:solidFill>
                              <a:srgbClr val="09405E"/>
                            </a:solidFill>
                            <a:latin typeface="Cambria Math" charset="0"/>
                            <a:ea typeface="Microsoft YaHei" charset="-122"/>
                            <a:cs typeface="Microsoft YaHei" charset="-122"/>
                          </a:rPr>
                          <m:t>𝑝</m:t>
                        </m:r>
                        <m:d>
                          <m:dPr>
                            <m:ctrlPr>
                              <a:rPr lang="en-US" altLang="zh-CN" sz="2800" i="1">
                                <a:solidFill>
                                  <a:srgbClr val="09405E"/>
                                </a:solidFill>
                                <a:latin typeface="Cambria Math" panose="02040503050406030204" pitchFamily="18" charset="0"/>
                                <a:ea typeface="Microsoft YaHei" charset="-122"/>
                                <a:cs typeface="Microsoft YaHei" charset="-122"/>
                              </a:rPr>
                            </m:ctrlPr>
                          </m:dPr>
                          <m:e>
                            <m:r>
                              <a:rPr kumimoji="1" lang="en-US" altLang="zh-CN" sz="2800" i="1">
                                <a:solidFill>
                                  <a:srgbClr val="09405E"/>
                                </a:solidFill>
                                <a:latin typeface="Cambria Math" charset="0"/>
                                <a:ea typeface="Microsoft YaHei" charset="-122"/>
                                <a:cs typeface="Microsoft YaHei" charset="-122"/>
                              </a:rPr>
                              <m:t>𝑦</m:t>
                            </m:r>
                            <m:r>
                              <a:rPr kumimoji="1" lang="en-US" altLang="zh-CN" sz="2800" i="1">
                                <a:solidFill>
                                  <a:srgbClr val="09405E"/>
                                </a:solidFill>
                                <a:latin typeface="Cambria Math" charset="0"/>
                                <a:ea typeface="Microsoft YaHei" charset="-122"/>
                                <a:cs typeface="Microsoft YaHei" charset="-122"/>
                              </a:rPr>
                              <m:t>=1|</m:t>
                            </m:r>
                            <m:r>
                              <a:rPr kumimoji="1" lang="en-US" altLang="zh-CN" sz="2800" b="1" i="0" smtClean="0">
                                <a:solidFill>
                                  <a:srgbClr val="09405E"/>
                                </a:solidFill>
                                <a:latin typeface="Cambria Math" charset="0"/>
                                <a:ea typeface="微软雅黑" pitchFamily="34" charset="-122"/>
                              </a:rPr>
                              <m:t>𝐯</m:t>
                            </m:r>
                          </m:e>
                        </m:d>
                      </m:num>
                      <m:den>
                        <m:r>
                          <a:rPr lang="en-US" altLang="zh-CN" sz="2800" i="1">
                            <a:solidFill>
                              <a:srgbClr val="09405E"/>
                            </a:solidFill>
                            <a:latin typeface="Cambria Math" charset="0"/>
                            <a:ea typeface="Microsoft YaHei" charset="-122"/>
                            <a:cs typeface="Microsoft YaHei" charset="-122"/>
                          </a:rPr>
                          <m:t>𝑝</m:t>
                        </m:r>
                        <m:d>
                          <m:dPr>
                            <m:ctrlPr>
                              <a:rPr lang="en-US" altLang="zh-CN" sz="2800" i="1">
                                <a:solidFill>
                                  <a:srgbClr val="09405E"/>
                                </a:solidFill>
                                <a:latin typeface="Cambria Math" panose="02040503050406030204" pitchFamily="18" charset="0"/>
                                <a:ea typeface="Microsoft YaHei" charset="-122"/>
                                <a:cs typeface="Microsoft YaHei" charset="-122"/>
                              </a:rPr>
                            </m:ctrlPr>
                          </m:dPr>
                          <m:e>
                            <m:r>
                              <a:rPr kumimoji="1" lang="en-US" altLang="zh-CN" sz="2800" i="1">
                                <a:solidFill>
                                  <a:srgbClr val="09405E"/>
                                </a:solidFill>
                                <a:latin typeface="Cambria Math" charset="0"/>
                                <a:ea typeface="Microsoft YaHei" charset="-122"/>
                                <a:cs typeface="Microsoft YaHei" charset="-122"/>
                              </a:rPr>
                              <m:t>𝑦</m:t>
                            </m:r>
                            <m:r>
                              <a:rPr kumimoji="1" lang="en-US" altLang="zh-CN" sz="2800" i="1">
                                <a:solidFill>
                                  <a:srgbClr val="09405E"/>
                                </a:solidFill>
                                <a:latin typeface="Cambria Math" charset="0"/>
                                <a:ea typeface="Microsoft YaHei" charset="-122"/>
                                <a:cs typeface="Microsoft YaHei" charset="-122"/>
                              </a:rPr>
                              <m:t>=0|</m:t>
                            </m:r>
                            <m:r>
                              <a:rPr kumimoji="1" lang="en-US" altLang="zh-CN" sz="2800" b="1" i="1">
                                <a:solidFill>
                                  <a:srgbClr val="09405E"/>
                                </a:solidFill>
                                <a:latin typeface="Cambria Math" charset="0"/>
                                <a:ea typeface="微软雅黑" pitchFamily="34" charset="-122"/>
                              </a:rPr>
                              <m:t>𝒙</m:t>
                            </m:r>
                          </m:e>
                        </m:d>
                      </m:den>
                    </m:f>
                    <m:r>
                      <a:rPr kumimoji="1" lang="en-US" altLang="zh-CN" sz="2800" b="0" i="0" smtClean="0">
                        <a:solidFill>
                          <a:srgbClr val="09405E"/>
                        </a:solidFill>
                        <a:latin typeface="Cambria Math" charset="0"/>
                        <a:ea typeface="Microsoft YaHei" charset="-122"/>
                        <a:cs typeface="Microsoft YaHei" charset="-122"/>
                      </a:rPr>
                      <m:t>&gt;</m:t>
                    </m:r>
                    <m:r>
                      <a:rPr kumimoji="1" lang="en-US" altLang="zh-CN" sz="2800">
                        <a:solidFill>
                          <a:srgbClr val="09405E"/>
                        </a:solidFill>
                        <a:latin typeface="Cambria Math" charset="0"/>
                        <a:ea typeface="Microsoft YaHei" charset="-122"/>
                        <a:cs typeface="Microsoft YaHei" charset="-122"/>
                      </a:rPr>
                      <m:t>1</m:t>
                    </m:r>
                  </m:oMath>
                </a14:m>
                <a:r>
                  <a:rPr kumimoji="1" lang="zh-CN" altLang="en-US" sz="2800" dirty="0">
                    <a:solidFill>
                      <a:srgbClr val="09405E"/>
                    </a:solidFill>
                    <a:latin typeface="Microsoft YaHei" charset="-122"/>
                    <a:ea typeface="Microsoft YaHei" charset="-122"/>
                    <a:cs typeface="Microsoft YaHei" charset="-122"/>
                  </a:rPr>
                  <a:t>，</a:t>
                </a:r>
                <a14:m>
                  <m:oMath xmlns:m="http://schemas.openxmlformats.org/officeDocument/2006/math">
                    <m:func>
                      <m:funcPr>
                        <m:ctrlPr>
                          <a:rPr lang="en-US" altLang="zh-CN" sz="2800" i="1">
                            <a:solidFill>
                              <a:srgbClr val="09405E"/>
                            </a:solidFill>
                            <a:latin typeface="Cambria Math" panose="02040503050406030204" pitchFamily="18" charset="0"/>
                            <a:ea typeface="微软雅黑" pitchFamily="34" charset="-122"/>
                          </a:rPr>
                        </m:ctrlPr>
                      </m:funcPr>
                      <m:fName>
                        <m:r>
                          <m:rPr>
                            <m:sty m:val="p"/>
                          </m:rPr>
                          <a:rPr lang="en-US" altLang="zh-CN" sz="2800">
                            <a:solidFill>
                              <a:srgbClr val="09405E"/>
                            </a:solidFill>
                            <a:latin typeface="Cambria Math" charset="0"/>
                            <a:ea typeface="微软雅黑" pitchFamily="34" charset="-122"/>
                          </a:rPr>
                          <m:t>ln</m:t>
                        </m:r>
                      </m:fName>
                      <m:e>
                        <m:f>
                          <m:fPr>
                            <m:ctrlPr>
                              <a:rPr lang="mr-IN" altLang="zh-CN" sz="2800" i="1">
                                <a:solidFill>
                                  <a:srgbClr val="09405E"/>
                                </a:solidFill>
                                <a:latin typeface="Cambria Math" panose="02040503050406030204" pitchFamily="18" charset="0"/>
                                <a:ea typeface="微软雅黑" pitchFamily="34" charset="-122"/>
                              </a:rPr>
                            </m:ctrlPr>
                          </m:fPr>
                          <m:num>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=1|</m:t>
                                </m:r>
                                <m:r>
                                  <a:rPr kumimoji="1" lang="en-US" altLang="zh-CN" sz="2800" b="1" i="1">
                                    <a:solidFill>
                                      <a:srgbClr val="09405E"/>
                                    </a:solidFill>
                                    <a:latin typeface="Cambria Math" charset="0"/>
                                    <a:ea typeface="微软雅黑" pitchFamily="34" charset="-122"/>
                                  </a:rPr>
                                  <m:t>𝒙</m:t>
                                </m:r>
                              </m:e>
                            </m:d>
                          </m:num>
                          <m:den>
                            <m:r>
                              <a:rPr lang="en-US" altLang="zh-CN" sz="2800" i="1">
                                <a:solidFill>
                                  <a:srgbClr val="09405E"/>
                                </a:solidFill>
                                <a:latin typeface="Cambria Math" charset="0"/>
                                <a:ea typeface="微软雅黑" pitchFamily="34" charset="-122"/>
                              </a:rPr>
                              <m:t>𝑝</m:t>
                            </m:r>
                            <m:d>
                              <m:dPr>
                                <m:ctrlPr>
                                  <a:rPr lang="en-US" altLang="zh-CN" sz="2800" i="1">
                                    <a:solidFill>
                                      <a:srgbClr val="09405E"/>
                                    </a:solidFill>
                                    <a:latin typeface="Cambria Math" panose="02040503050406030204" pitchFamily="18" charset="0"/>
                                    <a:ea typeface="微软雅黑" pitchFamily="34" charset="-122"/>
                                  </a:rPr>
                                </m:ctrlPr>
                              </m:dPr>
                              <m:e>
                                <m:r>
                                  <a:rPr kumimoji="1" lang="en-US" altLang="zh-CN" sz="2800" i="1">
                                    <a:solidFill>
                                      <a:srgbClr val="09405E"/>
                                    </a:solidFill>
                                    <a:latin typeface="Cambria Math" charset="0"/>
                                    <a:ea typeface="微软雅黑" pitchFamily="34" charset="-122"/>
                                  </a:rPr>
                                  <m:t>𝑦</m:t>
                                </m:r>
                                <m:r>
                                  <a:rPr kumimoji="1" lang="en-US" altLang="zh-CN" sz="2800" i="1">
                                    <a:solidFill>
                                      <a:srgbClr val="09405E"/>
                                    </a:solidFill>
                                    <a:latin typeface="Cambria Math" charset="0"/>
                                    <a:ea typeface="微软雅黑" pitchFamily="34" charset="-122"/>
                                  </a:rPr>
                                  <m:t>=0|</m:t>
                                </m:r>
                                <m:r>
                                  <a:rPr kumimoji="1" lang="en-US" altLang="zh-CN" sz="2800" b="1" i="1">
                                    <a:solidFill>
                                      <a:srgbClr val="09405E"/>
                                    </a:solidFill>
                                    <a:latin typeface="Cambria Math" charset="0"/>
                                    <a:ea typeface="微软雅黑" pitchFamily="34" charset="-122"/>
                                  </a:rPr>
                                  <m:t>𝒙</m:t>
                                </m:r>
                              </m:e>
                            </m:d>
                          </m:den>
                        </m:f>
                      </m:e>
                    </m:func>
                    <m:r>
                      <a:rPr lang="en-US" altLang="zh-CN" sz="2800" i="1" dirty="0">
                        <a:solidFill>
                          <a:srgbClr val="09405E"/>
                        </a:solidFill>
                        <a:latin typeface="Cambria Math" charset="0"/>
                        <a:ea typeface="Microsoft YaHei" charset="-122"/>
                        <a:cs typeface="Microsoft YaHei" charset="-122"/>
                      </a:rPr>
                      <m:t>=</m:t>
                    </m:r>
                    <m:sSup>
                      <m:sSupPr>
                        <m:ctrlPr>
                          <a:rPr kumimoji="1" lang="en-US" altLang="zh-CN" sz="2800" i="1">
                            <a:solidFill>
                              <a:srgbClr val="09405E"/>
                            </a:solidFill>
                            <a:latin typeface="Cambria Math" panose="02040503050406030204" pitchFamily="18" charset="0"/>
                            <a:ea typeface="微软雅黑" pitchFamily="34" charset="-122"/>
                          </a:rPr>
                        </m:ctrlPr>
                      </m:sSupPr>
                      <m:e>
                        <m:r>
                          <a:rPr kumimoji="1" lang="en-US" altLang="zh-CN" sz="2800" b="1" i="1">
                            <a:solidFill>
                              <a:srgbClr val="09405E"/>
                            </a:solidFill>
                            <a:latin typeface="Cambria Math" charset="0"/>
                            <a:ea typeface="微软雅黑" pitchFamily="34" charset="-122"/>
                          </a:rPr>
                          <m:t>𝒘</m:t>
                        </m:r>
                      </m:e>
                      <m:sup>
                        <m:r>
                          <m:rPr>
                            <m:sty m:val="p"/>
                          </m:rPr>
                          <a:rPr kumimoji="1" lang="en-US" altLang="zh-CN" sz="2800">
                            <a:solidFill>
                              <a:srgbClr val="09405E"/>
                            </a:solidFill>
                            <a:latin typeface="Cambria Math" charset="0"/>
                            <a:ea typeface="微软雅黑" pitchFamily="34" charset="-122"/>
                          </a:rPr>
                          <m:t>T</m:t>
                        </m:r>
                      </m:sup>
                    </m:sSup>
                    <m:r>
                      <a:rPr kumimoji="1" lang="en-US" altLang="zh-CN" sz="2800" b="1" i="1">
                        <a:solidFill>
                          <a:srgbClr val="09405E"/>
                        </a:solidFill>
                        <a:latin typeface="Cambria Math" charset="0"/>
                        <a:ea typeface="微软雅黑" pitchFamily="34" charset="-122"/>
                      </a:rPr>
                      <m:t>𝒙</m:t>
                    </m:r>
                    <m:r>
                      <a:rPr kumimoji="1" lang="en-US" altLang="zh-CN" sz="2800" b="0" i="1" smtClean="0">
                        <a:solidFill>
                          <a:srgbClr val="09405E"/>
                        </a:solidFill>
                        <a:latin typeface="Cambria Math" charset="0"/>
                        <a:ea typeface="Microsoft YaHei" charset="-122"/>
                        <a:cs typeface="Microsoft YaHei" charset="-122"/>
                      </a:rPr>
                      <m:t>&gt;</m:t>
                    </m:r>
                    <m:r>
                      <a:rPr kumimoji="1" lang="en-US" altLang="zh-CN" sz="2800" i="1">
                        <a:solidFill>
                          <a:srgbClr val="09405E"/>
                        </a:solidFill>
                        <a:latin typeface="Cambria Math" charset="0"/>
                        <a:ea typeface="Microsoft YaHei" charset="-122"/>
                        <a:cs typeface="Microsoft YaHei" charset="-122"/>
                      </a:rPr>
                      <m:t>0</m:t>
                    </m:r>
                  </m:oMath>
                </a14:m>
                <a:r>
                  <a:rPr lang="zh-CN" altLang="en-US" sz="2800" dirty="0">
                    <a:solidFill>
                      <a:srgbClr val="09405E"/>
                    </a:solidFill>
                  </a:rPr>
                  <a:t>。</a:t>
                </a:r>
              </a:p>
            </p:txBody>
          </p:sp>
        </mc:Choice>
        <mc:Fallback xmlns="">
          <p:sp>
            <p:nvSpPr>
              <p:cNvPr id="5" name="矩形 4"/>
              <p:cNvSpPr>
                <a:spLocks noRot="1" noChangeAspect="1" noMove="1" noResize="1" noEditPoints="1" noAdjustHandles="1" noChangeArrowheads="1" noChangeShapeType="1" noTextEdit="1"/>
              </p:cNvSpPr>
              <p:nvPr/>
            </p:nvSpPr>
            <p:spPr>
              <a:xfrm>
                <a:off x="1343472" y="2964058"/>
                <a:ext cx="6010876" cy="787010"/>
              </a:xfrm>
              <a:prstGeom prst="rect">
                <a:avLst/>
              </a:prstGeom>
              <a:blipFill>
                <a:blip r:embed="rId3"/>
                <a:stretch>
                  <a:fillRect r="-1266" b="-79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463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a:t>只能用于两类分类</a:t>
            </a:r>
            <a:endParaRPr kumimoji="1" lang="en-US" altLang="zh-CN" dirty="0"/>
          </a:p>
          <a:p>
            <a:endParaRPr kumimoji="1" lang="en-US" altLang="zh-CN" dirty="0"/>
          </a:p>
          <a:p>
            <a:endParaRPr kumimoji="1" lang="en-US" altLang="zh-CN" dirty="0"/>
          </a:p>
          <a:p>
            <a:endParaRPr kumimoji="1" lang="en-US" altLang="zh-CN" dirty="0"/>
          </a:p>
          <a:p>
            <a:r>
              <a:rPr kumimoji="1" lang="zh-CN" altLang="en-US" dirty="0"/>
              <a:t>亦可用于</a:t>
            </a:r>
            <a:r>
              <a:rPr lang="zh-CN" altLang="en-US" dirty="0"/>
              <a:t>多类分类</a:t>
            </a:r>
            <a:endParaRPr kumimoji="1" lang="zh-CN" altLang="en-US" dirty="0"/>
          </a:p>
        </p:txBody>
      </p:sp>
      <p:sp>
        <p:nvSpPr>
          <p:cNvPr id="3" name="标题 2"/>
          <p:cNvSpPr>
            <a:spLocks noGrp="1"/>
          </p:cNvSpPr>
          <p:nvPr>
            <p:ph type="title"/>
          </p:nvPr>
        </p:nvSpPr>
        <p:spPr/>
        <p:txBody>
          <a:bodyPr/>
          <a:lstStyle/>
          <a:p>
            <a:r>
              <a:rPr kumimoji="1" lang="en-US" altLang="zh-CN" dirty="0" err="1"/>
              <a:t>Scikit</a:t>
            </a:r>
            <a:r>
              <a:rPr kumimoji="1" lang="en-US" altLang="zh-CN" dirty="0"/>
              <a:t>-Learn</a:t>
            </a:r>
            <a:r>
              <a:rPr kumimoji="1" lang="zh-CN" altLang="en-US" dirty="0"/>
              <a:t>中</a:t>
            </a:r>
            <a:r>
              <a:rPr kumimoji="1" lang="en-US" altLang="zh-CN" dirty="0">
                <a:latin typeface="Microsoft YaHei" charset="-122"/>
                <a:ea typeface="Microsoft YaHei" charset="-122"/>
                <a:cs typeface="Microsoft YaHei" charset="-122"/>
              </a:rPr>
              <a:t>metrics</a:t>
            </a:r>
            <a:r>
              <a:rPr kumimoji="1" lang="zh-CN" altLang="en-US" dirty="0"/>
              <a:t>的分类模型评价指标</a:t>
            </a:r>
          </a:p>
        </p:txBody>
      </p:sp>
      <p:graphicFrame>
        <p:nvGraphicFramePr>
          <p:cNvPr id="5" name="表格 4"/>
          <p:cNvGraphicFramePr>
            <a:graphicFrameLocks noGrp="1"/>
          </p:cNvGraphicFramePr>
          <p:nvPr>
            <p:extLst>
              <p:ext uri="{D42A27DB-BD31-4B8C-83A1-F6EECF244321}">
                <p14:modId xmlns:p14="http://schemas.microsoft.com/office/powerpoint/2010/main" val="1262460651"/>
              </p:ext>
            </p:extLst>
          </p:nvPr>
        </p:nvGraphicFramePr>
        <p:xfrm>
          <a:off x="990278" y="2046056"/>
          <a:ext cx="10942472" cy="1085623"/>
        </p:xfrm>
        <a:graphic>
          <a:graphicData uri="http://schemas.openxmlformats.org/drawingml/2006/table">
            <a:tbl>
              <a:tblPr/>
              <a:tblGrid>
                <a:gridCol w="4866216">
                  <a:extLst>
                    <a:ext uri="{9D8B030D-6E8A-4147-A177-3AD203B41FA5}">
                      <a16:colId xmlns:a16="http://schemas.microsoft.com/office/drawing/2014/main" val="20000"/>
                    </a:ext>
                  </a:extLst>
                </a:gridCol>
                <a:gridCol w="6076256">
                  <a:extLst>
                    <a:ext uri="{9D8B030D-6E8A-4147-A177-3AD203B41FA5}">
                      <a16:colId xmlns:a16="http://schemas.microsoft.com/office/drawing/2014/main" val="20001"/>
                    </a:ext>
                  </a:extLst>
                </a:gridCol>
              </a:tblGrid>
              <a:tr h="418450">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2" tooltip="sklearn.metrics.precision_recall_curve"/>
                        </a:rPr>
                        <a:t>precision_recall_curve</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probas_pred</a:t>
                      </a:r>
                      <a:r>
                        <a:rPr lang="en-US" sz="1800" dirty="0">
                          <a:effectLst/>
                          <a:latin typeface="Microsoft YaHei" charset="-122"/>
                          <a:ea typeface="Microsoft YaHei" charset="-122"/>
                          <a:cs typeface="Microsoft YaHei" charset="-122"/>
                        </a:rPr>
                        <a:t>)</a:t>
                      </a:r>
                    </a:p>
                  </a:txBody>
                  <a:tcPr marL="42333" marR="67733" marT="8467" marB="8467"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a:effectLst/>
                          <a:latin typeface="Microsoft YaHei" charset="-122"/>
                          <a:ea typeface="Microsoft YaHei" charset="-122"/>
                          <a:cs typeface="Microsoft YaHei" charset="-122"/>
                        </a:rPr>
                        <a:t>计算不同概率阈值对应的</a:t>
                      </a:r>
                      <a:r>
                        <a:rPr lang="en-US" altLang="zh-CN" sz="1800" dirty="0">
                          <a:effectLst/>
                          <a:latin typeface="Microsoft YaHei" charset="-122"/>
                          <a:ea typeface="Microsoft YaHei" charset="-122"/>
                          <a:cs typeface="Microsoft YaHei" charset="-122"/>
                        </a:rPr>
                        <a:t>precision-recall</a:t>
                      </a:r>
                      <a:r>
                        <a:rPr lang="zh-CN" altLang="en-US" sz="1800" dirty="0">
                          <a:effectLst/>
                          <a:latin typeface="Microsoft YaHei" charset="-122"/>
                          <a:ea typeface="Microsoft YaHei" charset="-122"/>
                          <a:cs typeface="Microsoft YaHei" charset="-122"/>
                        </a:rPr>
                        <a:t>对</a:t>
                      </a:r>
                      <a:endParaRPr lang="en-US" sz="1800" dirty="0">
                        <a:effectLst/>
                        <a:latin typeface="Microsoft YaHei" charset="-122"/>
                        <a:ea typeface="Microsoft YaHei" charset="-122"/>
                        <a:cs typeface="Microsoft YaHei" charset="-122"/>
                      </a:endParaRPr>
                    </a:p>
                  </a:txBody>
                  <a:tcPr marL="42333" marR="67733" marT="8467" marB="8467"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0"/>
                  </a:ext>
                </a:extLst>
              </a:tr>
              <a:tr h="667173">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3" tooltip="sklearn.metrics.roc_curve"/>
                        </a:rPr>
                        <a:t>roc_curve</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y_score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pos_label</a:t>
                      </a:r>
                      <a:r>
                        <a:rPr lang="en-US" sz="1800" dirty="0">
                          <a:effectLst/>
                          <a:latin typeface="Microsoft YaHei" charset="-122"/>
                          <a:ea typeface="Microsoft YaHei" charset="-122"/>
                          <a:cs typeface="Microsoft YaHei" charset="-122"/>
                        </a:rPr>
                        <a:t>, …])</a:t>
                      </a:r>
                    </a:p>
                  </a:txBody>
                  <a:tcPr marL="42333" marR="67733" marT="8467" marB="8467"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Microsoft YaHei" charset="-122"/>
                          <a:ea typeface="Microsoft YaHei" charset="-122"/>
                          <a:cs typeface="Microsoft YaHei" charset="-122"/>
                        </a:rPr>
                        <a:t>计算</a:t>
                      </a:r>
                      <a:r>
                        <a:rPr lang="zh-CN" altLang="en-US" sz="1800" b="0" i="0" u="none" strike="noStrike" cap="none" spc="0" baseline="0" dirty="0">
                          <a:ln>
                            <a:noFill/>
                          </a:ln>
                          <a:solidFill>
                            <a:schemeClr val="tx1"/>
                          </a:solidFill>
                          <a:effectLst/>
                          <a:uFillTx/>
                          <a:latin typeface="Microsoft YaHei" charset="-122"/>
                          <a:ea typeface="Microsoft YaHei" charset="-122"/>
                          <a:cs typeface="Microsoft YaHei" charset="-122"/>
                          <a:sym typeface="Times New Roman" panose="02020603050405020304"/>
                        </a:rPr>
                        <a:t>收器操作特性</a:t>
                      </a:r>
                      <a:r>
                        <a:rPr lang="en-US" altLang="zh-CN" sz="1800" dirty="0">
                          <a:effectLst/>
                          <a:latin typeface="Microsoft YaHei" charset="-122"/>
                          <a:ea typeface="Microsoft YaHei" charset="-122"/>
                          <a:cs typeface="Microsoft YaHei" charset="-122"/>
                        </a:rPr>
                        <a:t>(ROC)</a:t>
                      </a:r>
                      <a:r>
                        <a:rPr lang="zh-CN" altLang="en-US" sz="1800" b="0" i="0" u="none" strike="noStrike" cap="none" spc="0" baseline="0" dirty="0">
                          <a:ln>
                            <a:noFill/>
                          </a:ln>
                          <a:solidFill>
                            <a:schemeClr val="tx1"/>
                          </a:solidFill>
                          <a:effectLst/>
                          <a:uFillTx/>
                          <a:latin typeface="Microsoft YaHei" charset="-122"/>
                          <a:ea typeface="Microsoft YaHei" charset="-122"/>
                          <a:cs typeface="Microsoft YaHei" charset="-122"/>
                          <a:sym typeface="Times New Roman" panose="02020603050405020304"/>
                        </a:rPr>
                        <a:t>曲线</a:t>
                      </a:r>
                      <a:endParaRPr lang="en-US" sz="1800" dirty="0">
                        <a:effectLst/>
                        <a:latin typeface="Microsoft YaHei" charset="-122"/>
                        <a:ea typeface="Microsoft YaHei" charset="-122"/>
                        <a:cs typeface="Microsoft YaHei" charset="-122"/>
                      </a:endParaRPr>
                    </a:p>
                  </a:txBody>
                  <a:tcPr marL="42333" marR="67733" marT="8467" marB="8467"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758425858"/>
              </p:ext>
            </p:extLst>
          </p:nvPr>
        </p:nvGraphicFramePr>
        <p:xfrm>
          <a:off x="975114" y="4600952"/>
          <a:ext cx="10972800" cy="1422400"/>
        </p:xfrm>
        <a:graphic>
          <a:graphicData uri="http://schemas.openxmlformats.org/drawingml/2006/table">
            <a:tbl>
              <a:tblPr/>
              <a:tblGrid>
                <a:gridCol w="5544616">
                  <a:extLst>
                    <a:ext uri="{9D8B030D-6E8A-4147-A177-3AD203B41FA5}">
                      <a16:colId xmlns:a16="http://schemas.microsoft.com/office/drawing/2014/main" val="20000"/>
                    </a:ext>
                  </a:extLst>
                </a:gridCol>
                <a:gridCol w="5428184">
                  <a:extLst>
                    <a:ext uri="{9D8B030D-6E8A-4147-A177-3AD203B41FA5}">
                      <a16:colId xmlns:a16="http://schemas.microsoft.com/office/drawing/2014/main" val="20001"/>
                    </a:ext>
                  </a:extLst>
                </a:gridCol>
              </a:tblGrid>
              <a:tr h="0">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4" tooltip="sklearn.metrics.cohen_kappa_score"/>
                        </a:rPr>
                        <a:t>cohen_kappa_score</a:t>
                      </a:r>
                      <a:r>
                        <a:rPr lang="en-US" sz="1800" dirty="0">
                          <a:effectLst/>
                          <a:latin typeface="Microsoft YaHei" charset="-122"/>
                          <a:ea typeface="Microsoft YaHei" charset="-122"/>
                          <a:cs typeface="Microsoft YaHei" charset="-122"/>
                        </a:rPr>
                        <a:t>(y1, y2[, labels, weights, …])</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altLang="zh-CN" sz="1800" b="0" i="0" u="none" strike="noStrike" cap="none" spc="0" baseline="0" dirty="0">
                          <a:ln>
                            <a:noFill/>
                          </a:ln>
                          <a:solidFill>
                            <a:schemeClr val="tx1"/>
                          </a:solidFill>
                          <a:effectLst/>
                          <a:uFillTx/>
                          <a:latin typeface="Microsoft YaHei" charset="-122"/>
                          <a:ea typeface="Microsoft YaHei" charset="-122"/>
                          <a:cs typeface="Microsoft YaHei" charset="-122"/>
                          <a:sym typeface="Times New Roman" panose="02020603050405020304"/>
                        </a:rPr>
                        <a:t>Kappa</a:t>
                      </a:r>
                      <a:r>
                        <a:rPr lang="zh-CN" altLang="en-US" sz="1800" b="0" i="0" u="none" strike="noStrike" cap="none" spc="0" baseline="0" dirty="0">
                          <a:ln>
                            <a:noFill/>
                          </a:ln>
                          <a:solidFill>
                            <a:schemeClr val="tx1"/>
                          </a:solidFill>
                          <a:effectLst/>
                          <a:uFillTx/>
                          <a:latin typeface="Microsoft YaHei" charset="-122"/>
                          <a:ea typeface="Microsoft YaHei" charset="-122"/>
                          <a:cs typeface="Microsoft YaHei" charset="-122"/>
                          <a:sym typeface="Times New Roman" panose="02020603050405020304"/>
                        </a:rPr>
                        <a:t>分数（</a:t>
                      </a:r>
                      <a:r>
                        <a:rPr lang="en-US" altLang="zh-CN" sz="1800" b="0" i="0" u="none" strike="noStrike" cap="none" spc="0" baseline="0" dirty="0">
                          <a:ln>
                            <a:noFill/>
                          </a:ln>
                          <a:solidFill>
                            <a:schemeClr val="tx1"/>
                          </a:solidFill>
                          <a:effectLst/>
                          <a:uFillTx/>
                          <a:latin typeface="Microsoft YaHei" charset="-122"/>
                          <a:ea typeface="Microsoft YaHei" charset="-122"/>
                          <a:cs typeface="Microsoft YaHei" charset="-122"/>
                          <a:sym typeface="Times New Roman" panose="02020603050405020304"/>
                          <a:hlinkClick r:id="rId5"/>
                        </a:rPr>
                        <a:t>Cohen‘s kappa</a:t>
                      </a:r>
                      <a:r>
                        <a:rPr lang="zh-CN" altLang="en-US" sz="1800" b="0" i="0" u="none" strike="noStrike" cap="none" spc="0" baseline="0" dirty="0">
                          <a:ln>
                            <a:noFill/>
                          </a:ln>
                          <a:solidFill>
                            <a:schemeClr val="tx1"/>
                          </a:solidFill>
                          <a:effectLst/>
                          <a:uFillTx/>
                          <a:latin typeface="Microsoft YaHei" charset="-122"/>
                          <a:ea typeface="Microsoft YaHei" charset="-122"/>
                          <a:cs typeface="Microsoft YaHei" charset="-122"/>
                          <a:sym typeface="Times New Roman" panose="02020603050405020304"/>
                        </a:rPr>
                        <a:t>）：衡量两种标注结果的吻合程度</a:t>
                      </a:r>
                      <a:endParaRPr lang="en-US" sz="1800" dirty="0">
                        <a:effectLst/>
                        <a:latin typeface="Microsoft YaHei" charset="-122"/>
                        <a:ea typeface="Microsoft YaHei" charset="-122"/>
                        <a:cs typeface="Microsoft YaHei" charset="-122"/>
                      </a:endParaRP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0"/>
                  </a:ext>
                </a:extLst>
              </a:tr>
              <a:tr h="0">
                <a:tc>
                  <a:txBody>
                    <a:bodyPr/>
                    <a:lstStyle/>
                    <a:p>
                      <a:pPr algn="l"/>
                      <a:r>
                        <a:rPr lang="es-ES_tradnl" sz="1800" u="none" strike="noStrike" dirty="0">
                          <a:solidFill>
                            <a:srgbClr val="2878A2"/>
                          </a:solidFill>
                          <a:effectLst/>
                          <a:latin typeface="Microsoft YaHei" charset="-122"/>
                          <a:ea typeface="Microsoft YaHei" charset="-122"/>
                          <a:cs typeface="Microsoft YaHei" charset="-122"/>
                          <a:hlinkClick r:id="rId6" tooltip="sklearn.metrics.confusion_matrix"/>
                        </a:rPr>
                        <a:t>confusion_matrix</a:t>
                      </a:r>
                      <a:r>
                        <a:rPr lang="es-ES_tradnl" sz="1800" dirty="0">
                          <a:effectLst/>
                          <a:latin typeface="Microsoft YaHei" charset="-122"/>
                          <a:ea typeface="Microsoft YaHei" charset="-122"/>
                          <a:cs typeface="Microsoft YaHei" charset="-122"/>
                        </a:rPr>
                        <a:t>(</a:t>
                      </a:r>
                      <a:r>
                        <a:rPr lang="es-ES_tradnl" sz="1800" dirty="0" err="1">
                          <a:effectLst/>
                          <a:latin typeface="Microsoft YaHei" charset="-122"/>
                          <a:ea typeface="Microsoft YaHei" charset="-122"/>
                          <a:cs typeface="Microsoft YaHei" charset="-122"/>
                        </a:rPr>
                        <a:t>y_true</a:t>
                      </a:r>
                      <a:r>
                        <a:rPr lang="es-ES_tradnl" sz="1800" dirty="0">
                          <a:effectLst/>
                          <a:latin typeface="Microsoft YaHei" charset="-122"/>
                          <a:ea typeface="Microsoft YaHei" charset="-122"/>
                          <a:cs typeface="Microsoft YaHei" charset="-122"/>
                        </a:rPr>
                        <a:t>, </a:t>
                      </a:r>
                      <a:r>
                        <a:rPr lang="es-ES_tradnl" sz="1800" dirty="0" err="1">
                          <a:effectLst/>
                          <a:latin typeface="Microsoft YaHei" charset="-122"/>
                          <a:ea typeface="Microsoft YaHei" charset="-122"/>
                          <a:cs typeface="Microsoft YaHei" charset="-122"/>
                        </a:rPr>
                        <a:t>y_pred</a:t>
                      </a:r>
                      <a:r>
                        <a:rPr lang="es-ES_tradnl" sz="1800" dirty="0">
                          <a:effectLst/>
                          <a:latin typeface="Microsoft YaHei" charset="-122"/>
                          <a:ea typeface="Microsoft YaHei" charset="-122"/>
                          <a:cs typeface="Microsoft YaHei" charset="-122"/>
                        </a:rPr>
                        <a:t>[, </a:t>
                      </a:r>
                      <a:r>
                        <a:rPr lang="es-ES_tradnl" sz="1800" dirty="0" err="1">
                          <a:effectLst/>
                          <a:latin typeface="Microsoft YaHei" charset="-122"/>
                          <a:ea typeface="Microsoft YaHei" charset="-122"/>
                          <a:cs typeface="Microsoft YaHei" charset="-122"/>
                        </a:rPr>
                        <a:t>labels</a:t>
                      </a:r>
                      <a:r>
                        <a:rPr lang="es-ES_tradnl" sz="1800" dirty="0">
                          <a:effectLst/>
                          <a:latin typeface="Microsoft YaHei" charset="-122"/>
                          <a:ea typeface="Microsoft YaHei" charset="-122"/>
                          <a:cs typeface="Microsoft YaHei" charset="-122"/>
                        </a:rPr>
                        <a:t>, …])</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a:effectLst/>
                          <a:latin typeface="Microsoft YaHei" charset="-122"/>
                          <a:ea typeface="Microsoft YaHei" charset="-122"/>
                          <a:cs typeface="Microsoft YaHei" charset="-122"/>
                        </a:rPr>
                        <a:t>计算混淆矩阵</a:t>
                      </a:r>
                      <a:endParaRPr lang="en-US" sz="1800" dirty="0">
                        <a:effectLst/>
                        <a:latin typeface="Microsoft YaHei" charset="-122"/>
                        <a:ea typeface="Microsoft YaHei" charset="-122"/>
                        <a:cs typeface="Microsoft YaHei" charset="-122"/>
                      </a:endParaRP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1"/>
                  </a:ext>
                </a:extLst>
              </a:tr>
              <a:tr h="0">
                <a:tc>
                  <a:txBody>
                    <a:bodyPr/>
                    <a:lstStyle/>
                    <a:p>
                      <a:pPr algn="l"/>
                      <a:r>
                        <a:rPr lang="sk-SK" sz="1800" u="none" strike="noStrike">
                          <a:solidFill>
                            <a:srgbClr val="2878A2"/>
                          </a:solidFill>
                          <a:effectLst/>
                          <a:latin typeface="Microsoft YaHei" charset="-122"/>
                          <a:ea typeface="Microsoft YaHei" charset="-122"/>
                          <a:cs typeface="Microsoft YaHei" charset="-122"/>
                          <a:hlinkClick r:id="rId7" tooltip="sklearn.metrics.hinge_loss"/>
                        </a:rPr>
                        <a:t>hinge_loss</a:t>
                      </a:r>
                      <a:r>
                        <a:rPr lang="sk-SK" sz="1800">
                          <a:effectLst/>
                          <a:latin typeface="Microsoft YaHei" charset="-122"/>
                          <a:ea typeface="Microsoft YaHei" charset="-122"/>
                          <a:cs typeface="Microsoft YaHei" charset="-122"/>
                        </a:rPr>
                        <a:t>(y_true, pred_decision[, labels, …])</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a:effectLst/>
                          <a:latin typeface="Microsoft YaHei" charset="-122"/>
                          <a:ea typeface="Microsoft YaHei" charset="-122"/>
                          <a:cs typeface="Microsoft YaHei" charset="-122"/>
                        </a:rPr>
                        <a:t>平均合页损失（非正则的）</a:t>
                      </a:r>
                      <a:endParaRPr lang="en-US" sz="1800" dirty="0">
                        <a:effectLst/>
                        <a:latin typeface="Microsoft YaHei" charset="-122"/>
                        <a:ea typeface="Microsoft YaHei" charset="-122"/>
                        <a:cs typeface="Microsoft YaHei" charset="-122"/>
                      </a:endParaRP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2"/>
                  </a:ext>
                </a:extLst>
              </a:tr>
              <a:tr h="0">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8" tooltip="sklearn.metrics.matthews_corrcoef"/>
                        </a:rPr>
                        <a:t>matthews_corrcoef</a:t>
                      </a:r>
                      <a:r>
                        <a:rPr lang="en-US" sz="1800">
                          <a:effectLst/>
                          <a:latin typeface="Microsoft YaHei" charset="-122"/>
                          <a:ea typeface="Microsoft YaHei" charset="-122"/>
                          <a:cs typeface="Microsoft YaHei" charset="-122"/>
                        </a:rPr>
                        <a:t>(y_true, y_pred[, …])</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a:effectLst/>
                          <a:latin typeface="Microsoft YaHei" charset="-122"/>
                          <a:ea typeface="Microsoft YaHei" charset="-122"/>
                          <a:cs typeface="Microsoft YaHei" charset="-122"/>
                        </a:rPr>
                        <a:t>计算</a:t>
                      </a:r>
                      <a:r>
                        <a:rPr lang="en-US" sz="1800" dirty="0">
                          <a:effectLst/>
                          <a:latin typeface="Microsoft YaHei" charset="-122"/>
                          <a:ea typeface="Microsoft YaHei" charset="-122"/>
                          <a:cs typeface="Microsoft YaHei" charset="-122"/>
                        </a:rPr>
                        <a:t>Matthews</a:t>
                      </a:r>
                      <a:r>
                        <a:rPr lang="zh-CN" altLang="en-US" sz="1800" dirty="0">
                          <a:effectLst/>
                          <a:latin typeface="Microsoft YaHei" charset="-122"/>
                          <a:ea typeface="Microsoft YaHei" charset="-122"/>
                          <a:cs typeface="Microsoft YaHei" charset="-122"/>
                        </a:rPr>
                        <a:t>相关系数</a:t>
                      </a:r>
                      <a:r>
                        <a:rPr lang="en-US" sz="1800" dirty="0">
                          <a:effectLst/>
                          <a:latin typeface="Microsoft YaHei" charset="-122"/>
                          <a:ea typeface="Microsoft YaHei" charset="-122"/>
                          <a:cs typeface="Microsoft YaHei" charset="-122"/>
                        </a:rPr>
                        <a:t> (MCC)</a:t>
                      </a:r>
                    </a:p>
                  </a:txBody>
                  <a:tcPr marL="31750" marR="50800" marT="6350" marB="6350"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733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54037" y="665902"/>
            <a:ext cx="10752465" cy="5237271"/>
          </a:xfrm>
        </p:spPr>
        <p:txBody>
          <a:bodyPr/>
          <a:lstStyle/>
          <a:p>
            <a:r>
              <a:rPr kumimoji="1" lang="zh-CN" altLang="en-US"/>
              <a:t>可用于多标签</a:t>
            </a:r>
            <a:endParaRPr kumimoji="1" lang="zh-CN" altLang="en-US" dirty="0"/>
          </a:p>
        </p:txBody>
      </p:sp>
      <p:sp>
        <p:nvSpPr>
          <p:cNvPr id="3" name="标题 2"/>
          <p:cNvSpPr>
            <a:spLocks noGrp="1"/>
          </p:cNvSpPr>
          <p:nvPr>
            <p:ph type="title"/>
          </p:nvPr>
        </p:nvSpPr>
        <p:spPr/>
        <p:txBody>
          <a:bodyPr/>
          <a:lstStyle/>
          <a:p>
            <a:endParaRPr kumimoji="1"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226147816"/>
              </p:ext>
            </p:extLst>
          </p:nvPr>
        </p:nvGraphicFramePr>
        <p:xfrm>
          <a:off x="689703" y="1401084"/>
          <a:ext cx="10812593" cy="5456916"/>
        </p:xfrm>
        <a:graphic>
          <a:graphicData uri="http://schemas.openxmlformats.org/drawingml/2006/table">
            <a:tbl>
              <a:tblPr/>
              <a:tblGrid>
                <a:gridCol w="6349147">
                  <a:extLst>
                    <a:ext uri="{9D8B030D-6E8A-4147-A177-3AD203B41FA5}">
                      <a16:colId xmlns:a16="http://schemas.microsoft.com/office/drawing/2014/main" val="20000"/>
                    </a:ext>
                  </a:extLst>
                </a:gridCol>
                <a:gridCol w="4463446">
                  <a:extLst>
                    <a:ext uri="{9D8B030D-6E8A-4147-A177-3AD203B41FA5}">
                      <a16:colId xmlns:a16="http://schemas.microsoft.com/office/drawing/2014/main" val="20001"/>
                    </a:ext>
                  </a:extLst>
                </a:gridCol>
              </a:tblGrid>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2" tooltip="sklearn.metrics.accuracy_score"/>
                        </a:rPr>
                        <a:t>accuracy_score</a:t>
                      </a:r>
                      <a:r>
                        <a:rPr lang="en-US" sz="1800">
                          <a:effectLst/>
                          <a:latin typeface="Microsoft YaHei" charset="-122"/>
                          <a:ea typeface="Microsoft YaHei" charset="-122"/>
                          <a:cs typeface="Microsoft YaHei" charset="-122"/>
                        </a:rPr>
                        <a:t>(y_true, y_pred[, normalize,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a:effectLst/>
                          <a:latin typeface="Microsoft YaHei" charset="-122"/>
                          <a:ea typeface="Microsoft YaHei" charset="-122"/>
                          <a:cs typeface="Microsoft YaHei" charset="-122"/>
                        </a:rPr>
                        <a:t>正确率</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0"/>
                  </a:ext>
                </a:extLst>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3" tooltip="sklearn.metrics.classification_report"/>
                        </a:rPr>
                        <a:t>classification_report</a:t>
                      </a:r>
                      <a:r>
                        <a:rPr lang="en-US" sz="1800">
                          <a:effectLst/>
                          <a:latin typeface="Microsoft YaHei" charset="-122"/>
                          <a:ea typeface="Microsoft YaHei" charset="-122"/>
                          <a:cs typeface="Microsoft YaHei" charset="-122"/>
                        </a:rPr>
                        <a:t>(y_true, y_pred[,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a:effectLst/>
                          <a:latin typeface="Microsoft YaHei" charset="-122"/>
                          <a:ea typeface="Microsoft YaHei" charset="-122"/>
                          <a:cs typeface="Microsoft YaHei" charset="-122"/>
                        </a:rPr>
                        <a:t>创建一个包含主要分类评价指标的文本报告</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1"/>
                  </a:ext>
                </a:extLst>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4" tooltip="sklearn.metrics.f1_score"/>
                        </a:rPr>
                        <a:t>f1_score</a:t>
                      </a:r>
                      <a:r>
                        <a:rPr lang="en-US" sz="1800">
                          <a:effectLst/>
                          <a:latin typeface="Microsoft YaHei" charset="-122"/>
                          <a:ea typeface="Microsoft YaHei" charset="-122"/>
                          <a:cs typeface="Microsoft YaHei" charset="-122"/>
                        </a:rPr>
                        <a:t>(y_true, y_pred[,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altLang="zh-CN" sz="1800" dirty="0">
                          <a:effectLst/>
                          <a:latin typeface="Microsoft YaHei" charset="-122"/>
                          <a:ea typeface="Microsoft YaHei" charset="-122"/>
                          <a:cs typeface="Microsoft YaHei" charset="-122"/>
                        </a:rPr>
                        <a:t>F1</a:t>
                      </a:r>
                      <a:r>
                        <a:rPr lang="zh-CN" altLang="en-US" sz="1800" dirty="0">
                          <a:effectLst/>
                          <a:latin typeface="Microsoft YaHei" charset="-122"/>
                          <a:ea typeface="Microsoft YaHei" charset="-122"/>
                          <a:cs typeface="Microsoft YaHei" charset="-122"/>
                        </a:rPr>
                        <a:t>分数</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2"/>
                  </a:ext>
                </a:extLst>
              </a:tr>
              <a:tr h="464232">
                <a:tc>
                  <a:txBody>
                    <a:bodyPr/>
                    <a:lstStyle/>
                    <a:p>
                      <a:pPr algn="l"/>
                      <a:r>
                        <a:rPr lang="sk-SK" sz="1800" u="none" strike="noStrike">
                          <a:solidFill>
                            <a:srgbClr val="2878A2"/>
                          </a:solidFill>
                          <a:effectLst/>
                          <a:latin typeface="Microsoft YaHei" charset="-122"/>
                          <a:ea typeface="Microsoft YaHei" charset="-122"/>
                          <a:cs typeface="Microsoft YaHei" charset="-122"/>
                          <a:hlinkClick r:id="rId5" tooltip="sklearn.metrics.fbeta_score"/>
                        </a:rPr>
                        <a:t>fbeta_score</a:t>
                      </a:r>
                      <a:r>
                        <a:rPr lang="sk-SK" sz="1800">
                          <a:effectLst/>
                          <a:latin typeface="Microsoft YaHei" charset="-122"/>
                          <a:ea typeface="Microsoft YaHei" charset="-122"/>
                          <a:cs typeface="Microsoft YaHei" charset="-122"/>
                        </a:rPr>
                        <a:t>(y_true, y_pred, beta[,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dirty="0">
                          <a:effectLst/>
                          <a:latin typeface="Microsoft YaHei" charset="-122"/>
                          <a:ea typeface="Microsoft YaHei" charset="-122"/>
                          <a:cs typeface="Microsoft YaHei" charset="-122"/>
                        </a:rPr>
                        <a:t>F-beta </a:t>
                      </a:r>
                      <a:r>
                        <a:rPr lang="zh-CN" altLang="en-US" sz="1800" dirty="0">
                          <a:effectLst/>
                          <a:latin typeface="Microsoft YaHei" charset="-122"/>
                          <a:ea typeface="Microsoft YaHei" charset="-122"/>
                          <a:cs typeface="Microsoft YaHei" charset="-122"/>
                        </a:rPr>
                        <a:t>分数</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3"/>
                  </a:ext>
                </a:extLst>
              </a:tr>
              <a:tr h="66335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6" tooltip="sklearn.metrics.hamming_loss"/>
                        </a:rPr>
                        <a:t>hamming_loss</a:t>
                      </a:r>
                      <a:r>
                        <a:rPr lang="en-US" sz="1800">
                          <a:effectLst/>
                          <a:latin typeface="Microsoft YaHei" charset="-122"/>
                          <a:ea typeface="Microsoft YaHei" charset="-122"/>
                          <a:cs typeface="Microsoft YaHei" charset="-122"/>
                        </a:rPr>
                        <a:t>(y_true, y_pred[,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a:effectLst/>
                          <a:latin typeface="Microsoft YaHei" charset="-122"/>
                          <a:ea typeface="Microsoft YaHei" charset="-122"/>
                          <a:cs typeface="Microsoft YaHei" charset="-122"/>
                        </a:rPr>
                        <a:t>平均</a:t>
                      </a:r>
                      <a:r>
                        <a:rPr lang="en-US" sz="1800" dirty="0">
                          <a:effectLst/>
                          <a:latin typeface="Microsoft YaHei" charset="-122"/>
                          <a:ea typeface="Microsoft YaHei" charset="-122"/>
                          <a:cs typeface="Microsoft YaHei" charset="-122"/>
                        </a:rPr>
                        <a:t>Hamming</a:t>
                      </a:r>
                      <a:r>
                        <a:rPr lang="zh-CN" altLang="en-US" sz="1800" dirty="0">
                          <a:effectLst/>
                          <a:latin typeface="Microsoft YaHei" charset="-122"/>
                          <a:ea typeface="Microsoft YaHei" charset="-122"/>
                          <a:cs typeface="Microsoft YaHei" charset="-122"/>
                        </a:rPr>
                        <a:t>损失</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4"/>
                  </a:ext>
                </a:extLst>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7" tooltip="sklearn.metrics.jaccard_similarity_score"/>
                        </a:rPr>
                        <a:t>jaccard_similarity_score</a:t>
                      </a:r>
                      <a:r>
                        <a:rPr lang="en-US" sz="1800">
                          <a:effectLst/>
                          <a:latin typeface="Microsoft YaHei" charset="-122"/>
                          <a:ea typeface="Microsoft YaHei" charset="-122"/>
                          <a:cs typeface="Microsoft YaHei" charset="-122"/>
                        </a:rPr>
                        <a:t>(y_true, y_pred[,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dirty="0" err="1">
                          <a:effectLst/>
                          <a:latin typeface="Microsoft YaHei" charset="-122"/>
                          <a:ea typeface="Microsoft YaHei" charset="-122"/>
                          <a:cs typeface="Microsoft YaHei" charset="-122"/>
                        </a:rPr>
                        <a:t>Jaccard</a:t>
                      </a:r>
                      <a:r>
                        <a:rPr lang="zh-CN" altLang="en-US" sz="1800" dirty="0">
                          <a:effectLst/>
                          <a:latin typeface="Microsoft YaHei" charset="-122"/>
                          <a:ea typeface="Microsoft YaHei" charset="-122"/>
                          <a:cs typeface="Microsoft YaHei" charset="-122"/>
                        </a:rPr>
                        <a:t>相似度分数</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5"/>
                  </a:ext>
                </a:extLst>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8" tooltip="sklearn.metrics.log_loss"/>
                        </a:rPr>
                        <a:t>log_loss</a:t>
                      </a:r>
                      <a:r>
                        <a:rPr lang="en-US" sz="1800">
                          <a:effectLst/>
                          <a:latin typeface="Microsoft YaHei" charset="-122"/>
                          <a:ea typeface="Microsoft YaHei" charset="-122"/>
                          <a:cs typeface="Microsoft YaHei" charset="-122"/>
                        </a:rPr>
                        <a:t>(y_true, y_pred[, eps, normalize,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dirty="0" err="1">
                          <a:effectLst/>
                          <a:latin typeface="Microsoft YaHei" charset="-122"/>
                          <a:ea typeface="Microsoft YaHei" charset="-122"/>
                          <a:cs typeface="Microsoft YaHei" charset="-122"/>
                        </a:rPr>
                        <a:t>Logloss</a:t>
                      </a:r>
                      <a:r>
                        <a:rPr lang="zh-CN" altLang="en-US" sz="1800" dirty="0">
                          <a:effectLst/>
                          <a:latin typeface="Microsoft YaHei" charset="-122"/>
                          <a:ea typeface="Microsoft YaHei" charset="-122"/>
                          <a:cs typeface="Microsoft YaHei" charset="-122"/>
                        </a:rPr>
                        <a:t>，</a:t>
                      </a:r>
                      <a:r>
                        <a:rPr lang="en-US" sz="1800" dirty="0">
                          <a:effectLst/>
                          <a:latin typeface="Microsoft YaHei" charset="-122"/>
                          <a:ea typeface="Microsoft YaHei" charset="-122"/>
                          <a:cs typeface="Microsoft YaHei" charset="-122"/>
                        </a:rPr>
                        <a:t>logistic</a:t>
                      </a:r>
                      <a:r>
                        <a:rPr lang="zh-CN" altLang="en-US" sz="1800" dirty="0">
                          <a:effectLst/>
                          <a:latin typeface="Microsoft YaHei" charset="-122"/>
                          <a:ea typeface="Microsoft YaHei" charset="-122"/>
                          <a:cs typeface="Microsoft YaHei" charset="-122"/>
                        </a:rPr>
                        <a:t>损失或交叉熵损失</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6"/>
                  </a:ext>
                </a:extLst>
              </a:tr>
              <a:tr h="615476">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9" tooltip="sklearn.metrics.precision_recall_fscore_support"/>
                        </a:rPr>
                        <a:t>precision_recall_fscore_support</a:t>
                      </a:r>
                      <a:r>
                        <a:rPr lang="en-US" sz="1800">
                          <a:effectLst/>
                          <a:latin typeface="Microsoft YaHei" charset="-122"/>
                          <a:ea typeface="Microsoft YaHei" charset="-122"/>
                          <a:cs typeface="Microsoft YaHei" charset="-122"/>
                        </a:rPr>
                        <a:t>(y_true, y_pred)</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a:effectLst/>
                          <a:latin typeface="Microsoft YaHei" charset="-122"/>
                          <a:ea typeface="Microsoft YaHei" charset="-122"/>
                          <a:cs typeface="Microsoft YaHei" charset="-122"/>
                        </a:rPr>
                        <a:t>计算每个类的</a:t>
                      </a:r>
                      <a:r>
                        <a:rPr lang="en-US" sz="1800" dirty="0">
                          <a:effectLst/>
                          <a:latin typeface="Microsoft YaHei" charset="-122"/>
                          <a:ea typeface="Microsoft YaHei" charset="-122"/>
                          <a:cs typeface="Microsoft YaHei" charset="-122"/>
                        </a:rPr>
                        <a:t>precision, recall, F-measure and support</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7"/>
                  </a:ext>
                </a:extLst>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10" tooltip="sklearn.metrics.precision_score"/>
                        </a:rPr>
                        <a:t>precision_score</a:t>
                      </a:r>
                      <a:r>
                        <a:rPr lang="en-US" sz="1800">
                          <a:effectLst/>
                          <a:latin typeface="Microsoft YaHei" charset="-122"/>
                          <a:ea typeface="Microsoft YaHei" charset="-122"/>
                          <a:cs typeface="Microsoft YaHei" charset="-122"/>
                        </a:rPr>
                        <a:t>(y_true, y_pred[,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dirty="0">
                          <a:effectLst/>
                          <a:latin typeface="Microsoft YaHei" charset="-122"/>
                          <a:ea typeface="Microsoft YaHei" charset="-122"/>
                          <a:cs typeface="Microsoft YaHei" charset="-122"/>
                        </a:rPr>
                        <a:t>precision</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8"/>
                  </a:ext>
                </a:extLst>
              </a:tr>
              <a:tr h="464232">
                <a:tc>
                  <a:txBody>
                    <a:bodyPr/>
                    <a:lstStyle/>
                    <a:p>
                      <a:pPr algn="l"/>
                      <a:r>
                        <a:rPr lang="en-US" sz="1800" u="none" strike="noStrike">
                          <a:solidFill>
                            <a:srgbClr val="2878A2"/>
                          </a:solidFill>
                          <a:effectLst/>
                          <a:latin typeface="Microsoft YaHei" charset="-122"/>
                          <a:ea typeface="Microsoft YaHei" charset="-122"/>
                          <a:cs typeface="Microsoft YaHei" charset="-122"/>
                          <a:hlinkClick r:id="rId11" tooltip="sklearn.metrics.recall_score"/>
                        </a:rPr>
                        <a:t>recall_score</a:t>
                      </a:r>
                      <a:r>
                        <a:rPr lang="en-US" sz="1800">
                          <a:effectLst/>
                          <a:latin typeface="Microsoft YaHei" charset="-122"/>
                          <a:ea typeface="Microsoft YaHei" charset="-122"/>
                          <a:cs typeface="Microsoft YaHei" charset="-122"/>
                        </a:rPr>
                        <a:t>(y_true, y_pred[, labels,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dirty="0">
                          <a:effectLst/>
                          <a:latin typeface="Microsoft YaHei" charset="-122"/>
                          <a:ea typeface="Microsoft YaHei" charset="-122"/>
                          <a:cs typeface="Microsoft YaHei" charset="-122"/>
                        </a:rPr>
                        <a:t>recall</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9"/>
                  </a:ext>
                </a:extLst>
              </a:tr>
              <a:tr h="464232">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12" tooltip="sklearn.metrics.zero_one_loss"/>
                        </a:rPr>
                        <a:t>zero_one_loss</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y_pred</a:t>
                      </a:r>
                      <a:r>
                        <a:rPr lang="en-US" sz="1800" dirty="0">
                          <a:effectLst/>
                          <a:latin typeface="Microsoft YaHei" charset="-122"/>
                          <a:ea typeface="Microsoft YaHei" charset="-122"/>
                          <a:cs typeface="Microsoft YaHei" charset="-122"/>
                        </a:rPr>
                        <a:t>[, normalize, …])</a:t>
                      </a: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altLang="zh-CN" sz="1800" dirty="0">
                          <a:effectLst/>
                          <a:latin typeface="Microsoft YaHei" charset="-122"/>
                          <a:ea typeface="Microsoft YaHei" charset="-122"/>
                          <a:cs typeface="Microsoft YaHei" charset="-122"/>
                        </a:rPr>
                        <a:t>0/1</a:t>
                      </a:r>
                      <a:r>
                        <a:rPr lang="zh-CN" altLang="en-US" sz="1800" dirty="0">
                          <a:effectLst/>
                          <a:latin typeface="Microsoft YaHei" charset="-122"/>
                          <a:ea typeface="Microsoft YaHei" charset="-122"/>
                          <a:cs typeface="Microsoft YaHei" charset="-122"/>
                        </a:rPr>
                        <a:t>分类损失</a:t>
                      </a:r>
                      <a:endParaRPr lang="en-US" sz="1800" dirty="0">
                        <a:effectLst/>
                        <a:latin typeface="Microsoft YaHei" charset="-122"/>
                        <a:ea typeface="Microsoft YaHei" charset="-122"/>
                        <a:cs typeface="Microsoft YaHei" charset="-122"/>
                      </a:endParaRPr>
                    </a:p>
                  </a:txBody>
                  <a:tcPr marL="26257" marR="42012" marT="5251" marB="525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10"/>
                  </a:ext>
                </a:extLst>
              </a:tr>
            </a:tbl>
          </a:graphicData>
        </a:graphic>
      </p:graphicFrame>
      <p:pic>
        <p:nvPicPr>
          <p:cNvPr id="5" name="Picture 3" descr="_\beta = (1 + \beta^2) \frac{\text{precision} \times \text{recall}}{\b"/>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60296" y="2780928"/>
            <a:ext cx="253365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858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76013" cy="5237271"/>
          </a:xfrm>
        </p:spPr>
        <p:txBody>
          <a:bodyPr/>
          <a:lstStyle/>
          <a:p>
            <a:pPr marL="285750" lvl="1" indent="-285750" eaLnBrk="1" hangingPunct="1">
              <a:lnSpc>
                <a:spcPct val="150000"/>
              </a:lnSpc>
              <a:spcBef>
                <a:spcPct val="0"/>
              </a:spcBef>
              <a:buFont typeface="Wingdings" panose="05000000000000000000" pitchFamily="2" charset="2"/>
              <a:buChar char="n"/>
            </a:pPr>
            <a:r>
              <a:rPr kumimoji="1" lang="zh-CN" altLang="en-US" sz="2800" dirty="0"/>
              <a:t>可用于两类和多标签</a:t>
            </a:r>
            <a:r>
              <a:rPr lang="zh-CN" altLang="en-US" sz="2800" dirty="0"/>
              <a:t>场合（但不能用于多类场合）：</a:t>
            </a:r>
            <a:endParaRPr lang="en-US" altLang="zh-CN" sz="2800" dirty="0"/>
          </a:p>
          <a:p>
            <a:pPr marL="285750" lvl="1" indent="-285750" eaLnBrk="1" hangingPunct="1">
              <a:lnSpc>
                <a:spcPct val="150000"/>
              </a:lnSpc>
              <a:spcBef>
                <a:spcPct val="0"/>
              </a:spcBef>
              <a:buFont typeface="Wingdings" panose="05000000000000000000" pitchFamily="2" charset="2"/>
              <a:buChar char="n"/>
            </a:pPr>
            <a:endParaRPr kumimoji="1" lang="en-US" altLang="zh-CN" sz="2800" dirty="0"/>
          </a:p>
          <a:p>
            <a:pPr marL="285750" lvl="1" indent="-285750" eaLnBrk="1" hangingPunct="1">
              <a:lnSpc>
                <a:spcPct val="150000"/>
              </a:lnSpc>
              <a:spcBef>
                <a:spcPct val="0"/>
              </a:spcBef>
              <a:buFont typeface="Wingdings" panose="05000000000000000000" pitchFamily="2" charset="2"/>
              <a:buChar char="n"/>
            </a:pPr>
            <a:endParaRPr kumimoji="1" lang="en-US" altLang="zh-CN" sz="2800" dirty="0"/>
          </a:p>
          <a:p>
            <a:pPr marL="285750" lvl="1" indent="-285750" eaLnBrk="1" hangingPunct="1">
              <a:lnSpc>
                <a:spcPct val="150000"/>
              </a:lnSpc>
              <a:spcBef>
                <a:spcPct val="0"/>
              </a:spcBef>
              <a:buFont typeface="Wingdings" panose="05000000000000000000" pitchFamily="2" charset="2"/>
              <a:buChar char="n"/>
            </a:pPr>
            <a:endParaRPr kumimoji="1" lang="en-US" altLang="zh-CN" sz="2800" dirty="0"/>
          </a:p>
          <a:p>
            <a:pPr marL="285750" lvl="1" indent="-285750" eaLnBrk="1" hangingPunct="1">
              <a:lnSpc>
                <a:spcPct val="150000"/>
              </a:lnSpc>
              <a:spcBef>
                <a:spcPct val="0"/>
              </a:spcBef>
              <a:buFont typeface="Wingdings" panose="05000000000000000000" pitchFamily="2" charset="2"/>
              <a:buChar char="n"/>
            </a:pPr>
            <a:endParaRPr kumimoji="1" lang="en-US" altLang="zh-CN" sz="2800" dirty="0"/>
          </a:p>
          <a:p>
            <a:pPr marL="285750" lvl="1" indent="-285750" eaLnBrk="1" hangingPunct="1">
              <a:lnSpc>
                <a:spcPct val="150000"/>
              </a:lnSpc>
              <a:spcBef>
                <a:spcPct val="0"/>
              </a:spcBef>
              <a:buFont typeface="Wingdings" panose="05000000000000000000" pitchFamily="2" charset="2"/>
              <a:buChar char="n"/>
            </a:pPr>
            <a:r>
              <a:rPr kumimoji="1" lang="zh-CN" altLang="en-US" sz="2800" dirty="0"/>
              <a:t>更多请见</a:t>
            </a:r>
            <a:r>
              <a:rPr kumimoji="1" lang="en-US" altLang="zh-CN" sz="2800" dirty="0" err="1"/>
              <a:t>Scikit</a:t>
            </a:r>
            <a:r>
              <a:rPr kumimoji="1" lang="en-US" altLang="zh-CN" sz="2800" dirty="0"/>
              <a:t>-Learn</a:t>
            </a:r>
            <a:r>
              <a:rPr kumimoji="1" lang="zh-CN" altLang="en-US" sz="2800" dirty="0"/>
              <a:t>文档</a:t>
            </a:r>
            <a:endParaRPr kumimoji="1" lang="en-US" altLang="zh-CN" sz="2800" dirty="0"/>
          </a:p>
          <a:p>
            <a:pPr marL="742950" lvl="2" indent="-285750" eaLnBrk="1" hangingPunct="1">
              <a:lnSpc>
                <a:spcPct val="150000"/>
              </a:lnSpc>
              <a:spcBef>
                <a:spcPct val="0"/>
              </a:spcBef>
              <a:buFont typeface="Wingdings" panose="05000000000000000000" pitchFamily="2" charset="2"/>
              <a:buChar char="n"/>
            </a:pPr>
            <a:r>
              <a:rPr kumimoji="1" lang="zh-CN" altLang="en-US" dirty="0"/>
              <a:t> </a:t>
            </a:r>
            <a:r>
              <a:rPr lang="zh-CN" altLang="en-US" dirty="0">
                <a:latin typeface="Microsoft YaHei" charset="-122"/>
                <a:ea typeface="Microsoft YaHei" charset="-122"/>
                <a:cs typeface="Microsoft YaHei" charset="-122"/>
              </a:rPr>
              <a:t>http://scikit-learn.org/stable/modules/model_evaluation.html#classification-metrics</a:t>
            </a:r>
          </a:p>
          <a:p>
            <a:pPr marL="742950" lvl="2" indent="-285750" eaLnBrk="1" hangingPunct="1">
              <a:lnSpc>
                <a:spcPct val="150000"/>
              </a:lnSpc>
              <a:spcBef>
                <a:spcPct val="0"/>
              </a:spcBef>
              <a:buFont typeface="Wingdings" panose="05000000000000000000" pitchFamily="2" charset="2"/>
              <a:buChar char="n"/>
            </a:pPr>
            <a:endParaRPr kumimoji="1" lang="zh-CN" altLang="en-US" dirty="0"/>
          </a:p>
          <a:p>
            <a:endParaRPr kumimoji="1" lang="zh-CN" altLang="en-US" dirty="0"/>
          </a:p>
        </p:txBody>
      </p:sp>
      <p:sp>
        <p:nvSpPr>
          <p:cNvPr id="3" name="标题 2"/>
          <p:cNvSpPr>
            <a:spLocks noGrp="1"/>
          </p:cNvSpPr>
          <p:nvPr>
            <p:ph type="title"/>
          </p:nvPr>
        </p:nvSpPr>
        <p:spPr/>
        <p:txBody>
          <a:bodyPr/>
          <a:lstStyle/>
          <a:p>
            <a:endParaRPr kumimoji="1"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53922488"/>
              </p:ext>
            </p:extLst>
          </p:nvPr>
        </p:nvGraphicFramePr>
        <p:xfrm>
          <a:off x="746126" y="2021480"/>
          <a:ext cx="11299561" cy="1657606"/>
        </p:xfrm>
        <a:graphic>
          <a:graphicData uri="http://schemas.openxmlformats.org/drawingml/2006/table">
            <a:tbl>
              <a:tblPr/>
              <a:tblGrid>
                <a:gridCol w="5024624">
                  <a:extLst>
                    <a:ext uri="{9D8B030D-6E8A-4147-A177-3AD203B41FA5}">
                      <a16:colId xmlns:a16="http://schemas.microsoft.com/office/drawing/2014/main" val="20000"/>
                    </a:ext>
                  </a:extLst>
                </a:gridCol>
                <a:gridCol w="6274937">
                  <a:extLst>
                    <a:ext uri="{9D8B030D-6E8A-4147-A177-3AD203B41FA5}">
                      <a16:colId xmlns:a16="http://schemas.microsoft.com/office/drawing/2014/main" val="20001"/>
                    </a:ext>
                  </a:extLst>
                </a:gridCol>
              </a:tblGrid>
              <a:tr h="666243">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2" tooltip="sklearn.metrics.average_precision_score"/>
                        </a:rPr>
                        <a:t>average_precision_score</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y_score</a:t>
                      </a:r>
                      <a:r>
                        <a:rPr lang="en-US" sz="1800" dirty="0">
                          <a:effectLst/>
                          <a:latin typeface="Microsoft YaHei" charset="-122"/>
                          <a:ea typeface="Microsoft YaHei" charset="-122"/>
                          <a:cs typeface="Microsoft YaHei" charset="-122"/>
                        </a:rPr>
                        <a:t>[, …])</a:t>
                      </a:r>
                    </a:p>
                  </a:txBody>
                  <a:tcPr marL="40005" marR="64009" marT="8001" marB="800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zh-CN" altLang="en-US" sz="1800" dirty="0">
                          <a:effectLst/>
                          <a:latin typeface="Microsoft YaHei" charset="-122"/>
                          <a:ea typeface="Microsoft YaHei" charset="-122"/>
                          <a:cs typeface="Microsoft YaHei" charset="-122"/>
                        </a:rPr>
                        <a:t>计算平均精度</a:t>
                      </a:r>
                      <a:r>
                        <a:rPr lang="en-US" sz="1800" dirty="0">
                          <a:effectLst/>
                          <a:latin typeface="Microsoft YaHei" charset="-122"/>
                          <a:ea typeface="Microsoft YaHei" charset="-122"/>
                          <a:cs typeface="Microsoft YaHei" charset="-122"/>
                        </a:rPr>
                        <a:t> (AP)</a:t>
                      </a:r>
                    </a:p>
                  </a:txBody>
                  <a:tcPr marL="40005" marR="64009" marT="8001" marB="800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0"/>
                  </a:ext>
                </a:extLst>
              </a:tr>
              <a:tr h="991363">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3" tooltip="sklearn.metrics.roc_auc_score"/>
                        </a:rPr>
                        <a:t>roc_auc_score</a:t>
                      </a:r>
                      <a:r>
                        <a:rPr lang="en-US" sz="1800" dirty="0">
                          <a:effectLst/>
                          <a:latin typeface="Microsoft YaHei" charset="-122"/>
                          <a:ea typeface="Microsoft YaHei" charset="-122"/>
                          <a:cs typeface="Microsoft YaHei" charset="-122"/>
                        </a:rPr>
                        <a:t>(</a:t>
                      </a:r>
                      <a:r>
                        <a:rPr lang="en-US" sz="1800" dirty="0" err="1">
                          <a:effectLst/>
                          <a:latin typeface="Microsoft YaHei" charset="-122"/>
                          <a:ea typeface="Microsoft YaHei" charset="-122"/>
                          <a:cs typeface="Microsoft YaHei" charset="-122"/>
                        </a:rPr>
                        <a:t>y_true</a:t>
                      </a:r>
                      <a:r>
                        <a:rPr lang="en-US" sz="1800" dirty="0">
                          <a:effectLst/>
                          <a:latin typeface="Microsoft YaHei" charset="-122"/>
                          <a:ea typeface="Microsoft YaHei" charset="-122"/>
                          <a:cs typeface="Microsoft YaHei" charset="-122"/>
                        </a:rPr>
                        <a:t>, </a:t>
                      </a:r>
                      <a:r>
                        <a:rPr lang="en-US" sz="1800" dirty="0" err="1">
                          <a:effectLst/>
                          <a:latin typeface="Microsoft YaHei" charset="-122"/>
                          <a:ea typeface="Microsoft YaHei" charset="-122"/>
                          <a:cs typeface="Microsoft YaHei" charset="-122"/>
                        </a:rPr>
                        <a:t>y_score</a:t>
                      </a:r>
                      <a:r>
                        <a:rPr lang="en-US" sz="1800" dirty="0">
                          <a:effectLst/>
                          <a:latin typeface="Microsoft YaHei" charset="-122"/>
                          <a:ea typeface="Microsoft YaHei" charset="-122"/>
                          <a:cs typeface="Microsoft YaHei" charset="-122"/>
                        </a:rPr>
                        <a:t>[, average, …])</a:t>
                      </a:r>
                    </a:p>
                  </a:txBody>
                  <a:tcPr marL="40005" marR="64009" marT="8001" marB="800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zh-CN" altLang="en-US" sz="1800" dirty="0">
                          <a:effectLst/>
                          <a:latin typeface="Microsoft YaHei" charset="-122"/>
                          <a:ea typeface="Microsoft YaHei" charset="-122"/>
                          <a:cs typeface="Microsoft YaHei" charset="-122"/>
                        </a:rPr>
                        <a:t>计算</a:t>
                      </a:r>
                      <a:r>
                        <a:rPr lang="en-US" altLang="zh-CN" sz="1800" dirty="0">
                          <a:effectLst/>
                          <a:latin typeface="Microsoft YaHei" charset="-122"/>
                          <a:ea typeface="Microsoft YaHei" charset="-122"/>
                          <a:cs typeface="Microsoft YaHei" charset="-122"/>
                        </a:rPr>
                        <a:t>ROC</a:t>
                      </a:r>
                      <a:r>
                        <a:rPr lang="zh-CN" altLang="en-US" sz="1800" dirty="0">
                          <a:effectLst/>
                          <a:latin typeface="Microsoft YaHei" charset="-122"/>
                          <a:ea typeface="Microsoft YaHei" charset="-122"/>
                          <a:cs typeface="Microsoft YaHei" charset="-122"/>
                        </a:rPr>
                        <a:t>曲线下的面积</a:t>
                      </a:r>
                      <a:r>
                        <a:rPr lang="en-US" sz="1800" dirty="0">
                          <a:effectLst/>
                          <a:latin typeface="Microsoft YaHei" charset="-122"/>
                          <a:ea typeface="Microsoft YaHei" charset="-122"/>
                          <a:cs typeface="Microsoft YaHei" charset="-122"/>
                        </a:rPr>
                        <a:t> (AUC)</a:t>
                      </a:r>
                    </a:p>
                  </a:txBody>
                  <a:tcPr marL="40005" marR="64009" marT="8001" marB="8001"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51396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123613" cy="5237271"/>
          </a:xfrm>
        </p:spPr>
        <p:txBody>
          <a:bodyPr/>
          <a:lstStyle/>
          <a:p>
            <a:pPr>
              <a:lnSpc>
                <a:spcPct val="100000"/>
              </a:lnSpc>
            </a:pPr>
            <a:r>
              <a:rPr lang="zh-CN" altLang="en-US" dirty="0"/>
              <a:t>好些评价指标（如 </a:t>
            </a:r>
            <a:r>
              <a:rPr lang="en-US" altLang="zh-CN" dirty="0">
                <a:hlinkClick r:id="rId2" tooltip="sklearn.metrics.f1_score"/>
              </a:rPr>
              <a:t>f1_score</a:t>
            </a:r>
            <a:r>
              <a:rPr lang="en-US" altLang="zh-CN" dirty="0"/>
              <a:t>, </a:t>
            </a:r>
            <a:r>
              <a:rPr lang="en-US" altLang="zh-CN" dirty="0">
                <a:hlinkClick r:id="rId3" tooltip="sklearn.metrics.roc_auc_score"/>
              </a:rPr>
              <a:t>roc_auc_score</a:t>
            </a:r>
            <a:r>
              <a:rPr lang="zh-CN" altLang="en-US" dirty="0"/>
              <a:t>）</a:t>
            </a:r>
            <a:r>
              <a:rPr lang="en-US" altLang="zh-CN" dirty="0"/>
              <a:t> </a:t>
            </a:r>
            <a:r>
              <a:rPr lang="zh-CN" altLang="en-US" dirty="0"/>
              <a:t>都是用于二分类任务。</a:t>
            </a:r>
            <a:endParaRPr lang="en-US" altLang="zh-CN" dirty="0"/>
          </a:p>
          <a:p>
            <a:pPr>
              <a:lnSpc>
                <a:spcPct val="100000"/>
              </a:lnSpc>
            </a:pPr>
            <a:r>
              <a:rPr lang="zh-CN" altLang="en-US" dirty="0"/>
              <a:t>将两类分类指标扩展到多类或多标签问题：在多类或多标签问题中，可将其视为多个两类分类问题的集合，每个类别一个</a:t>
            </a:r>
            <a:endParaRPr lang="en-US" altLang="zh-CN" dirty="0"/>
          </a:p>
          <a:p>
            <a:pPr marL="285750" lvl="1" indent="-285750" eaLnBrk="1" hangingPunct="1">
              <a:lnSpc>
                <a:spcPct val="100000"/>
              </a:lnSpc>
              <a:spcBef>
                <a:spcPct val="0"/>
              </a:spcBef>
              <a:buFont typeface="Wingdings" panose="05000000000000000000" pitchFamily="2" charset="2"/>
              <a:buChar char="n"/>
            </a:pPr>
            <a:r>
              <a:rPr lang="zh-CN" altLang="en-US" sz="2800" dirty="0"/>
              <a:t>采用不同的平均方式（通过</a:t>
            </a:r>
            <a:r>
              <a:rPr lang="en-US" altLang="zh-CN" sz="2800" dirty="0"/>
              <a:t>average</a:t>
            </a:r>
            <a:r>
              <a:rPr lang="zh-CN" altLang="en-US" sz="2800" dirty="0"/>
              <a:t>参数指定），可将多个两类分类指标合并得到多类或多标签问题相应的评价指标：</a:t>
            </a:r>
            <a:endParaRPr lang="en-US" altLang="zh-CN" sz="2800" dirty="0"/>
          </a:p>
          <a:p>
            <a:pPr marL="742950" lvl="2" indent="-285750" eaLnBrk="1" hangingPunct="1">
              <a:lnSpc>
                <a:spcPct val="100000"/>
              </a:lnSpc>
              <a:spcBef>
                <a:spcPct val="0"/>
              </a:spcBef>
              <a:buFont typeface="Wingdings" panose="05000000000000000000" pitchFamily="2" charset="2"/>
              <a:buChar char="n"/>
            </a:pPr>
            <a:r>
              <a:rPr lang="zh-CN" altLang="en-US" sz="2400" dirty="0">
                <a:solidFill>
                  <a:srgbClr val="C00000"/>
                </a:solidFill>
                <a:latin typeface="Microsoft YaHei" charset="-122"/>
                <a:ea typeface="Microsoft YaHei" charset="-122"/>
                <a:cs typeface="Microsoft YaHei" charset="-122"/>
              </a:rPr>
              <a:t>宏观</a:t>
            </a:r>
            <a:r>
              <a:rPr lang="en-US" altLang="zh-CN" sz="2400" dirty="0">
                <a:solidFill>
                  <a:srgbClr val="09405E"/>
                </a:solidFill>
                <a:latin typeface="Microsoft YaHei" charset="-122"/>
                <a:ea typeface="Microsoft YaHei" charset="-122"/>
                <a:cs typeface="Microsoft YaHei" charset="-122"/>
              </a:rPr>
              <a:t>“macro” </a:t>
            </a:r>
            <a:r>
              <a:rPr lang="zh-CN" altLang="en-US" sz="2400" dirty="0">
                <a:solidFill>
                  <a:srgbClr val="09405E"/>
                </a:solidFill>
                <a:latin typeface="Microsoft YaHei" charset="-122"/>
                <a:ea typeface="Microsoft YaHei" charset="-122"/>
                <a:cs typeface="Microsoft YaHei" charset="-122"/>
              </a:rPr>
              <a:t>：每个类别（二分类）评价指标，再求平均，每个类别的权重相同，会放大少数类（样本数目较少的类的影响）</a:t>
            </a:r>
            <a:endParaRPr lang="en-US" altLang="zh-CN" sz="2400" dirty="0">
              <a:solidFill>
                <a:srgbClr val="09405E"/>
              </a:solidFill>
              <a:latin typeface="Microsoft YaHei" charset="-122"/>
              <a:ea typeface="Microsoft YaHei" charset="-122"/>
              <a:cs typeface="Microsoft YaHei" charset="-122"/>
            </a:endParaRPr>
          </a:p>
          <a:p>
            <a:pPr marL="742950" lvl="2" indent="-285750" eaLnBrk="1" hangingPunct="1">
              <a:lnSpc>
                <a:spcPct val="100000"/>
              </a:lnSpc>
              <a:spcBef>
                <a:spcPct val="0"/>
              </a:spcBef>
              <a:buFont typeface="Wingdings" panose="05000000000000000000" pitchFamily="2" charset="2"/>
              <a:buChar char="n"/>
            </a:pPr>
            <a:r>
              <a:rPr lang="zh-CN" altLang="en-US" sz="2400" dirty="0">
                <a:solidFill>
                  <a:srgbClr val="09405E"/>
                </a:solidFill>
                <a:latin typeface="Microsoft YaHei" charset="-122"/>
                <a:ea typeface="Microsoft YaHei" charset="-122"/>
                <a:cs typeface="Microsoft YaHei" charset="-122"/>
              </a:rPr>
              <a:t>微观</a:t>
            </a:r>
            <a:r>
              <a:rPr lang="en-US" altLang="zh-CN" sz="2400" dirty="0">
                <a:solidFill>
                  <a:srgbClr val="09405E"/>
                </a:solidFill>
                <a:latin typeface="Microsoft YaHei" charset="-122"/>
                <a:ea typeface="Microsoft YaHei" charset="-122"/>
                <a:cs typeface="Microsoft YaHei" charset="-122"/>
              </a:rPr>
              <a:t>“micro” </a:t>
            </a:r>
            <a:r>
              <a:rPr lang="zh-CN" altLang="en-US" sz="2400" dirty="0">
                <a:solidFill>
                  <a:srgbClr val="09405E"/>
                </a:solidFill>
                <a:latin typeface="Microsoft YaHei" charset="-122"/>
                <a:ea typeface="Microsoft YaHei" charset="-122"/>
                <a:cs typeface="Microsoft YaHei" charset="-122"/>
              </a:rPr>
              <a:t>：对每个样本（不分类别）计算全局的评价指标，每个样本的权重相同。 多标签任务中首选，也可用于多类分类</a:t>
            </a:r>
            <a:endParaRPr lang="en-US" altLang="zh-CN" sz="2400" dirty="0">
              <a:solidFill>
                <a:srgbClr val="09405E"/>
              </a:solidFill>
              <a:latin typeface="Microsoft YaHei" charset="-122"/>
              <a:ea typeface="Microsoft YaHei" charset="-122"/>
              <a:cs typeface="Microsoft YaHei" charset="-122"/>
            </a:endParaRPr>
          </a:p>
          <a:p>
            <a:pPr marL="742950" lvl="2" indent="-285750" eaLnBrk="1" hangingPunct="1">
              <a:lnSpc>
                <a:spcPct val="100000"/>
              </a:lnSpc>
              <a:spcBef>
                <a:spcPct val="0"/>
              </a:spcBef>
              <a:buFont typeface="Wingdings" panose="05000000000000000000" pitchFamily="2" charset="2"/>
              <a:buChar char="n"/>
            </a:pPr>
            <a:r>
              <a:rPr lang="zh-CN" altLang="en-US" sz="2400" dirty="0">
                <a:solidFill>
                  <a:srgbClr val="09405E"/>
                </a:solidFill>
                <a:latin typeface="Microsoft YaHei" charset="-122"/>
                <a:ea typeface="Microsoft YaHei" charset="-122"/>
                <a:cs typeface="Microsoft YaHei" charset="-122"/>
              </a:rPr>
              <a:t>加权</a:t>
            </a:r>
            <a:r>
              <a:rPr lang="en-US" altLang="zh-CN" sz="2400" dirty="0">
                <a:solidFill>
                  <a:srgbClr val="09405E"/>
                </a:solidFill>
                <a:latin typeface="Microsoft YaHei" charset="-122"/>
                <a:ea typeface="Microsoft YaHei" charset="-122"/>
                <a:cs typeface="Microsoft YaHei" charset="-122"/>
              </a:rPr>
              <a:t>“weighted” </a:t>
            </a:r>
            <a:r>
              <a:rPr lang="zh-CN" altLang="en-US" sz="2400" dirty="0">
                <a:solidFill>
                  <a:srgbClr val="09405E"/>
                </a:solidFill>
                <a:latin typeface="Microsoft YaHei" charset="-122"/>
                <a:ea typeface="Microsoft YaHei" charset="-122"/>
                <a:cs typeface="Microsoft YaHei" charset="-122"/>
              </a:rPr>
              <a:t>：计算每个类别的指标，每类的权重与该类样本数目有关，可处理不同类别样本数目不均衡问题</a:t>
            </a:r>
            <a:endParaRPr lang="en-US" altLang="zh-CN" sz="2400" dirty="0">
              <a:solidFill>
                <a:srgbClr val="09405E"/>
              </a:solidFill>
              <a:latin typeface="Microsoft YaHei" charset="-122"/>
              <a:ea typeface="Microsoft YaHei" charset="-122"/>
              <a:cs typeface="Microsoft YaHei" charset="-122"/>
            </a:endParaRPr>
          </a:p>
        </p:txBody>
      </p:sp>
      <p:sp>
        <p:nvSpPr>
          <p:cNvPr id="3" name="标题 2"/>
          <p:cNvSpPr>
            <a:spLocks noGrp="1"/>
          </p:cNvSpPr>
          <p:nvPr>
            <p:ph type="title"/>
          </p:nvPr>
        </p:nvSpPr>
        <p:spPr/>
        <p:txBody>
          <a:bodyPr/>
          <a:lstStyle/>
          <a:p>
            <a:r>
              <a:rPr kumimoji="1" lang="zh-CN" altLang="en-US" dirty="0"/>
              <a:t>从两类分类到多类分类和多标签</a:t>
            </a:r>
          </a:p>
        </p:txBody>
      </p:sp>
    </p:spTree>
    <p:extLst>
      <p:ext uri="{BB962C8B-B14F-4D97-AF65-F5344CB8AC3E}">
        <p14:creationId xmlns:p14="http://schemas.microsoft.com/office/powerpoint/2010/main" val="15841511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标题 1"/>
          <p:cNvSpPr>
            <a:spLocks noGrp="1"/>
          </p:cNvSpPr>
          <p:nvPr>
            <p:ph type="title"/>
          </p:nvPr>
        </p:nvSpPr>
        <p:spPr/>
        <p:txBody>
          <a:bodyPr>
            <a:normAutofit/>
          </a:bodyPr>
          <a:lstStyle/>
          <a:p>
            <a:r>
              <a:rPr kumimoji="1" lang="en-US" altLang="zh-CN" dirty="0" err="1"/>
              <a:t>Scikit</a:t>
            </a:r>
            <a:r>
              <a:rPr kumimoji="1" lang="en-US" altLang="zh-CN" dirty="0"/>
              <a:t>-Learn</a:t>
            </a:r>
            <a:r>
              <a:rPr kumimoji="1" lang="zh-CN" altLang="en-US" dirty="0"/>
              <a:t>中的</a:t>
            </a:r>
            <a:r>
              <a:rPr kumimoji="1" lang="en-US" altLang="zh-CN" dirty="0"/>
              <a:t>Scoring</a:t>
            </a:r>
            <a:r>
              <a:rPr kumimoji="1" lang="zh-CN" altLang="en-US" dirty="0"/>
              <a:t>参数</a:t>
            </a:r>
          </a:p>
        </p:txBody>
      </p:sp>
      <p:graphicFrame>
        <p:nvGraphicFramePr>
          <p:cNvPr id="6" name="表格 5"/>
          <p:cNvGraphicFramePr>
            <a:graphicFrameLocks noGrp="1"/>
          </p:cNvGraphicFramePr>
          <p:nvPr/>
        </p:nvGraphicFramePr>
        <p:xfrm>
          <a:off x="407367" y="1182078"/>
          <a:ext cx="10513169" cy="4269900"/>
        </p:xfrm>
        <a:graphic>
          <a:graphicData uri="http://schemas.openxmlformats.org/drawingml/2006/table">
            <a:tbl>
              <a:tblPr/>
              <a:tblGrid>
                <a:gridCol w="3024337">
                  <a:extLst>
                    <a:ext uri="{9D8B030D-6E8A-4147-A177-3AD203B41FA5}">
                      <a16:colId xmlns:a16="http://schemas.microsoft.com/office/drawing/2014/main" val="20000"/>
                    </a:ext>
                  </a:extLst>
                </a:gridCol>
                <a:gridCol w="4231159">
                  <a:extLst>
                    <a:ext uri="{9D8B030D-6E8A-4147-A177-3AD203B41FA5}">
                      <a16:colId xmlns:a16="http://schemas.microsoft.com/office/drawing/2014/main" val="20001"/>
                    </a:ext>
                  </a:extLst>
                </a:gridCol>
                <a:gridCol w="3257673">
                  <a:extLst>
                    <a:ext uri="{9D8B030D-6E8A-4147-A177-3AD203B41FA5}">
                      <a16:colId xmlns:a16="http://schemas.microsoft.com/office/drawing/2014/main" val="20002"/>
                    </a:ext>
                  </a:extLst>
                </a:gridCol>
              </a:tblGrid>
              <a:tr h="276580">
                <a:tc>
                  <a:txBody>
                    <a:bodyPr/>
                    <a:lstStyle/>
                    <a:p>
                      <a:pPr algn="l"/>
                      <a:r>
                        <a:rPr lang="en-US" sz="1800" b="1" dirty="0">
                          <a:effectLst/>
                        </a:rPr>
                        <a:t>Scoring</a:t>
                      </a:r>
                    </a:p>
                  </a:txBody>
                  <a:tcPr marL="21892" marR="35027" marT="4379" marB="4379" anchor="ctr">
                    <a:lnL>
                      <a:noFill/>
                    </a:lnL>
                    <a:lnR>
                      <a:noFill/>
                    </a:lnR>
                    <a:lnT w="6350" cap="flat" cmpd="sng" algn="ctr">
                      <a:solidFill>
                        <a:srgbClr val="408801"/>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b="1" dirty="0">
                          <a:effectLst/>
                        </a:rPr>
                        <a:t>Function</a:t>
                      </a:r>
                    </a:p>
                  </a:txBody>
                  <a:tcPr marL="21892" marR="35027" marT="4379" marB="4379" anchor="ctr">
                    <a:lnL>
                      <a:noFill/>
                    </a:lnL>
                    <a:lnR>
                      <a:noFill/>
                    </a:lnR>
                    <a:lnT w="6350" cap="flat" cmpd="sng" algn="ctr">
                      <a:solidFill>
                        <a:srgbClr val="208C01"/>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b="1" dirty="0">
                          <a:effectLst/>
                        </a:rPr>
                        <a:t>Comment</a:t>
                      </a:r>
                    </a:p>
                  </a:txBody>
                  <a:tcPr marL="21892" marR="35027" marT="4379" marB="4379" anchor="ctr">
                    <a:lnL>
                      <a:noFill/>
                    </a:lnL>
                    <a:lnR>
                      <a:noFill/>
                    </a:lnR>
                    <a:lnT w="6350" cap="flat" cmpd="sng" algn="ctr">
                      <a:solidFill>
                        <a:srgbClr val="408801"/>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0"/>
                  </a:ext>
                </a:extLst>
              </a:tr>
              <a:tr h="276580">
                <a:tc>
                  <a:txBody>
                    <a:bodyPr/>
                    <a:lstStyle/>
                    <a:p>
                      <a:pPr algn="l"/>
                      <a:r>
                        <a:rPr lang="en-US" sz="1800" b="1" dirty="0">
                          <a:effectLst/>
                        </a:rPr>
                        <a:t>Classification</a:t>
                      </a:r>
                      <a:endParaRPr lang="en-US" sz="1800" dirty="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sk-SK" sz="180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sk-SK" sz="180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1"/>
                  </a:ext>
                </a:extLst>
              </a:tr>
              <a:tr h="276580">
                <a:tc>
                  <a:txBody>
                    <a:bodyPr/>
                    <a:lstStyle/>
                    <a:p>
                      <a:pPr algn="l"/>
                      <a:r>
                        <a:rPr lang="en-US" sz="1800" dirty="0">
                          <a:effectLst/>
                        </a:rPr>
                        <a:t>‘accuracy’</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3" tooltip="sklearn.metrics.accuracy_score"/>
                        </a:rPr>
                        <a:t>metrics.accuracy_score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sk-SK" sz="180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2"/>
                  </a:ext>
                </a:extLst>
              </a:tr>
              <a:tr h="540924">
                <a:tc>
                  <a:txBody>
                    <a:bodyPr/>
                    <a:lstStyle/>
                    <a:p>
                      <a:pPr algn="l"/>
                      <a:r>
                        <a:rPr lang="en-US" sz="1800" dirty="0">
                          <a:effectLst/>
                        </a:rPr>
                        <a:t>‘</a:t>
                      </a:r>
                      <a:r>
                        <a:rPr lang="en-US" sz="1800" dirty="0" err="1">
                          <a:effectLst/>
                        </a:rPr>
                        <a:t>average_precision</a:t>
                      </a:r>
                      <a:r>
                        <a:rPr lang="en-US" sz="1800" dirty="0">
                          <a:effectLst/>
                        </a:rPr>
                        <a:t>’</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dirty="0">
                          <a:solidFill>
                            <a:srgbClr val="2878A2"/>
                          </a:solidFill>
                          <a:effectLst/>
                          <a:hlinkClick r:id="rId4" tooltip="sklearn.metrics.average_precision_score"/>
                        </a:rPr>
                        <a:t>metrics.average_precision_score</a:t>
                      </a:r>
                      <a:endParaRPr lang="en-US" sz="1800" dirty="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sk-SK" sz="180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3"/>
                  </a:ext>
                </a:extLst>
              </a:tr>
              <a:tr h="276580">
                <a:tc>
                  <a:txBody>
                    <a:bodyPr/>
                    <a:lstStyle/>
                    <a:p>
                      <a:pPr algn="l"/>
                      <a:r>
                        <a:rPr lang="mr-IN" sz="1800">
                          <a:effectLst/>
                        </a:rPr>
                        <a:t>‘f1’</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a:effectLst/>
                        </a:rPr>
                        <a:t>for binary targets</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4"/>
                  </a:ext>
                </a:extLst>
              </a:tr>
              <a:tr h="276580">
                <a:tc>
                  <a:txBody>
                    <a:bodyPr/>
                    <a:lstStyle/>
                    <a:p>
                      <a:pPr algn="l"/>
                      <a:r>
                        <a:rPr lang="mr-IN" sz="1800">
                          <a:effectLst/>
                        </a:rPr>
                        <a:t>‘f1_micro’</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dirty="0">
                          <a:effectLst/>
                        </a:rPr>
                        <a:t>micro-averaged</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5"/>
                  </a:ext>
                </a:extLst>
              </a:tr>
              <a:tr h="357272">
                <a:tc>
                  <a:txBody>
                    <a:bodyPr/>
                    <a:lstStyle/>
                    <a:p>
                      <a:pPr algn="l"/>
                      <a:r>
                        <a:rPr lang="mr-IN" sz="1800">
                          <a:effectLst/>
                        </a:rPr>
                        <a:t>‘f1_macro’</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a:effectLst/>
                        </a:rPr>
                        <a:t>macro-averaged</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6"/>
                  </a:ext>
                </a:extLst>
              </a:tr>
              <a:tr h="276580">
                <a:tc>
                  <a:txBody>
                    <a:bodyPr/>
                    <a:lstStyle/>
                    <a:p>
                      <a:pPr algn="l"/>
                      <a:r>
                        <a:rPr lang="en-US" sz="1800">
                          <a:effectLst/>
                        </a:rPr>
                        <a:t>‘f1_weighted’</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dirty="0">
                          <a:effectLst/>
                        </a:rPr>
                        <a:t>weighted average</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7"/>
                  </a:ext>
                </a:extLst>
              </a:tr>
              <a:tr h="276580">
                <a:tc>
                  <a:txBody>
                    <a:bodyPr/>
                    <a:lstStyle/>
                    <a:p>
                      <a:pPr algn="l"/>
                      <a:r>
                        <a:rPr lang="en-US" sz="1800">
                          <a:effectLst/>
                        </a:rPr>
                        <a:t>‘f1_samples’</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5" tooltip="sklearn.metrics.f1_score"/>
                        </a:rPr>
                        <a:t>metrics.f1_score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a:effectLst/>
                        </a:rPr>
                        <a:t>by multilabel sample</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08"/>
                  </a:ext>
                </a:extLst>
              </a:tr>
              <a:tr h="540924">
                <a:tc>
                  <a:txBody>
                    <a:bodyPr/>
                    <a:lstStyle/>
                    <a:p>
                      <a:pPr algn="l"/>
                      <a:r>
                        <a:rPr lang="en-US" sz="1800" dirty="0">
                          <a:effectLst/>
                        </a:rPr>
                        <a:t>‘</a:t>
                      </a:r>
                      <a:r>
                        <a:rPr lang="en-US" sz="1800" dirty="0" err="1">
                          <a:effectLst/>
                        </a:rPr>
                        <a:t>neg_log_loss</a:t>
                      </a:r>
                      <a:r>
                        <a:rPr lang="en-US" sz="1800" dirty="0">
                          <a:effectLst/>
                        </a:rPr>
                        <a:t>’</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a:solidFill>
                            <a:srgbClr val="2878A2"/>
                          </a:solidFill>
                          <a:effectLst/>
                          <a:hlinkClick r:id="rId6" tooltip="sklearn.metrics.log_loss"/>
                        </a:rPr>
                        <a:t>metrics.log_loss</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sk-SK" sz="1800">
                          <a:effectLst/>
                        </a:rPr>
                        <a:t>requires predict_proba support</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09"/>
                  </a:ext>
                </a:extLst>
              </a:tr>
              <a:tr h="276580">
                <a:tc>
                  <a:txBody>
                    <a:bodyPr/>
                    <a:lstStyle/>
                    <a:p>
                      <a:pPr algn="l"/>
                      <a:r>
                        <a:rPr lang="en-US" sz="1800" dirty="0">
                          <a:effectLst/>
                        </a:rPr>
                        <a:t>‘precision’ etc.</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7" tooltip="sklearn.metrics.precision_score"/>
                        </a:rPr>
                        <a:t>metrics.precision_score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a:effectLst/>
                        </a:rPr>
                        <a:t>suffixes apply as with ‘f1’</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10"/>
                  </a:ext>
                </a:extLst>
              </a:tr>
              <a:tr h="276580">
                <a:tc>
                  <a:txBody>
                    <a:bodyPr/>
                    <a:lstStyle/>
                    <a:p>
                      <a:pPr algn="l"/>
                      <a:r>
                        <a:rPr lang="it-IT" sz="1800" dirty="0">
                          <a:effectLst/>
                        </a:rPr>
                        <a:t>‘recall’ etc.</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u="none" strike="noStrike">
                          <a:solidFill>
                            <a:srgbClr val="2878A2"/>
                          </a:solidFill>
                          <a:effectLst/>
                          <a:hlinkClick r:id="rId8" tooltip="sklearn.metrics.recall_score"/>
                        </a:rPr>
                        <a:t>metrics.recall_score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tc>
                  <a:txBody>
                    <a:bodyPr/>
                    <a:lstStyle/>
                    <a:p>
                      <a:pPr algn="l"/>
                      <a:r>
                        <a:rPr lang="en-US" sz="1800">
                          <a:effectLst/>
                        </a:rPr>
                        <a:t>suffixes apply as with ‘f1’</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011"/>
                  </a:ext>
                </a:extLst>
              </a:tr>
              <a:tr h="276580">
                <a:tc>
                  <a:txBody>
                    <a:bodyPr/>
                    <a:lstStyle/>
                    <a:p>
                      <a:pPr algn="l"/>
                      <a:r>
                        <a:rPr lang="mr-IN" sz="1800" dirty="0">
                          <a:effectLst/>
                        </a:rPr>
                        <a:t>‘roc_auc’</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en-US" sz="1800" u="none" strike="noStrike">
                          <a:solidFill>
                            <a:srgbClr val="2878A2"/>
                          </a:solidFill>
                          <a:effectLst/>
                          <a:hlinkClick r:id="rId9" tooltip="sklearn.metrics.roc_auc_score"/>
                        </a:rPr>
                        <a:t>metrics.roc_auc_score</a:t>
                      </a:r>
                      <a:endParaRPr lang="en-US" sz="1800">
                        <a:effectLst/>
                      </a:endParaRP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tc>
                  <a:txBody>
                    <a:bodyPr/>
                    <a:lstStyle/>
                    <a:p>
                      <a:pPr algn="l"/>
                      <a:r>
                        <a:rPr lang="sk-SK" sz="1800" dirty="0">
                          <a:effectLst/>
                        </a:rPr>
                        <a:t> </a:t>
                      </a:r>
                    </a:p>
                  </a:txBody>
                  <a:tcPr marL="21892" marR="35027" marT="4379" marB="4379" anchor="ctr">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DFDFD"/>
                    </a:solidFill>
                  </a:tcPr>
                </a:tc>
                <a:extLst>
                  <a:ext uri="{0D108BD9-81ED-4DB2-BD59-A6C34878D82A}">
                    <a16:rowId xmlns:a16="http://schemas.microsoft.com/office/drawing/2014/main" val="10012"/>
                  </a:ext>
                </a:extLst>
              </a:tr>
            </a:tbl>
          </a:graphicData>
        </a:graphic>
      </p:graphicFrame>
      <p:sp>
        <p:nvSpPr>
          <p:cNvPr id="7" name="矩形 6"/>
          <p:cNvSpPr/>
          <p:nvPr/>
        </p:nvSpPr>
        <p:spPr>
          <a:xfrm>
            <a:off x="402023" y="6021200"/>
            <a:ext cx="10416480" cy="369332"/>
          </a:xfrm>
          <a:prstGeom prst="rect">
            <a:avLst/>
          </a:prstGeom>
        </p:spPr>
        <p:txBody>
          <a:bodyPr wrap="square">
            <a:spAutoFit/>
          </a:bodyPr>
          <a:lstStyle/>
          <a:p>
            <a:r>
              <a:rPr kumimoji="1" lang="zh-CN" altLang="en-US" dirty="0">
                <a:solidFill>
                  <a:srgbClr val="09405E"/>
                </a:solidFill>
                <a:latin typeface="Microsoft YaHei" charset="-122"/>
                <a:ea typeface="Microsoft YaHei" charset="-122"/>
                <a:cs typeface="Microsoft YaHei" charset="-122"/>
              </a:rPr>
              <a:t>注意：</a:t>
            </a:r>
            <a:r>
              <a:rPr kumimoji="1" lang="en-US" altLang="zh-CN" dirty="0">
                <a:solidFill>
                  <a:srgbClr val="09405E"/>
                </a:solidFill>
                <a:latin typeface="Microsoft YaHei" charset="-122"/>
                <a:ea typeface="Microsoft YaHei" charset="-122"/>
                <a:cs typeface="Microsoft YaHei" charset="-122"/>
              </a:rPr>
              <a:t>scoring</a:t>
            </a:r>
            <a:r>
              <a:rPr kumimoji="1" lang="zh-CN" altLang="en-US" dirty="0">
                <a:solidFill>
                  <a:srgbClr val="09405E"/>
                </a:solidFill>
                <a:latin typeface="Microsoft YaHei" charset="-122"/>
                <a:ea typeface="Microsoft YaHei" charset="-122"/>
                <a:cs typeface="Microsoft YaHei" charset="-122"/>
              </a:rPr>
              <a:t>越大的模型性能越好，所以如果采用损失／误差，需要加</a:t>
            </a:r>
            <a:r>
              <a:rPr kumimoji="1" lang="en-US" altLang="zh-CN" dirty="0" err="1">
                <a:solidFill>
                  <a:srgbClr val="09405E"/>
                </a:solidFill>
                <a:latin typeface="Microsoft YaHei" charset="-122"/>
                <a:ea typeface="Microsoft YaHei" charset="-122"/>
                <a:cs typeface="Microsoft YaHei" charset="-122"/>
              </a:rPr>
              <a:t>neg</a:t>
            </a:r>
            <a:r>
              <a:rPr kumimoji="1" lang="zh-CN" altLang="en-US" dirty="0">
                <a:solidFill>
                  <a:srgbClr val="09405E"/>
                </a:solidFill>
                <a:latin typeface="Microsoft YaHei" charset="-122"/>
                <a:ea typeface="Microsoft YaHei" charset="-122"/>
                <a:cs typeface="Microsoft YaHei" charset="-122"/>
              </a:rPr>
              <a:t>，如</a:t>
            </a:r>
            <a:r>
              <a:rPr lang="en-US" altLang="zh-CN" dirty="0">
                <a:solidFill>
                  <a:srgbClr val="09405E"/>
                </a:solidFill>
                <a:latin typeface="Microsoft YaHei" charset="-122"/>
                <a:ea typeface="Microsoft YaHei" charset="-122"/>
                <a:cs typeface="Microsoft YaHei" charset="-122"/>
              </a:rPr>
              <a:t>‘</a:t>
            </a:r>
            <a:r>
              <a:rPr lang="en-US" altLang="zh-CN" dirty="0" err="1">
                <a:solidFill>
                  <a:srgbClr val="09405E"/>
                </a:solidFill>
                <a:latin typeface="Microsoft YaHei" charset="-122"/>
                <a:ea typeface="Microsoft YaHei" charset="-122"/>
                <a:cs typeface="Microsoft YaHei" charset="-122"/>
              </a:rPr>
              <a:t>neg_log_loss</a:t>
            </a:r>
            <a:r>
              <a:rPr lang="en-US" altLang="zh-CN" dirty="0">
                <a:solidFill>
                  <a:srgbClr val="09405E"/>
                </a:solidFill>
                <a:latin typeface="Microsoft YaHei" charset="-122"/>
                <a:ea typeface="Microsoft YaHei" charset="-122"/>
                <a:cs typeface="Microsoft YaHei" charset="-122"/>
              </a:rPr>
              <a:t>’</a:t>
            </a:r>
            <a:endParaRPr lang="zh-CN" altLang="en-US"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68134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434340"/>
            <a:ext cx="5653805" cy="647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对数几率回归的损失函数</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对数几率回归的优化算法</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多类分类任务的对数几率回归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分类任务中的样本不均衡问题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分类模型的评价指标</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对数几率回归案例分析</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81438766"/>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a:t>数据分析</a:t>
            </a:r>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en-US" altLang="zh-CN" dirty="0"/>
              <a:t> </a:t>
            </a:r>
            <a:r>
              <a:rPr kumimoji="1" lang="zh-CN" altLang="en-US" dirty="0"/>
              <a:t>训练集 </a:t>
            </a:r>
            <a:r>
              <a:rPr kumimoji="1" lang="en-US" altLang="zh-CN" dirty="0"/>
              <a:t>61,878</a:t>
            </a:r>
            <a:r>
              <a:rPr kumimoji="1" lang="zh-CN" altLang="en-US" dirty="0"/>
              <a:t>个样本，测试集</a:t>
            </a:r>
            <a:r>
              <a:rPr kumimoji="1" lang="en-US" altLang="zh-CN" dirty="0"/>
              <a:t>144,368</a:t>
            </a:r>
            <a:r>
              <a:rPr kumimoji="1" lang="zh-CN" altLang="en-US" dirty="0"/>
              <a:t>个样本</a:t>
            </a:r>
            <a:endParaRPr kumimoji="1" lang="en-US" altLang="zh-CN" dirty="0"/>
          </a:p>
          <a:p>
            <a:pPr lvl="1">
              <a:lnSpc>
                <a:spcPct val="100000"/>
              </a:lnSpc>
            </a:pPr>
            <a:r>
              <a:rPr kumimoji="1" lang="zh-CN" altLang="en-US" dirty="0"/>
              <a:t> 每个样本有</a:t>
            </a:r>
            <a:r>
              <a:rPr kumimoji="1" lang="en-US" altLang="zh-CN" dirty="0"/>
              <a:t>93</a:t>
            </a:r>
            <a:r>
              <a:rPr kumimoji="1" lang="zh-CN" altLang="en-US" dirty="0"/>
              <a:t>个数值型特征：</a:t>
            </a:r>
            <a:r>
              <a:rPr kumimoji="1" lang="en-US" altLang="zh-CN" dirty="0"/>
              <a:t> </a:t>
            </a:r>
            <a:r>
              <a:rPr kumimoji="1" lang="zh-CN" altLang="en-US" dirty="0"/>
              <a:t>表示某种事件发生的次数</a:t>
            </a:r>
            <a:endParaRPr kumimoji="1" lang="en-US" altLang="zh-CN" dirty="0"/>
          </a:p>
          <a:p>
            <a:pPr lvl="1">
              <a:lnSpc>
                <a:spcPct val="100000"/>
              </a:lnSpc>
            </a:pPr>
            <a:r>
              <a:rPr kumimoji="1" lang="zh-CN" altLang="en-US" dirty="0"/>
              <a:t> 标签：</a:t>
            </a:r>
            <a:r>
              <a:rPr kumimoji="1" lang="en-US" altLang="zh-CN" dirty="0"/>
              <a:t>9</a:t>
            </a:r>
            <a:r>
              <a:rPr kumimoji="1" lang="zh-CN" altLang="en-US" dirty="0"/>
              <a:t>种商品类别</a:t>
            </a:r>
            <a:endParaRPr kumimoji="1" lang="en-US" altLang="zh-CN" dirty="0"/>
          </a:p>
          <a:p>
            <a:pPr lvl="1">
              <a:lnSpc>
                <a:spcPct val="100000"/>
              </a:lnSpc>
            </a:pPr>
            <a:endParaRPr kumimoji="1"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63" y="2670284"/>
            <a:ext cx="5156200" cy="34290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70284"/>
            <a:ext cx="5156200" cy="3429000"/>
          </a:xfrm>
          <a:prstGeom prst="rect">
            <a:avLst/>
          </a:prstGeom>
        </p:spPr>
      </p:pic>
      <p:sp>
        <p:nvSpPr>
          <p:cNvPr id="6" name="文本框 5"/>
          <p:cNvSpPr txBox="1"/>
          <p:nvPr/>
        </p:nvSpPr>
        <p:spPr>
          <a:xfrm>
            <a:off x="1012285" y="6095823"/>
            <a:ext cx="4182555" cy="400110"/>
          </a:xfrm>
          <a:prstGeom prst="rect">
            <a:avLst/>
          </a:prstGeom>
          <a:noFill/>
        </p:spPr>
        <p:txBody>
          <a:bodyPr wrap="none" rtlCol="0">
            <a:spAutoFit/>
          </a:bodyPr>
          <a:lstStyle/>
          <a:p>
            <a:r>
              <a:rPr kumimoji="1" lang="zh-CN" altLang="en-US" sz="2000" dirty="0">
                <a:solidFill>
                  <a:srgbClr val="09405E"/>
                </a:solidFill>
                <a:latin typeface="Microsoft YaHei" charset="-122"/>
                <a:ea typeface="Microsoft YaHei" charset="-122"/>
                <a:cs typeface="Microsoft YaHei" charset="-122"/>
              </a:rPr>
              <a:t>特征稀疏：大部分样本的特征值为</a:t>
            </a:r>
            <a:r>
              <a:rPr kumimoji="1" lang="en-US" altLang="zh-CN" sz="2000" dirty="0">
                <a:solidFill>
                  <a:srgbClr val="09405E"/>
                </a:solidFill>
                <a:latin typeface="Microsoft YaHei" charset="-122"/>
                <a:ea typeface="Microsoft YaHei" charset="-122"/>
                <a:cs typeface="Microsoft YaHei" charset="-122"/>
              </a:rPr>
              <a:t>0</a:t>
            </a:r>
            <a:endParaRPr kumimoji="1" lang="zh-CN" altLang="en-US" sz="2000" dirty="0">
              <a:solidFill>
                <a:srgbClr val="09405E"/>
              </a:solidFill>
              <a:latin typeface="Microsoft YaHei" charset="-122"/>
              <a:ea typeface="Microsoft YaHei" charset="-122"/>
              <a:cs typeface="Microsoft YaHei" charset="-122"/>
            </a:endParaRPr>
          </a:p>
        </p:txBody>
      </p:sp>
      <p:sp>
        <p:nvSpPr>
          <p:cNvPr id="7" name="文本框 6"/>
          <p:cNvSpPr txBox="1"/>
          <p:nvPr/>
        </p:nvSpPr>
        <p:spPr>
          <a:xfrm>
            <a:off x="6612445" y="5902287"/>
            <a:ext cx="4639755" cy="707886"/>
          </a:xfrm>
          <a:prstGeom prst="rect">
            <a:avLst/>
          </a:prstGeom>
          <a:noFill/>
        </p:spPr>
        <p:txBody>
          <a:bodyPr wrap="square" rtlCol="0">
            <a:spAutoFit/>
          </a:bodyPr>
          <a:lstStyle/>
          <a:p>
            <a:r>
              <a:rPr kumimoji="1" lang="zh-CN" altLang="en-US" sz="2000" dirty="0">
                <a:solidFill>
                  <a:srgbClr val="09405E"/>
                </a:solidFill>
                <a:latin typeface="Microsoft YaHei" charset="-122"/>
                <a:ea typeface="Microsoft YaHei" charset="-122"/>
                <a:cs typeface="Microsoft YaHei" charset="-122"/>
              </a:rPr>
              <a:t>不同类别的样本数目不等，但差异还好（不少于</a:t>
            </a:r>
            <a:r>
              <a:rPr kumimoji="1" lang="en-US" altLang="zh-CN" sz="2000" dirty="0">
                <a:solidFill>
                  <a:srgbClr val="09405E"/>
                </a:solidFill>
                <a:latin typeface="Microsoft YaHei" charset="-122"/>
                <a:ea typeface="Microsoft YaHei" charset="-122"/>
                <a:cs typeface="Microsoft YaHei" charset="-122"/>
              </a:rPr>
              <a:t>0.1</a:t>
            </a:r>
            <a:r>
              <a:rPr kumimoji="1" lang="zh-CN" altLang="en-US" sz="2000" dirty="0">
                <a:solidFill>
                  <a:srgbClr val="09405E"/>
                </a:solidFill>
                <a:latin typeface="Microsoft YaHei" charset="-122"/>
                <a:ea typeface="Microsoft YaHei" charset="-122"/>
                <a:cs typeface="Microsoft YaHei" charset="-122"/>
              </a:rPr>
              <a:t>倍）</a:t>
            </a:r>
          </a:p>
        </p:txBody>
      </p:sp>
    </p:spTree>
    <p:extLst>
      <p:ext uri="{BB962C8B-B14F-4D97-AF65-F5344CB8AC3E}">
        <p14:creationId xmlns:p14="http://schemas.microsoft.com/office/powerpoint/2010/main" val="976982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a:t>特征工程</a:t>
            </a:r>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zh-CN" altLang="en-US" dirty="0"/>
              <a:t>特征均为数值型特征</a:t>
            </a:r>
            <a:endParaRPr kumimoji="1" lang="en-US" altLang="zh-CN" dirty="0"/>
          </a:p>
          <a:p>
            <a:pPr lvl="1">
              <a:lnSpc>
                <a:spcPct val="100000"/>
              </a:lnSpc>
            </a:pPr>
            <a:r>
              <a:rPr kumimoji="1" lang="zh-CN" altLang="en-US" dirty="0"/>
              <a:t> 计数：可以考虑</a:t>
            </a:r>
            <a:r>
              <a:rPr kumimoji="1" lang="en-US" altLang="zh-CN" dirty="0"/>
              <a:t>log</a:t>
            </a:r>
            <a:r>
              <a:rPr kumimoji="1" lang="zh-CN" altLang="en-US" dirty="0"/>
              <a:t>变换</a:t>
            </a:r>
            <a:endParaRPr kumimoji="1" lang="en-US" altLang="zh-CN" dirty="0"/>
          </a:p>
          <a:p>
            <a:pPr lvl="1">
              <a:lnSpc>
                <a:spcPct val="100000"/>
              </a:lnSpc>
            </a:pPr>
            <a:r>
              <a:rPr kumimoji="1" lang="zh-CN" altLang="en-US" dirty="0"/>
              <a:t> </a:t>
            </a:r>
            <a:r>
              <a:rPr kumimoji="1" lang="en-US" altLang="zh-CN" dirty="0"/>
              <a:t>TF-IDF</a:t>
            </a:r>
            <a:r>
              <a:rPr kumimoji="1" lang="zh-CN" altLang="en-US" dirty="0"/>
              <a:t>：事件计数可类比文档分类任务中的词频特征，可进一步</a:t>
            </a:r>
            <a:r>
              <a:rPr lang="zh-CN" altLang="zh-CN" dirty="0"/>
              <a:t>更有判别力的（</a:t>
            </a:r>
            <a:r>
              <a:rPr lang="en-US" altLang="zh-CN" dirty="0"/>
              <a:t>Term Frequency–Inverse Document Frequency</a:t>
            </a:r>
            <a:r>
              <a:rPr lang="zh-CN" altLang="zh-CN" dirty="0"/>
              <a:t>，</a:t>
            </a:r>
            <a:r>
              <a:rPr lang="en-US" altLang="zh-CN" dirty="0"/>
              <a:t>TF-IDF</a:t>
            </a:r>
            <a:r>
              <a:rPr lang="zh-CN" altLang="zh-CN" dirty="0"/>
              <a:t>） </a:t>
            </a:r>
            <a:endParaRPr kumimoji="1" lang="en-US" altLang="zh-CN" dirty="0"/>
          </a:p>
          <a:p>
            <a:pPr lvl="1">
              <a:lnSpc>
                <a:spcPct val="100000"/>
              </a:lnSpc>
            </a:pPr>
            <a:r>
              <a:rPr kumimoji="1" lang="zh-CN" altLang="en-US" dirty="0"/>
              <a:t> 标准化处理</a:t>
            </a:r>
          </a:p>
        </p:txBody>
      </p:sp>
    </p:spTree>
    <p:extLst>
      <p:ext uri="{BB962C8B-B14F-4D97-AF65-F5344CB8AC3E}">
        <p14:creationId xmlns:p14="http://schemas.microsoft.com/office/powerpoint/2010/main" val="1588525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a:t>模型选择</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746125" y="938213"/>
                <a:ext cx="11256963" cy="5237271"/>
              </a:xfrm>
            </p:spPr>
            <p:txBody>
              <a:bodyPr/>
              <a:lstStyle/>
              <a:p>
                <a:pPr>
                  <a:lnSpc>
                    <a:spcPct val="100000"/>
                  </a:lnSpc>
                </a:pPr>
                <a:r>
                  <a:rPr kumimoji="1" lang="zh-CN" altLang="en-US" dirty="0"/>
                  <a:t>正则函数：</a:t>
                </a:r>
                <a:r>
                  <a:rPr kumimoji="1" lang="en-US" altLang="zh-CN" dirty="0"/>
                  <a:t>L1</a:t>
                </a:r>
                <a:r>
                  <a:rPr kumimoji="1" lang="zh-CN" altLang="en-US" dirty="0"/>
                  <a:t>正则、</a:t>
                </a:r>
                <a:r>
                  <a:rPr kumimoji="1" lang="en-US" altLang="zh-CN" dirty="0"/>
                  <a:t>L2</a:t>
                </a:r>
                <a:r>
                  <a:rPr kumimoji="1" lang="zh-CN" altLang="en-US" dirty="0"/>
                  <a:t>正则</a:t>
                </a:r>
                <a:endParaRPr kumimoji="1" lang="en-US" altLang="zh-CN" dirty="0"/>
              </a:p>
              <a:p>
                <a:pPr>
                  <a:lnSpc>
                    <a:spcPct val="100000"/>
                  </a:lnSpc>
                </a:pPr>
                <a:r>
                  <a:rPr kumimoji="1" lang="zh-CN" altLang="en-US" dirty="0"/>
                  <a:t>正则超参数</a:t>
                </a:r>
                <a14:m>
                  <m:oMath xmlns:m="http://schemas.openxmlformats.org/officeDocument/2006/math">
                    <m:r>
                      <a:rPr kumimoji="1" lang="en-US" altLang="zh-CN" i="1" dirty="0" smtClean="0">
                        <a:latin typeface="Cambria Math" charset="0"/>
                      </a:rPr>
                      <m:t>𝐶</m:t>
                    </m:r>
                  </m:oMath>
                </a14:m>
                <a:endParaRPr kumimoji="1" lang="en-US" altLang="zh-CN" dirty="0"/>
              </a:p>
              <a:p>
                <a:pPr lvl="1">
                  <a:lnSpc>
                    <a:spcPct val="100000"/>
                  </a:lnSpc>
                </a:pPr>
                <a:endParaRPr kumimoji="1" lang="en-US" altLang="zh-CN" sz="1000" dirty="0"/>
              </a:p>
              <a:p>
                <a:pPr>
                  <a:lnSpc>
                    <a:spcPct val="100000"/>
                  </a:lnSpc>
                </a:pPr>
                <a:r>
                  <a:rPr lang="en-US" altLang="zh-CN" dirty="0" err="1"/>
                  <a:t>GridSearchCV</a:t>
                </a:r>
                <a:r>
                  <a:rPr lang="zh-CN" altLang="en-US" dirty="0"/>
                  <a:t> （</a:t>
                </a:r>
                <a:r>
                  <a:rPr lang="en-US" altLang="zh-CN" dirty="0"/>
                  <a:t>3</a:t>
                </a:r>
                <a:r>
                  <a:rPr lang="zh-CN" altLang="en-US" dirty="0"/>
                  <a:t>折交叉验证）</a:t>
                </a:r>
                <a:endParaRPr lang="en-US" altLang="zh-CN" dirty="0"/>
              </a:p>
              <a:p>
                <a:pPr>
                  <a:lnSpc>
                    <a:spcPct val="100000"/>
                  </a:lnSpc>
                </a:pPr>
                <a:r>
                  <a:rPr kumimoji="1" lang="zh-CN" altLang="en-US" dirty="0"/>
                  <a:t>评价指标：</a:t>
                </a:r>
                <a:r>
                  <a:rPr kumimoji="1" lang="en-US" altLang="zh-CN" dirty="0" err="1"/>
                  <a:t>logloss</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746125" y="938213"/>
                <a:ext cx="11256963" cy="5237271"/>
              </a:xfrm>
              <a:blipFill rotWithShape="0">
                <a:blip r:embed="rId3"/>
                <a:stretch>
                  <a:fillRect l="-920" t="-1281"/>
                </a:stretch>
              </a:blipFill>
            </p:spPr>
            <p:txBody>
              <a:bodyPr/>
              <a:lstStyle/>
              <a:p>
                <a:r>
                  <a:rPr lang="zh-CN" altLang="en-US">
                    <a:noFill/>
                  </a:rPr>
                  <a:t> </a:t>
                </a:r>
              </a:p>
            </p:txBody>
          </p:sp>
        </mc:Fallback>
      </mc:AlternateContent>
      <p:sp>
        <p:nvSpPr>
          <p:cNvPr id="10" name="矩形 9"/>
          <p:cNvSpPr/>
          <p:nvPr/>
        </p:nvSpPr>
        <p:spPr>
          <a:xfrm>
            <a:off x="8889607" y="1228639"/>
            <a:ext cx="3113481" cy="369332"/>
          </a:xfrm>
          <a:prstGeom prst="rect">
            <a:avLst/>
          </a:prstGeom>
        </p:spPr>
        <p:txBody>
          <a:bodyPr wrap="none">
            <a:spAutoFit/>
          </a:bodyPr>
          <a:lstStyle/>
          <a:p>
            <a:r>
              <a:rPr lang="zh-CN" altLang="en-US"/>
              <a:t>3_Train_Test_Advertising.ipynb</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25" y="3051645"/>
            <a:ext cx="5652294" cy="3806355"/>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6536932" y="3556848"/>
                <a:ext cx="5655068" cy="1569660"/>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可以看出在训练集上C越大（正则越少）的模型性能越好；</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但在测试集上（交叉验证估计）当</a:t>
                </a:r>
                <a14:m>
                  <m:oMath xmlns:m="http://schemas.openxmlformats.org/officeDocument/2006/math">
                    <m:r>
                      <a:rPr lang="zh-CN" altLang="en-US" sz="2400" i="1" dirty="0" smtClean="0">
                        <a:solidFill>
                          <a:srgbClr val="09405E"/>
                        </a:solidFill>
                        <a:latin typeface="Cambria Math" charset="0"/>
                        <a:ea typeface="Microsoft YaHei" charset="-122"/>
                        <a:cs typeface="Microsoft YaHei" charset="-122"/>
                      </a:rPr>
                      <m:t>𝐶</m:t>
                    </m:r>
                    <m:r>
                      <a:rPr lang="zh-CN" altLang="en-US" sz="2400" i="1" dirty="0" smtClean="0">
                        <a:solidFill>
                          <a:srgbClr val="09405E"/>
                        </a:solidFill>
                        <a:latin typeface="Cambria Math" charset="0"/>
                        <a:ea typeface="Microsoft YaHei" charset="-122"/>
                        <a:cs typeface="Microsoft YaHei" charset="-122"/>
                      </a:rPr>
                      <m:t>=100</m:t>
                    </m:r>
                  </m:oMath>
                </a14:m>
                <a:r>
                  <a:rPr lang="zh-CN" altLang="en-US" sz="2400" dirty="0">
                    <a:solidFill>
                      <a:srgbClr val="09405E"/>
                    </a:solidFill>
                    <a:latin typeface="Microsoft YaHei" charset="-122"/>
                    <a:ea typeface="Microsoft YaHei" charset="-122"/>
                    <a:cs typeface="Microsoft YaHei" charset="-122"/>
                  </a:rPr>
                  <a:t>时性能最好（L1正则）</a:t>
                </a:r>
              </a:p>
            </p:txBody>
          </p:sp>
        </mc:Choice>
        <mc:Fallback xmlns="">
          <p:sp>
            <p:nvSpPr>
              <p:cNvPr id="12" name="矩形 11"/>
              <p:cNvSpPr>
                <a:spLocks noRot="1" noChangeAspect="1" noMove="1" noResize="1" noEditPoints="1" noAdjustHandles="1" noChangeArrowheads="1" noChangeShapeType="1" noTextEdit="1"/>
              </p:cNvSpPr>
              <p:nvPr/>
            </p:nvSpPr>
            <p:spPr>
              <a:xfrm>
                <a:off x="6536932" y="3556848"/>
                <a:ext cx="5655068" cy="1569660"/>
              </a:xfrm>
              <a:prstGeom prst="rect">
                <a:avLst/>
              </a:prstGeom>
              <a:blipFill rotWithShape="0">
                <a:blip r:embed="rId5"/>
                <a:stretch>
                  <a:fillRect l="-1616" t="-3101" r="-108" b="-7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2012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a:t>模型性能</a:t>
            </a:r>
          </a:p>
        </p:txBody>
      </p:sp>
      <p:sp>
        <p:nvSpPr>
          <p:cNvPr id="3" name="内容占位符 2"/>
          <p:cNvSpPr>
            <a:spLocks noGrp="1"/>
          </p:cNvSpPr>
          <p:nvPr>
            <p:ph sz="quarter" idx="10"/>
          </p:nvPr>
        </p:nvSpPr>
        <p:spPr>
          <a:xfrm>
            <a:off x="630237" y="1147763"/>
            <a:ext cx="11561763" cy="5237271"/>
          </a:xfrm>
        </p:spPr>
        <p:txBody>
          <a:bodyPr/>
          <a:lstStyle/>
          <a:p>
            <a:r>
              <a:rPr lang="zh-CN" altLang="zh-CN" dirty="0"/>
              <a:t>测试数据</a:t>
            </a:r>
            <a:r>
              <a:rPr lang="zh-CN" altLang="en-US" dirty="0"/>
              <a:t>上的性能</a:t>
            </a:r>
            <a:r>
              <a:rPr lang="zh-CN" altLang="zh-CN" dirty="0"/>
              <a:t> </a:t>
            </a:r>
            <a:endParaRPr kumimoji="1" lang="zh-CN" altLang="en-US" dirty="0"/>
          </a:p>
        </p:txBody>
      </p:sp>
      <p:sp>
        <p:nvSpPr>
          <p:cNvPr id="6" name="矩形 5"/>
          <p:cNvSpPr/>
          <p:nvPr/>
        </p:nvSpPr>
        <p:spPr>
          <a:xfrm>
            <a:off x="746125" y="4516366"/>
            <a:ext cx="10266803" cy="1384995"/>
          </a:xfrm>
          <a:prstGeom prst="rect">
            <a:avLst/>
          </a:prstGeom>
        </p:spPr>
        <p:txBody>
          <a:bodyPr wrap="square">
            <a:spAutoFit/>
          </a:bodyPr>
          <a:lstStyle/>
          <a:p>
            <a:r>
              <a:rPr lang="zh-CN" altLang="en-US" sz="2800" dirty="0">
                <a:solidFill>
                  <a:srgbClr val="09405E"/>
                </a:solidFill>
                <a:latin typeface="Microsoft YaHei" charset="-122"/>
                <a:ea typeface="Microsoft YaHei" charset="-122"/>
                <a:cs typeface="Microsoft YaHei" charset="-122"/>
              </a:rPr>
              <a:t>对数几率</a:t>
            </a:r>
            <a:r>
              <a:rPr lang="zh-CN" altLang="zh-CN" sz="2800" dirty="0">
                <a:solidFill>
                  <a:srgbClr val="09405E"/>
                </a:solidFill>
                <a:latin typeface="Microsoft YaHei" charset="-122"/>
                <a:ea typeface="Microsoft YaHei" charset="-122"/>
                <a:cs typeface="Microsoft YaHei" charset="-122"/>
              </a:rPr>
              <a:t>回归在该任务上的性能并不好，</a:t>
            </a:r>
            <a:endParaRPr lang="en-US" altLang="zh-CN" sz="2800" dirty="0">
              <a:solidFill>
                <a:srgbClr val="09405E"/>
              </a:solidFill>
              <a:latin typeface="Microsoft YaHei" charset="-122"/>
              <a:ea typeface="Microsoft YaHei" charset="-122"/>
              <a:cs typeface="Microsoft YaHei" charset="-122"/>
            </a:endParaRPr>
          </a:p>
          <a:p>
            <a:r>
              <a:rPr lang="zh-CN" altLang="zh-CN" sz="2800" dirty="0">
                <a:solidFill>
                  <a:srgbClr val="09405E"/>
                </a:solidFill>
                <a:latin typeface="Microsoft YaHei" charset="-122"/>
                <a:ea typeface="Microsoft YaHei" charset="-122"/>
                <a:cs typeface="Microsoft YaHei" charset="-122"/>
              </a:rPr>
              <a:t>可能是该任务比较复杂，</a:t>
            </a:r>
            <a:r>
              <a:rPr lang="zh-CN" altLang="en-US" sz="2800" dirty="0">
                <a:solidFill>
                  <a:srgbClr val="09405E"/>
                </a:solidFill>
                <a:latin typeface="Microsoft YaHei" charset="-122"/>
                <a:ea typeface="Microsoft YaHei" charset="-122"/>
                <a:cs typeface="Microsoft YaHei" charset="-122"/>
              </a:rPr>
              <a:t>对数几率</a:t>
            </a:r>
            <a:r>
              <a:rPr lang="zh-CN" altLang="zh-CN" sz="2800" dirty="0">
                <a:solidFill>
                  <a:srgbClr val="09405E"/>
                </a:solidFill>
                <a:latin typeface="Microsoft YaHei" charset="-122"/>
                <a:ea typeface="Microsoft YaHei" charset="-122"/>
                <a:cs typeface="Microsoft YaHei" charset="-122"/>
              </a:rPr>
              <a:t>回归只是一个线性模型，</a:t>
            </a:r>
            <a:endParaRPr lang="en-US" altLang="zh-CN" sz="2800" dirty="0">
              <a:solidFill>
                <a:srgbClr val="09405E"/>
              </a:solidFill>
              <a:latin typeface="Microsoft YaHei" charset="-122"/>
              <a:ea typeface="Microsoft YaHei" charset="-122"/>
              <a:cs typeface="Microsoft YaHei" charset="-122"/>
            </a:endParaRPr>
          </a:p>
          <a:p>
            <a:r>
              <a:rPr lang="zh-CN" altLang="zh-CN" sz="2800" dirty="0">
                <a:solidFill>
                  <a:srgbClr val="09405E"/>
                </a:solidFill>
                <a:latin typeface="Microsoft YaHei" charset="-122"/>
                <a:ea typeface="Microsoft YaHei" charset="-122"/>
                <a:cs typeface="Microsoft YaHei" charset="-122"/>
              </a:rPr>
              <a:t>不足以处理这么复杂的任务 </a:t>
            </a:r>
            <a:endParaRPr lang="zh-CN" altLang="en-US" sz="28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2705911549"/>
                  </p:ext>
                </p:extLst>
              </p:nvPr>
            </p:nvGraphicFramePr>
            <p:xfrm>
              <a:off x="1028258" y="2065338"/>
              <a:ext cx="8078084" cy="1779118"/>
            </p:xfrm>
            <a:graphic>
              <a:graphicData uri="http://schemas.openxmlformats.org/drawingml/2006/table">
                <a:tbl>
                  <a:tblPr firstRow="1" firstCol="1" lastRow="1" lastCol="1">
                    <a:tableStyleId>{5C22544A-7EE6-4342-B048-85BDC9FD1C3A}</a:tableStyleId>
                  </a:tblPr>
                  <a:tblGrid>
                    <a:gridCol w="2378188">
                      <a:extLst>
                        <a:ext uri="{9D8B030D-6E8A-4147-A177-3AD203B41FA5}">
                          <a16:colId xmlns:a16="http://schemas.microsoft.com/office/drawing/2014/main" val="20000"/>
                        </a:ext>
                      </a:extLst>
                    </a:gridCol>
                    <a:gridCol w="5699896">
                      <a:extLst>
                        <a:ext uri="{9D8B030D-6E8A-4147-A177-3AD203B41FA5}">
                          <a16:colId xmlns:a16="http://schemas.microsoft.com/office/drawing/2014/main" val="20001"/>
                        </a:ext>
                      </a:extLst>
                    </a:gridCol>
                  </a:tblGrid>
                  <a:tr h="498958">
                    <a:tc>
                      <a:txBody>
                        <a:bodyPr/>
                        <a:lstStyle/>
                        <a:p>
                          <a:pPr algn="ctr">
                            <a:spcAft>
                              <a:spcPts val="0"/>
                            </a:spcAft>
                          </a:pPr>
                          <a:r>
                            <a:rPr lang="zh-CN" sz="2800" kern="900" dirty="0">
                              <a:solidFill>
                                <a:srgbClr val="09405E"/>
                              </a:solidFill>
                              <a:effectLst/>
                              <a:latin typeface="Microsoft YaHei" charset="-122"/>
                              <a:ea typeface="Microsoft YaHei" charset="-122"/>
                              <a:cs typeface="Microsoft YaHei" charset="-122"/>
                            </a:rPr>
                            <a:t>特征编码方案</a:t>
                          </a:r>
                        </a:p>
                      </a:txBody>
                      <a:tcPr marL="68580" marR="68580" marT="0" marB="0">
                        <a:solidFill>
                          <a:schemeClr val="accent1">
                            <a:lumMod val="20000"/>
                            <a:lumOff val="80000"/>
                          </a:schemeClr>
                        </a:solidFill>
                      </a:tcPr>
                    </a:tc>
                    <a:tc>
                      <a:txBody>
                        <a:bodyPr/>
                        <a:lstStyle/>
                        <a:p>
                          <a:pPr algn="ctr">
                            <a:spcAft>
                              <a:spcPts val="0"/>
                            </a:spcAft>
                          </a:pPr>
                          <a:r>
                            <a:rPr lang="zh-CN" sz="2800" kern="900" dirty="0">
                              <a:solidFill>
                                <a:srgbClr val="09405E"/>
                              </a:solidFill>
                              <a:effectLst/>
                              <a:latin typeface="Microsoft YaHei" charset="-122"/>
                              <a:ea typeface="Microsoft YaHei" charset="-122"/>
                              <a:cs typeface="Microsoft YaHei" charset="-122"/>
                            </a:rPr>
                            <a:t>分类性能（</a:t>
                          </a:r>
                          <a:r>
                            <a:rPr lang="en-US" sz="2800" kern="900" dirty="0" err="1">
                              <a:solidFill>
                                <a:srgbClr val="09405E"/>
                              </a:solidFill>
                              <a:effectLst/>
                              <a:latin typeface="Microsoft YaHei" charset="-122"/>
                              <a:ea typeface="Microsoft YaHei" charset="-122"/>
                              <a:cs typeface="Microsoft YaHei" charset="-122"/>
                            </a:rPr>
                            <a:t>Logloss</a:t>
                          </a:r>
                          <a:r>
                            <a:rPr lang="zh-CN" sz="2800" kern="900" dirty="0">
                              <a:solidFill>
                                <a:srgbClr val="09405E"/>
                              </a:solidFill>
                              <a:effectLst/>
                              <a:latin typeface="Microsoft YaHei" charset="-122"/>
                              <a:ea typeface="Microsoft YaHei" charset="-122"/>
                              <a:cs typeface="Microsoft YaHei" charset="-122"/>
                            </a:rPr>
                            <a:t>）</a:t>
                          </a:r>
                        </a:p>
                      </a:txBody>
                      <a:tcPr marL="68580" marR="68580" marT="0" marB="0">
                        <a:solidFill>
                          <a:schemeClr val="accent1">
                            <a:lumMod val="20000"/>
                            <a:lumOff val="80000"/>
                          </a:schemeClr>
                        </a:solidFill>
                      </a:tcPr>
                    </a:tc>
                    <a:extLst>
                      <a:ext uri="{0D108BD9-81ED-4DB2-BD59-A6C34878D82A}">
                        <a16:rowId xmlns:a16="http://schemas.microsoft.com/office/drawing/2014/main" val="10000"/>
                      </a:ext>
                    </a:extLst>
                  </a:tr>
                  <a:tr h="0">
                    <a:tc>
                      <a:txBody>
                        <a:bodyPr/>
                        <a:lstStyle/>
                        <a:p>
                          <a:pPr algn="ctr">
                            <a:spcAft>
                              <a:spcPts val="0"/>
                            </a:spcAft>
                          </a:pPr>
                          <a:r>
                            <a:rPr lang="zh-CN" sz="2800" b="0" kern="900" dirty="0">
                              <a:solidFill>
                                <a:srgbClr val="09405E"/>
                              </a:solidFill>
                              <a:effectLst/>
                              <a:latin typeface="Microsoft YaHei" charset="-122"/>
                              <a:ea typeface="Microsoft YaHei" charset="-122"/>
                              <a:cs typeface="Microsoft YaHei" charset="-122"/>
                            </a:rPr>
                            <a:t>原始特征</a:t>
                          </a:r>
                        </a:p>
                      </a:txBody>
                      <a:tcPr marL="68580" marR="68580" marT="0" marB="0">
                        <a:noFill/>
                      </a:tcPr>
                    </a:tc>
                    <a:tc>
                      <a:txBody>
                        <a:bodyPr/>
                        <a:lstStyle/>
                        <a:p>
                          <a:pPr algn="ctr">
                            <a:spcAft>
                              <a:spcPts val="0"/>
                            </a:spcAft>
                          </a:pPr>
                          <a:r>
                            <a:rPr lang="en-US" sz="2800" b="0" kern="900">
                              <a:solidFill>
                                <a:srgbClr val="09405E"/>
                              </a:solidFill>
                              <a:effectLst/>
                              <a:latin typeface="Microsoft YaHei" charset="-122"/>
                              <a:ea typeface="Microsoft YaHei" charset="-122"/>
                              <a:cs typeface="Microsoft YaHei" charset="-122"/>
                            </a:rPr>
                            <a:t>0.66683</a:t>
                          </a:r>
                          <a:endParaRPr lang="zh-CN" sz="2800" b="0" kern="900">
                            <a:solidFill>
                              <a:srgbClr val="09405E"/>
                            </a:solidFill>
                            <a:effectLst/>
                            <a:latin typeface="Microsoft YaHei" charset="-122"/>
                            <a:ea typeface="Microsoft YaHei" charset="-122"/>
                            <a:cs typeface="Microsoft YaHei" charset="-122"/>
                          </a:endParaRPr>
                        </a:p>
                      </a:txBody>
                      <a:tcPr marL="68580" marR="68580" marT="0" marB="0">
                        <a:noFill/>
                      </a:tcPr>
                    </a:tc>
                    <a:extLst>
                      <a:ext uri="{0D108BD9-81ED-4DB2-BD59-A6C34878D82A}">
                        <a16:rowId xmlns:a16="http://schemas.microsoft.com/office/drawing/2014/main" val="10001"/>
                      </a:ext>
                    </a:extLst>
                  </a:tr>
                  <a:tr h="0">
                    <a:tc>
                      <a:txBody>
                        <a:bodyPr/>
                        <a:lstStyle/>
                        <a:p>
                          <a:pPr algn="ctr">
                            <a:spcAft>
                              <a:spcPts val="0"/>
                            </a:spcAft>
                          </a:pPr>
                          <a14:m>
                            <m:oMath xmlns:m="http://schemas.openxmlformats.org/officeDocument/2006/math">
                              <m:r>
                                <m:rPr>
                                  <m:sty m:val="p"/>
                                </m:rPr>
                                <a:rPr lang="en-US" sz="2800" b="0" kern="900" smtClean="0">
                                  <a:solidFill>
                                    <a:srgbClr val="09405E"/>
                                  </a:solidFill>
                                  <a:effectLst/>
                                  <a:latin typeface="Cambria Math" panose="02040503050406030204" pitchFamily="18" charset="0"/>
                                  <a:ea typeface="Microsoft YaHei" charset="-122"/>
                                  <a:cs typeface="Microsoft YaHei" charset="-122"/>
                                </a:rPr>
                                <m:t>log</m:t>
                              </m:r>
                            </m:oMath>
                          </a14:m>
                          <a:r>
                            <a:rPr lang="zh-CN" sz="2800" b="0" kern="900" dirty="0">
                              <a:solidFill>
                                <a:srgbClr val="09405E"/>
                              </a:solidFill>
                              <a:effectLst/>
                              <a:latin typeface="Microsoft YaHei" charset="-122"/>
                              <a:ea typeface="Microsoft YaHei" charset="-122"/>
                              <a:cs typeface="Microsoft YaHei" charset="-122"/>
                            </a:rPr>
                            <a:t>特征编码</a:t>
                          </a:r>
                        </a:p>
                      </a:txBody>
                      <a:tcPr marL="68580" marR="68580" marT="0" marB="0">
                        <a:noFill/>
                      </a:tcPr>
                    </a:tc>
                    <a:tc>
                      <a:txBody>
                        <a:bodyPr/>
                        <a:lstStyle/>
                        <a:p>
                          <a:pPr algn="ctr">
                            <a:spcAft>
                              <a:spcPts val="0"/>
                            </a:spcAft>
                          </a:pPr>
                          <a:r>
                            <a:rPr lang="en-US" sz="2800" b="0" kern="900" dirty="0">
                              <a:solidFill>
                                <a:srgbClr val="09405E"/>
                              </a:solidFill>
                              <a:effectLst/>
                              <a:latin typeface="Microsoft YaHei" charset="-122"/>
                              <a:ea typeface="Microsoft YaHei" charset="-122"/>
                              <a:cs typeface="Microsoft YaHei" charset="-122"/>
                            </a:rPr>
                            <a:t>0.67317</a:t>
                          </a:r>
                          <a:endParaRPr lang="zh-CN" sz="2800" b="0" kern="900" dirty="0">
                            <a:solidFill>
                              <a:srgbClr val="09405E"/>
                            </a:solidFill>
                            <a:effectLst/>
                            <a:latin typeface="Microsoft YaHei" charset="-122"/>
                            <a:ea typeface="Microsoft YaHei" charset="-122"/>
                            <a:cs typeface="Microsoft YaHei" charset="-122"/>
                          </a:endParaRPr>
                        </a:p>
                      </a:txBody>
                      <a:tcPr marL="68580" marR="68580" marT="0" marB="0">
                        <a:noFill/>
                      </a:tcPr>
                    </a:tc>
                    <a:extLst>
                      <a:ext uri="{0D108BD9-81ED-4DB2-BD59-A6C34878D82A}">
                        <a16:rowId xmlns:a16="http://schemas.microsoft.com/office/drawing/2014/main" val="10002"/>
                      </a:ext>
                    </a:extLst>
                  </a:tr>
                  <a:tr h="0">
                    <a:tc>
                      <a:txBody>
                        <a:bodyPr/>
                        <a:lstStyle/>
                        <a:p>
                          <a:pPr algn="ctr">
                            <a:spcAft>
                              <a:spcPts val="0"/>
                            </a:spcAft>
                          </a:pPr>
                          <a:r>
                            <a:rPr lang="en-US" sz="2800" b="0" kern="900" dirty="0">
                              <a:solidFill>
                                <a:srgbClr val="09405E"/>
                              </a:solidFill>
                              <a:effectLst/>
                              <a:latin typeface="Microsoft YaHei" charset="-122"/>
                              <a:ea typeface="Microsoft YaHei" charset="-122"/>
                              <a:cs typeface="Microsoft YaHei" charset="-122"/>
                            </a:rPr>
                            <a:t>TF-IDF</a:t>
                          </a:r>
                          <a:r>
                            <a:rPr lang="zh-CN" sz="2800" b="0" kern="900" dirty="0">
                              <a:solidFill>
                                <a:srgbClr val="09405E"/>
                              </a:solidFill>
                              <a:effectLst/>
                              <a:latin typeface="Microsoft YaHei" charset="-122"/>
                              <a:ea typeface="Microsoft YaHei" charset="-122"/>
                              <a:cs typeface="Microsoft YaHei" charset="-122"/>
                            </a:rPr>
                            <a:t>特征</a:t>
                          </a:r>
                        </a:p>
                      </a:txBody>
                      <a:tcPr marL="68580" marR="68580" marT="0" marB="0">
                        <a:noFill/>
                      </a:tcPr>
                    </a:tc>
                    <a:tc>
                      <a:txBody>
                        <a:bodyPr/>
                        <a:lstStyle/>
                        <a:p>
                          <a:pPr algn="ctr">
                            <a:spcAft>
                              <a:spcPts val="0"/>
                            </a:spcAft>
                          </a:pPr>
                          <a:r>
                            <a:rPr lang="en-US" sz="2800" b="0" kern="900" dirty="0">
                              <a:solidFill>
                                <a:srgbClr val="09405E"/>
                              </a:solidFill>
                              <a:effectLst/>
                              <a:latin typeface="Microsoft YaHei" charset="-122"/>
                              <a:ea typeface="Microsoft YaHei" charset="-122"/>
                              <a:cs typeface="Microsoft YaHei" charset="-122"/>
                            </a:rPr>
                            <a:t>0.63319</a:t>
                          </a:r>
                          <a:endParaRPr lang="zh-CN" sz="2800" b="0" kern="900" dirty="0">
                            <a:solidFill>
                              <a:srgbClr val="09405E"/>
                            </a:solidFill>
                            <a:effectLst/>
                            <a:latin typeface="Microsoft YaHei" charset="-122"/>
                            <a:ea typeface="Microsoft YaHei" charset="-122"/>
                            <a:cs typeface="Microsoft YaHei" charset="-122"/>
                          </a:endParaRPr>
                        </a:p>
                      </a:txBody>
                      <a:tcPr marL="68580" marR="68580" marT="0" marB="0">
                        <a:noFill/>
                      </a:tcPr>
                    </a:tc>
                    <a:extLst>
                      <a:ext uri="{0D108BD9-81ED-4DB2-BD59-A6C34878D82A}">
                        <a16:rowId xmlns:a16="http://schemas.microsoft.com/office/drawing/2014/main" val="10003"/>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2705911549"/>
                  </p:ext>
                </p:extLst>
              </p:nvPr>
            </p:nvGraphicFramePr>
            <p:xfrm>
              <a:off x="1028258" y="2065338"/>
              <a:ext cx="8078084" cy="1779118"/>
            </p:xfrm>
            <a:graphic>
              <a:graphicData uri="http://schemas.openxmlformats.org/drawingml/2006/table">
                <a:tbl>
                  <a:tblPr firstRow="1" firstCol="1" lastRow="1" lastCol="1">
                    <a:tableStyleId>{5C22544A-7EE6-4342-B048-85BDC9FD1C3A}</a:tableStyleId>
                  </a:tblPr>
                  <a:tblGrid>
                    <a:gridCol w="2378188">
                      <a:extLst>
                        <a:ext uri="{9D8B030D-6E8A-4147-A177-3AD203B41FA5}">
                          <a16:colId xmlns:a16="http://schemas.microsoft.com/office/drawing/2014/main" val="20000"/>
                        </a:ext>
                      </a:extLst>
                    </a:gridCol>
                    <a:gridCol w="5699896">
                      <a:extLst>
                        <a:ext uri="{9D8B030D-6E8A-4147-A177-3AD203B41FA5}">
                          <a16:colId xmlns:a16="http://schemas.microsoft.com/office/drawing/2014/main" val="20001"/>
                        </a:ext>
                      </a:extLst>
                    </a:gridCol>
                  </a:tblGrid>
                  <a:tr h="498958">
                    <a:tc>
                      <a:txBody>
                        <a:bodyPr/>
                        <a:lstStyle/>
                        <a:p>
                          <a:pPr algn="ctr">
                            <a:spcAft>
                              <a:spcPts val="0"/>
                            </a:spcAft>
                          </a:pPr>
                          <a:r>
                            <a:rPr lang="zh-CN" sz="2800" kern="900" dirty="0">
                              <a:solidFill>
                                <a:srgbClr val="09405E"/>
                              </a:solidFill>
                              <a:effectLst/>
                              <a:latin typeface="Microsoft YaHei" charset="-122"/>
                              <a:ea typeface="Microsoft YaHei" charset="-122"/>
                              <a:cs typeface="Microsoft YaHei" charset="-122"/>
                            </a:rPr>
                            <a:t>特征编码方案</a:t>
                          </a:r>
                        </a:p>
                      </a:txBody>
                      <a:tcPr marL="68580" marR="68580" marT="0" marB="0">
                        <a:solidFill>
                          <a:schemeClr val="accent1">
                            <a:lumMod val="20000"/>
                            <a:lumOff val="80000"/>
                          </a:schemeClr>
                        </a:solidFill>
                      </a:tcPr>
                    </a:tc>
                    <a:tc>
                      <a:txBody>
                        <a:bodyPr/>
                        <a:lstStyle/>
                        <a:p>
                          <a:pPr algn="ctr">
                            <a:spcAft>
                              <a:spcPts val="0"/>
                            </a:spcAft>
                          </a:pPr>
                          <a:r>
                            <a:rPr lang="zh-CN" sz="2800" kern="900" dirty="0">
                              <a:solidFill>
                                <a:srgbClr val="09405E"/>
                              </a:solidFill>
                              <a:effectLst/>
                              <a:latin typeface="Microsoft YaHei" charset="-122"/>
                              <a:ea typeface="Microsoft YaHei" charset="-122"/>
                              <a:cs typeface="Microsoft YaHei" charset="-122"/>
                            </a:rPr>
                            <a:t>分类性能（</a:t>
                          </a:r>
                          <a:r>
                            <a:rPr lang="en-US" sz="2800" kern="900" dirty="0" err="1">
                              <a:solidFill>
                                <a:srgbClr val="09405E"/>
                              </a:solidFill>
                              <a:effectLst/>
                              <a:latin typeface="Microsoft YaHei" charset="-122"/>
                              <a:ea typeface="Microsoft YaHei" charset="-122"/>
                              <a:cs typeface="Microsoft YaHei" charset="-122"/>
                            </a:rPr>
                            <a:t>Logloss</a:t>
                          </a:r>
                          <a:r>
                            <a:rPr lang="zh-CN" sz="2800" kern="900" dirty="0">
                              <a:solidFill>
                                <a:srgbClr val="09405E"/>
                              </a:solidFill>
                              <a:effectLst/>
                              <a:latin typeface="Microsoft YaHei" charset="-122"/>
                              <a:ea typeface="Microsoft YaHei" charset="-122"/>
                              <a:cs typeface="Microsoft YaHei" charset="-122"/>
                            </a:rPr>
                            <a:t>）</a:t>
                          </a:r>
                        </a:p>
                      </a:txBody>
                      <a:tcPr marL="68580" marR="68580" marT="0" marB="0">
                        <a:solidFill>
                          <a:schemeClr val="accent1">
                            <a:lumMod val="20000"/>
                            <a:lumOff val="80000"/>
                          </a:schemeClr>
                        </a:solidFill>
                      </a:tcPr>
                    </a:tc>
                    <a:extLst>
                      <a:ext uri="{0D108BD9-81ED-4DB2-BD59-A6C34878D82A}">
                        <a16:rowId xmlns:a16="http://schemas.microsoft.com/office/drawing/2014/main" val="10000"/>
                      </a:ext>
                    </a:extLst>
                  </a:tr>
                  <a:tr h="426720">
                    <a:tc>
                      <a:txBody>
                        <a:bodyPr/>
                        <a:lstStyle/>
                        <a:p>
                          <a:pPr algn="ctr">
                            <a:spcAft>
                              <a:spcPts val="0"/>
                            </a:spcAft>
                          </a:pPr>
                          <a:r>
                            <a:rPr lang="zh-CN" sz="2800" b="0" kern="900" dirty="0">
                              <a:solidFill>
                                <a:srgbClr val="09405E"/>
                              </a:solidFill>
                              <a:effectLst/>
                              <a:latin typeface="Microsoft YaHei" charset="-122"/>
                              <a:ea typeface="Microsoft YaHei" charset="-122"/>
                              <a:cs typeface="Microsoft YaHei" charset="-122"/>
                            </a:rPr>
                            <a:t>原始特征</a:t>
                          </a:r>
                        </a:p>
                      </a:txBody>
                      <a:tcPr marL="68580" marR="68580" marT="0" marB="0">
                        <a:noFill/>
                      </a:tcPr>
                    </a:tc>
                    <a:tc>
                      <a:txBody>
                        <a:bodyPr/>
                        <a:lstStyle/>
                        <a:p>
                          <a:pPr algn="ctr">
                            <a:spcAft>
                              <a:spcPts val="0"/>
                            </a:spcAft>
                          </a:pPr>
                          <a:r>
                            <a:rPr lang="en-US" sz="2800" b="0" kern="900">
                              <a:solidFill>
                                <a:srgbClr val="09405E"/>
                              </a:solidFill>
                              <a:effectLst/>
                              <a:latin typeface="Microsoft YaHei" charset="-122"/>
                              <a:ea typeface="Microsoft YaHei" charset="-122"/>
                              <a:cs typeface="Microsoft YaHei" charset="-122"/>
                            </a:rPr>
                            <a:t>0.66683</a:t>
                          </a:r>
                          <a:endParaRPr lang="zh-CN" sz="2800" b="0" kern="900">
                            <a:solidFill>
                              <a:srgbClr val="09405E"/>
                            </a:solidFill>
                            <a:effectLst/>
                            <a:latin typeface="Microsoft YaHei" charset="-122"/>
                            <a:ea typeface="Microsoft YaHei" charset="-122"/>
                            <a:cs typeface="Microsoft YaHei" charset="-122"/>
                          </a:endParaRPr>
                        </a:p>
                      </a:txBody>
                      <a:tcPr marL="68580" marR="68580" marT="0" marB="0">
                        <a:noFill/>
                      </a:tcPr>
                    </a:tc>
                    <a:extLst>
                      <a:ext uri="{0D108BD9-81ED-4DB2-BD59-A6C34878D82A}">
                        <a16:rowId xmlns:a16="http://schemas.microsoft.com/office/drawing/2014/main" val="10001"/>
                      </a:ext>
                    </a:extLst>
                  </a:tr>
                  <a:tr h="426720">
                    <a:tc>
                      <a:txBody>
                        <a:bodyPr/>
                        <a:lstStyle/>
                        <a:p>
                          <a:endParaRPr lang="zh-CN"/>
                        </a:p>
                      </a:txBody>
                      <a:tcPr marL="68580" marR="68580" marT="0" marB="0">
                        <a:blipFill>
                          <a:blip r:embed="rId3"/>
                          <a:stretch>
                            <a:fillRect t="-238235" r="-240426" b="-152941"/>
                          </a:stretch>
                        </a:blipFill>
                      </a:tcPr>
                    </a:tc>
                    <a:tc>
                      <a:txBody>
                        <a:bodyPr/>
                        <a:lstStyle/>
                        <a:p>
                          <a:pPr algn="ctr">
                            <a:spcAft>
                              <a:spcPts val="0"/>
                            </a:spcAft>
                          </a:pPr>
                          <a:r>
                            <a:rPr lang="en-US" sz="2800" b="0" kern="900" dirty="0">
                              <a:solidFill>
                                <a:srgbClr val="09405E"/>
                              </a:solidFill>
                              <a:effectLst/>
                              <a:latin typeface="Microsoft YaHei" charset="-122"/>
                              <a:ea typeface="Microsoft YaHei" charset="-122"/>
                              <a:cs typeface="Microsoft YaHei" charset="-122"/>
                            </a:rPr>
                            <a:t>0.67317</a:t>
                          </a:r>
                          <a:endParaRPr lang="zh-CN" sz="2800" b="0" kern="900" dirty="0">
                            <a:solidFill>
                              <a:srgbClr val="09405E"/>
                            </a:solidFill>
                            <a:effectLst/>
                            <a:latin typeface="Microsoft YaHei" charset="-122"/>
                            <a:ea typeface="Microsoft YaHei" charset="-122"/>
                            <a:cs typeface="Microsoft YaHei" charset="-122"/>
                          </a:endParaRPr>
                        </a:p>
                      </a:txBody>
                      <a:tcPr marL="68580" marR="68580" marT="0" marB="0">
                        <a:noFill/>
                      </a:tcPr>
                    </a:tc>
                    <a:extLst>
                      <a:ext uri="{0D108BD9-81ED-4DB2-BD59-A6C34878D82A}">
                        <a16:rowId xmlns:a16="http://schemas.microsoft.com/office/drawing/2014/main" val="10002"/>
                      </a:ext>
                    </a:extLst>
                  </a:tr>
                  <a:tr h="426720">
                    <a:tc>
                      <a:txBody>
                        <a:bodyPr/>
                        <a:lstStyle/>
                        <a:p>
                          <a:pPr algn="ctr">
                            <a:spcAft>
                              <a:spcPts val="0"/>
                            </a:spcAft>
                          </a:pPr>
                          <a:r>
                            <a:rPr lang="en-US" sz="2800" b="0" kern="900" dirty="0">
                              <a:solidFill>
                                <a:srgbClr val="09405E"/>
                              </a:solidFill>
                              <a:effectLst/>
                              <a:latin typeface="Microsoft YaHei" charset="-122"/>
                              <a:ea typeface="Microsoft YaHei" charset="-122"/>
                              <a:cs typeface="Microsoft YaHei" charset="-122"/>
                            </a:rPr>
                            <a:t>TF-IDF</a:t>
                          </a:r>
                          <a:r>
                            <a:rPr lang="zh-CN" sz="2800" b="0" kern="900" dirty="0">
                              <a:solidFill>
                                <a:srgbClr val="09405E"/>
                              </a:solidFill>
                              <a:effectLst/>
                              <a:latin typeface="Microsoft YaHei" charset="-122"/>
                              <a:ea typeface="Microsoft YaHei" charset="-122"/>
                              <a:cs typeface="Microsoft YaHei" charset="-122"/>
                            </a:rPr>
                            <a:t>特征</a:t>
                          </a:r>
                        </a:p>
                      </a:txBody>
                      <a:tcPr marL="68580" marR="68580" marT="0" marB="0">
                        <a:noFill/>
                      </a:tcPr>
                    </a:tc>
                    <a:tc>
                      <a:txBody>
                        <a:bodyPr/>
                        <a:lstStyle/>
                        <a:p>
                          <a:pPr algn="ctr">
                            <a:spcAft>
                              <a:spcPts val="0"/>
                            </a:spcAft>
                          </a:pPr>
                          <a:r>
                            <a:rPr lang="en-US" sz="2800" b="0" kern="900" dirty="0">
                              <a:solidFill>
                                <a:srgbClr val="09405E"/>
                              </a:solidFill>
                              <a:effectLst/>
                              <a:latin typeface="Microsoft YaHei" charset="-122"/>
                              <a:ea typeface="Microsoft YaHei" charset="-122"/>
                              <a:cs typeface="Microsoft YaHei" charset="-122"/>
                            </a:rPr>
                            <a:t>0.63319</a:t>
                          </a:r>
                          <a:endParaRPr lang="zh-CN" sz="2800" b="0" kern="900" dirty="0">
                            <a:solidFill>
                              <a:srgbClr val="09405E"/>
                            </a:solidFill>
                            <a:effectLst/>
                            <a:latin typeface="Microsoft YaHei" charset="-122"/>
                            <a:ea typeface="Microsoft YaHei" charset="-122"/>
                            <a:cs typeface="Microsoft YaHei" charset="-122"/>
                          </a:endParaRPr>
                        </a:p>
                      </a:txBody>
                      <a:tcPr marL="68580" marR="68580" marT="0" marB="0">
                        <a:noFill/>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413181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561763" cy="5237271"/>
              </a:xfrm>
            </p:spPr>
            <p:txBody>
              <a:bodyPr/>
              <a:lstStyle/>
              <a:p>
                <a:r>
                  <a:rPr kumimoji="1" lang="zh-CN" altLang="en-US" dirty="0">
                    <a:solidFill>
                      <a:srgbClr val="002060"/>
                    </a:solidFill>
                  </a:rPr>
                  <a:t>决策函数</a:t>
                </a:r>
                <a14:m>
                  <m:oMath xmlns:m="http://schemas.openxmlformats.org/officeDocument/2006/math">
                    <m:sSup>
                      <m:sSupPr>
                        <m:ctrlPr>
                          <a:rPr kumimoji="1" lang="en-US" altLang="zh-CN" i="1">
                            <a:latin typeface="Cambria Math" panose="02040503050406030204" pitchFamily="18" charset="0"/>
                            <a:ea typeface="微软雅黑" pitchFamily="34" charset="-122"/>
                          </a:rPr>
                        </m:ctrlPr>
                      </m:sSupPr>
                      <m:e>
                        <m:r>
                          <a:rPr kumimoji="1" lang="en-US" altLang="zh-CN" b="0" i="1" smtClean="0">
                            <a:latin typeface="Cambria Math" charset="0"/>
                            <a:ea typeface="微软雅黑" pitchFamily="34" charset="-122"/>
                          </a:rPr>
                          <m:t>𝑓</m:t>
                        </m:r>
                        <m:d>
                          <m:dPr>
                            <m:ctrlPr>
                              <a:rPr kumimoji="1" lang="en-US" altLang="zh-CN" b="1" i="1" smtClean="0">
                                <a:latin typeface="Cambria Math" panose="02040503050406030204" pitchFamily="18" charset="0"/>
                                <a:ea typeface="微软雅黑" pitchFamily="34" charset="-122"/>
                              </a:rPr>
                            </m:ctrlPr>
                          </m:dPr>
                          <m:e>
                            <m:r>
                              <a:rPr kumimoji="1" lang="en-US" altLang="zh-CN" b="1" i="1">
                                <a:latin typeface="Cambria Math" charset="0"/>
                                <a:ea typeface="微软雅黑" pitchFamily="34" charset="-122"/>
                              </a:rPr>
                              <m:t>𝒙</m:t>
                            </m:r>
                          </m:e>
                        </m:d>
                        <m:r>
                          <a:rPr kumimoji="1" lang="en-US" altLang="zh-CN" b="1" i="1" smtClean="0">
                            <a:latin typeface="Cambria Math" charset="0"/>
                            <a:ea typeface="微软雅黑" pitchFamily="34" charset="-122"/>
                          </a:rPr>
                          <m:t>=</m:t>
                        </m:r>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oMath>
                </a14:m>
                <a:r>
                  <a:rPr kumimoji="1" lang="zh-CN" altLang="en-US" dirty="0">
                    <a:solidFill>
                      <a:srgbClr val="002060"/>
                    </a:solidFill>
                  </a:rPr>
                  <a:t>根据</a:t>
                </a:r>
                <a14:m>
                  <m:oMath xmlns:m="http://schemas.openxmlformats.org/officeDocument/2006/math">
                    <m:sSup>
                      <m:sSupPr>
                        <m:ctrlPr>
                          <a:rPr kumimoji="1" lang="en-US" altLang="zh-CN" i="1">
                            <a:latin typeface="Cambria Math" panose="02040503050406030204" pitchFamily="18"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oMath>
                </a14:m>
                <a:r>
                  <a:rPr lang="zh-CN" altLang="en-US" dirty="0">
                    <a:solidFill>
                      <a:srgbClr val="002060"/>
                    </a:solidFill>
                  </a:rPr>
                  <a:t>的符号将输入空间</a:t>
                </a:r>
                <a14:m>
                  <m:oMath xmlns:m="http://schemas.openxmlformats.org/officeDocument/2006/math">
                    <m:r>
                      <a:rPr kumimoji="1" lang="zh-CN" altLang="en-US" i="1">
                        <a:solidFill>
                          <a:srgbClr val="002060"/>
                        </a:solidFill>
                        <a:latin typeface="Cambria Math" charset="0"/>
                        <a:ea typeface="Cambria Math" charset="0"/>
                        <a:cs typeface="Cambria Math" charset="0"/>
                      </a:rPr>
                      <m:t>𝒳</m:t>
                    </m:r>
                  </m:oMath>
                </a14:m>
                <a:r>
                  <a:rPr lang="zh-CN" altLang="en-US" dirty="0">
                    <a:solidFill>
                      <a:srgbClr val="002060"/>
                    </a:solidFill>
                  </a:rPr>
                  <a:t>分出两个区域。</a:t>
                </a:r>
                <a:endParaRPr lang="en-US" altLang="zh-CN" dirty="0">
                  <a:solidFill>
                    <a:srgbClr val="002060"/>
                  </a:solidFill>
                </a:endParaRPr>
              </a:p>
              <a:p>
                <a14:m>
                  <m:oMath xmlns:m="http://schemas.openxmlformats.org/officeDocument/2006/math">
                    <m:sSup>
                      <m:sSupPr>
                        <m:ctrlPr>
                          <a:rPr kumimoji="1" lang="en-US" altLang="zh-CN" i="1">
                            <a:latin typeface="Cambria Math" panose="02040503050406030204" pitchFamily="18" charset="0"/>
                            <a:ea typeface="微软雅黑" pitchFamily="34" charset="-122"/>
                          </a:rPr>
                        </m:ctrlPr>
                      </m:sSupPr>
                      <m:e>
                        <m:r>
                          <a:rPr kumimoji="1" lang="en-US" altLang="zh-CN" b="1" i="1">
                            <a:latin typeface="Cambria Math" charset="0"/>
                            <a:ea typeface="微软雅黑" pitchFamily="34" charset="-122"/>
                          </a:rPr>
                          <m:t>𝒘</m:t>
                        </m:r>
                      </m:e>
                      <m:sup>
                        <m:r>
                          <m:rPr>
                            <m:sty m:val="p"/>
                          </m:rPr>
                          <a:rPr kumimoji="1" lang="en-US" altLang="zh-CN">
                            <a:latin typeface="Cambria Math" charset="0"/>
                            <a:ea typeface="微软雅黑" pitchFamily="34" charset="-122"/>
                          </a:rPr>
                          <m:t>T</m:t>
                        </m:r>
                      </m:sup>
                    </m:sSup>
                    <m:r>
                      <a:rPr kumimoji="1" lang="en-US" altLang="zh-CN" b="1" i="1">
                        <a:latin typeface="Cambria Math" charset="0"/>
                        <a:ea typeface="微软雅黑" pitchFamily="34" charset="-122"/>
                      </a:rPr>
                      <m:t>𝒙</m:t>
                    </m:r>
                  </m:oMath>
                </a14:m>
                <a:r>
                  <a:rPr lang="zh-CN" altLang="en-US" dirty="0">
                    <a:solidFill>
                      <a:srgbClr val="002060"/>
                    </a:solidFill>
                  </a:rPr>
                  <a:t>为输入</a:t>
                </a:r>
                <a14:m>
                  <m:oMath xmlns:m="http://schemas.openxmlformats.org/officeDocument/2006/math">
                    <m:r>
                      <a:rPr kumimoji="1" lang="en-US" altLang="zh-CN" b="1" i="1">
                        <a:solidFill>
                          <a:srgbClr val="002060"/>
                        </a:solidFill>
                        <a:latin typeface="Cambria Math" charset="0"/>
                      </a:rPr>
                      <m:t>𝒙</m:t>
                    </m:r>
                  </m:oMath>
                </a14:m>
                <a:r>
                  <a:rPr lang="zh-CN" altLang="en-US" dirty="0">
                    <a:solidFill>
                      <a:srgbClr val="002060"/>
                    </a:solidFill>
                  </a:rPr>
                  <a:t>的线性函数，所以</a:t>
                </a:r>
                <a:r>
                  <a:rPr kumimoji="1" lang="zh-CN" altLang="en-US" dirty="0">
                    <a:solidFill>
                      <a:srgbClr val="002060"/>
                    </a:solidFill>
                  </a:rPr>
                  <a:t>对数几率回归模型</a:t>
                </a:r>
                <a:r>
                  <a:rPr lang="zh-CN" altLang="en-US" dirty="0">
                    <a:solidFill>
                      <a:srgbClr val="002060"/>
                    </a:solidFill>
                  </a:rPr>
                  <a:t>是一个线性分类模型。</a:t>
                </a:r>
                <a:endParaRPr lang="en-US" altLang="zh-CN" dirty="0">
                  <a:solidFill>
                    <a:srgbClr val="002060"/>
                  </a:solidFill>
                </a:endParaRPr>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a:blip r:embed="rId2"/>
                <a:stretch>
                  <a:fillRect l="-877" r="-405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决策边界</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2420888"/>
            <a:ext cx="5429250" cy="401955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508994" y="3095953"/>
                <a:ext cx="1623778"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solidFill>
                                <a:srgbClr val="C00000"/>
                              </a:solidFill>
                              <a:latin typeface="Cambria Math" panose="02040503050406030204" pitchFamily="18" charset="0"/>
                              <a:ea typeface="微软雅黑" pitchFamily="34" charset="-122"/>
                            </a:rPr>
                          </m:ctrlPr>
                        </m:sSupPr>
                        <m:e>
                          <m:r>
                            <a:rPr kumimoji="1" lang="en-US" altLang="zh-CN" sz="2800" b="1" i="1">
                              <a:solidFill>
                                <a:srgbClr val="C00000"/>
                              </a:solidFill>
                              <a:latin typeface="Cambria Math" charset="0"/>
                              <a:ea typeface="微软雅黑" pitchFamily="34" charset="-122"/>
                            </a:rPr>
                            <m:t>𝒘</m:t>
                          </m:r>
                        </m:e>
                        <m:sup>
                          <m:r>
                            <m:rPr>
                              <m:sty m:val="p"/>
                            </m:rPr>
                            <a:rPr kumimoji="1" lang="en-US" altLang="zh-CN" sz="2800">
                              <a:solidFill>
                                <a:srgbClr val="C00000"/>
                              </a:solidFill>
                              <a:latin typeface="Cambria Math" charset="0"/>
                              <a:ea typeface="微软雅黑" pitchFamily="34" charset="-122"/>
                            </a:rPr>
                            <m:t>T</m:t>
                          </m:r>
                        </m:sup>
                      </m:sSup>
                      <m:r>
                        <a:rPr kumimoji="1" lang="en-US" altLang="zh-CN" sz="2800" b="1" i="1">
                          <a:solidFill>
                            <a:srgbClr val="C00000"/>
                          </a:solidFill>
                          <a:latin typeface="Cambria Math" charset="0"/>
                          <a:ea typeface="微软雅黑" pitchFamily="34" charset="-122"/>
                        </a:rPr>
                        <m:t>𝒙</m:t>
                      </m:r>
                      <m:r>
                        <a:rPr kumimoji="1" lang="en-US" altLang="zh-CN" sz="2800" b="1" i="0" smtClean="0">
                          <a:solidFill>
                            <a:srgbClr val="C00000"/>
                          </a:solidFill>
                          <a:latin typeface="Cambria Math" charset="0"/>
                          <a:ea typeface="Microsoft YaHei" charset="-122"/>
                          <a:cs typeface="Microsoft YaHei" charset="-122"/>
                        </a:rPr>
                        <m:t>=</m:t>
                      </m:r>
                      <m:r>
                        <a:rPr kumimoji="1" lang="en-US" altLang="zh-CN" sz="2800" b="1" i="0" smtClean="0">
                          <a:solidFill>
                            <a:srgbClr val="C00000"/>
                          </a:solidFill>
                          <a:latin typeface="Cambria Math" charset="0"/>
                          <a:ea typeface="Microsoft YaHei" charset="-122"/>
                          <a:cs typeface="Microsoft YaHei" charset="-122"/>
                        </a:rPr>
                        <m:t>𝟎</m:t>
                      </m:r>
                    </m:oMath>
                  </m:oMathPara>
                </a14:m>
                <a:endParaRPr lang="zh-CN" altLang="en-US" sz="2800" dirty="0">
                  <a:solidFill>
                    <a:srgbClr val="C0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508994" y="3095953"/>
                <a:ext cx="1623778" cy="530915"/>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6" name="直线连接符 5"/>
          <p:cNvCxnSpPr/>
          <p:nvPr/>
        </p:nvCxnSpPr>
        <p:spPr>
          <a:xfrm>
            <a:off x="3035660" y="3357563"/>
            <a:ext cx="4716524" cy="2807741"/>
          </a:xfrm>
          <a:prstGeom prst="line">
            <a:avLst/>
          </a:prstGeom>
          <a:noFill/>
          <a:ln w="38100" cap="flat">
            <a:solidFill>
              <a:srgbClr val="C00000"/>
            </a:solidFill>
            <a:prstDash val="solid"/>
            <a:miter lim="8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55727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本章总结</a:t>
            </a:r>
          </a:p>
        </p:txBody>
      </p:sp>
      <p:sp>
        <p:nvSpPr>
          <p:cNvPr id="3" name="内容占位符 2"/>
          <p:cNvSpPr>
            <a:spLocks noGrp="1"/>
          </p:cNvSpPr>
          <p:nvPr>
            <p:ph sz="quarter" idx="10"/>
          </p:nvPr>
        </p:nvSpPr>
        <p:spPr/>
        <p:txBody>
          <a:bodyPr/>
          <a:lstStyle/>
          <a:p>
            <a:r>
              <a:rPr kumimoji="1" lang="zh-CN" altLang="en-US" sz="2400" dirty="0"/>
              <a:t>对数几率回归</a:t>
            </a:r>
            <a:endParaRPr kumimoji="1" lang="en-US" altLang="zh-CN" sz="2400" dirty="0"/>
          </a:p>
          <a:p>
            <a:pPr lvl="1"/>
            <a:r>
              <a:rPr kumimoji="1" lang="zh-CN" altLang="en-US" dirty="0"/>
              <a:t> 函数集合：输入特征的线性组合</a:t>
            </a:r>
            <a:endParaRPr kumimoji="1" lang="en-US" altLang="zh-CN" dirty="0"/>
          </a:p>
          <a:p>
            <a:pPr lvl="1"/>
            <a:r>
              <a:rPr kumimoji="1" lang="zh-CN" altLang="en-US" dirty="0"/>
              <a:t> 目标函数</a:t>
            </a:r>
            <a:endParaRPr kumimoji="1" lang="en-US" altLang="zh-CN" dirty="0"/>
          </a:p>
          <a:p>
            <a:pPr lvl="2"/>
            <a:r>
              <a:rPr kumimoji="1" lang="zh-CN" altLang="en-US" sz="2400" dirty="0">
                <a:solidFill>
                  <a:srgbClr val="09405E"/>
                </a:solidFill>
                <a:latin typeface="Microsoft YaHei" charset="-122"/>
                <a:ea typeface="Microsoft YaHei" charset="-122"/>
                <a:cs typeface="Microsoft YaHei" charset="-122"/>
              </a:rPr>
              <a:t> 损失函数： </a:t>
            </a:r>
            <a:r>
              <a:rPr kumimoji="1" lang="zh-CN" altLang="en-US" sz="2400" dirty="0">
                <a:solidFill>
                  <a:srgbClr val="C00000"/>
                </a:solidFill>
                <a:latin typeface="Microsoft YaHei" charset="-122"/>
                <a:ea typeface="Microsoft YaHei" charset="-122"/>
                <a:cs typeface="Microsoft YaHei" charset="-122"/>
              </a:rPr>
              <a:t>交叉熵损失</a:t>
            </a:r>
            <a:endParaRPr kumimoji="1" lang="en-US" altLang="zh-CN" sz="2400" dirty="0">
              <a:solidFill>
                <a:srgbClr val="C00000"/>
              </a:solidFill>
              <a:latin typeface="Microsoft YaHei" charset="-122"/>
              <a:ea typeface="Microsoft YaHei" charset="-122"/>
              <a:cs typeface="Microsoft YaHei" charset="-122"/>
            </a:endParaRPr>
          </a:p>
          <a:p>
            <a:pPr lvl="2"/>
            <a:r>
              <a:rPr kumimoji="1" lang="zh-CN" altLang="en-US" sz="2400" dirty="0">
                <a:solidFill>
                  <a:srgbClr val="09405E"/>
                </a:solidFill>
                <a:latin typeface="Microsoft YaHei" charset="-122"/>
                <a:ea typeface="Microsoft YaHei" charset="-122"/>
                <a:cs typeface="Microsoft YaHei" charset="-122"/>
              </a:rPr>
              <a:t> 正则项：</a:t>
            </a:r>
            <a:r>
              <a:rPr kumimoji="1" lang="en-US" altLang="zh-CN" sz="2400" dirty="0">
                <a:solidFill>
                  <a:srgbClr val="09405E"/>
                </a:solidFill>
                <a:latin typeface="Microsoft YaHei" charset="-122"/>
                <a:ea typeface="Microsoft YaHei" charset="-122"/>
                <a:cs typeface="Microsoft YaHei" charset="-122"/>
              </a:rPr>
              <a:t>L2</a:t>
            </a:r>
            <a:r>
              <a:rPr kumimoji="1" lang="zh-CN" altLang="en-US" sz="2400" dirty="0">
                <a:solidFill>
                  <a:srgbClr val="09405E"/>
                </a:solidFill>
                <a:latin typeface="Microsoft YaHei" charset="-122"/>
                <a:ea typeface="Microsoft YaHei" charset="-122"/>
                <a:cs typeface="Microsoft YaHei" charset="-122"/>
              </a:rPr>
              <a:t>正则、</a:t>
            </a:r>
            <a:r>
              <a:rPr kumimoji="1" lang="en-US" altLang="zh-CN" sz="2400" dirty="0">
                <a:solidFill>
                  <a:srgbClr val="09405E"/>
                </a:solidFill>
                <a:latin typeface="Microsoft YaHei" charset="-122"/>
                <a:ea typeface="Microsoft YaHei" charset="-122"/>
                <a:cs typeface="Microsoft YaHei" charset="-122"/>
              </a:rPr>
              <a:t>L1</a:t>
            </a:r>
            <a:r>
              <a:rPr kumimoji="1" lang="zh-CN" altLang="en-US" sz="2400" dirty="0">
                <a:solidFill>
                  <a:srgbClr val="09405E"/>
                </a:solidFill>
                <a:latin typeface="Microsoft YaHei" charset="-122"/>
                <a:ea typeface="Microsoft YaHei" charset="-122"/>
                <a:cs typeface="Microsoft YaHei" charset="-122"/>
              </a:rPr>
              <a:t>正则</a:t>
            </a:r>
          </a:p>
          <a:p>
            <a:pPr lvl="1"/>
            <a:r>
              <a:rPr kumimoji="1" lang="zh-CN" altLang="en-US" dirty="0"/>
              <a:t> 优化方法：梯度下降、牛顿法</a:t>
            </a:r>
            <a:endParaRPr kumimoji="1" lang="en-US" altLang="zh-CN" dirty="0"/>
          </a:p>
          <a:p>
            <a:pPr lvl="1"/>
            <a:endParaRPr kumimoji="1" lang="en-US" altLang="zh-CN" dirty="0"/>
          </a:p>
          <a:p>
            <a:pPr lvl="1"/>
            <a:endParaRPr kumimoji="1" lang="en-US" altLang="zh-CN" sz="1000" dirty="0"/>
          </a:p>
          <a:p>
            <a:r>
              <a:rPr kumimoji="1" lang="en-US" altLang="zh-CN" sz="2400" dirty="0" err="1"/>
              <a:t>Sklearn</a:t>
            </a:r>
            <a:r>
              <a:rPr kumimoji="1" lang="zh-CN" altLang="en-US" sz="2400" dirty="0"/>
              <a:t>中的线性回归实现</a:t>
            </a:r>
            <a:endParaRPr kumimoji="1" lang="en-US" altLang="zh-CN" sz="2400" dirty="0"/>
          </a:p>
          <a:p>
            <a:pPr lvl="1"/>
            <a:r>
              <a:rPr kumimoji="1" lang="zh-CN" altLang="en-US" dirty="0"/>
              <a:t> </a:t>
            </a:r>
            <a:r>
              <a:rPr kumimoji="1" lang="en-US" altLang="zh-CN" dirty="0" err="1"/>
              <a:t>LogisticRegression</a:t>
            </a:r>
            <a:r>
              <a:rPr kumimoji="1" lang="en-US" altLang="zh-CN" dirty="0"/>
              <a:t>/ </a:t>
            </a:r>
            <a:r>
              <a:rPr kumimoji="1" lang="en-US" altLang="zh-CN" dirty="0" err="1"/>
              <a:t>LogisticRegressionCV</a:t>
            </a:r>
            <a:endParaRPr kumimoji="1" lang="en-US" altLang="zh-CN" dirty="0"/>
          </a:p>
          <a:p>
            <a:pPr lvl="1"/>
            <a:r>
              <a:rPr kumimoji="1" lang="zh-CN" altLang="en-US" dirty="0"/>
              <a:t> </a:t>
            </a:r>
            <a:r>
              <a:rPr kumimoji="1" lang="en-US" altLang="zh-CN" dirty="0" err="1"/>
              <a:t>SGDClasscification</a:t>
            </a:r>
            <a:endParaRPr kumimoji="1" lang="en-US" altLang="zh-CN" dirty="0"/>
          </a:p>
          <a:p>
            <a:pPr lvl="1"/>
            <a:endParaRPr kumimoji="1" lang="en-US" altLang="zh-CN" sz="1000" dirty="0"/>
          </a:p>
          <a:p>
            <a:pPr lvl="1"/>
            <a:endParaRPr kumimoji="1" lang="en-US" altLang="zh-CN" sz="1000" dirty="0"/>
          </a:p>
          <a:p>
            <a:r>
              <a:rPr kumimoji="1" lang="zh-CN" altLang="en-US" dirty="0"/>
              <a:t>分类模型评价指标</a:t>
            </a:r>
            <a:endParaRPr kumimoji="1" lang="en-US" altLang="zh-CN" dirty="0"/>
          </a:p>
          <a:p>
            <a:r>
              <a:rPr kumimoji="1" lang="zh-CN" altLang="en-US" dirty="0"/>
              <a:t>类别不均衡的分类</a:t>
            </a:r>
          </a:p>
        </p:txBody>
      </p:sp>
    </p:spTree>
    <p:extLst>
      <p:ext uri="{BB962C8B-B14F-4D97-AF65-F5344CB8AC3E}">
        <p14:creationId xmlns:p14="http://schemas.microsoft.com/office/powerpoint/2010/main" val="27767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948690"/>
            <a:ext cx="5653805" cy="647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对数几率回归的损失函数</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对数几率回归的优化求解</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多类分类的对数几率回归</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分类任务中的样本不均衡问题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分类模型的评价指标</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对数几率回归案例分析</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72497163"/>
      </p:ext>
    </p:extLst>
  </p:cSld>
  <p:clrMapOvr>
    <a:masterClrMapping/>
  </p:clrMapOvr>
  <p:transition spd="med">
    <p:fade/>
  </p:transition>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22481</TotalTime>
  <Pages>0</Pages>
  <Words>7861</Words>
  <Characters>0</Characters>
  <Application>Microsoft Macintosh PowerPoint</Application>
  <DocSecurity>0</DocSecurity>
  <PresentationFormat>宽屏</PresentationFormat>
  <Lines>0</Lines>
  <Paragraphs>827</Paragraphs>
  <Slides>80</Slides>
  <Notes>12</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2</vt:i4>
      </vt:variant>
      <vt:variant>
        <vt:lpstr>幻灯片标题</vt:lpstr>
      </vt:variant>
      <vt:variant>
        <vt:i4>80</vt:i4>
      </vt:variant>
    </vt:vector>
  </HeadingPairs>
  <TitlesOfParts>
    <vt:vector size="98" baseType="lpstr">
      <vt:lpstr>-apple-system</vt:lpstr>
      <vt:lpstr>等线</vt:lpstr>
      <vt:lpstr>SimHei</vt:lpstr>
      <vt:lpstr>Microsoft YaHei</vt:lpstr>
      <vt:lpstr>Microsoft YaHei</vt:lpstr>
      <vt:lpstr>小米兰亭</vt:lpstr>
      <vt:lpstr>Arial</vt:lpstr>
      <vt:lpstr>Calibri</vt:lpstr>
      <vt:lpstr>Calibri Light</vt:lpstr>
      <vt:lpstr>Cambria Math</vt:lpstr>
      <vt:lpstr>Helvetica</vt:lpstr>
      <vt:lpstr>Times New Roman</vt:lpstr>
      <vt:lpstr>Wingdings</vt:lpstr>
      <vt:lpstr>3_Office 主题</vt:lpstr>
      <vt:lpstr>1_Office 主题</vt:lpstr>
      <vt:lpstr>Office 主题</vt:lpstr>
      <vt:lpstr>Equation</vt:lpstr>
      <vt:lpstr>Acrobat Document</vt:lpstr>
      <vt:lpstr>PowerPoint 演示文稿</vt:lpstr>
      <vt:lpstr>PowerPoint 演示文稿</vt:lpstr>
      <vt:lpstr>分类</vt:lpstr>
      <vt:lpstr>对数几率回归模型</vt:lpstr>
      <vt:lpstr>Sigmoid函数</vt:lpstr>
      <vt:lpstr>对数几率</vt:lpstr>
      <vt:lpstr>决策边界</vt:lpstr>
      <vt:lpstr>决策边界</vt:lpstr>
      <vt:lpstr>PowerPoint 演示文稿</vt:lpstr>
      <vt:lpstr>分类任务的损失函数</vt:lpstr>
      <vt:lpstr>交叉熵损失</vt:lpstr>
      <vt:lpstr>交叉熵损失</vt:lpstr>
      <vt:lpstr>交叉熵损失</vt:lpstr>
      <vt:lpstr>对数几率回归的目标函数</vt:lpstr>
      <vt:lpstr>对数几率回归中正则的必要性</vt:lpstr>
      <vt:lpstr>Sklearn中的对数几率回归</vt:lpstr>
      <vt:lpstr>PowerPoint 演示文稿</vt:lpstr>
      <vt:lpstr>对数几率回归的梯度下降求解</vt:lpstr>
      <vt:lpstr>梯度</vt:lpstr>
      <vt:lpstr>Hessian矩阵</vt:lpstr>
      <vt:lpstr>牛顿法求解目标函数极值</vt:lpstr>
      <vt:lpstr>牛顿法求解目标函数极值</vt:lpstr>
      <vt:lpstr>拟牛顿法</vt:lpstr>
      <vt:lpstr>Logistic回归的牛顿求解：IRLS</vt:lpstr>
      <vt:lpstr>Logistic回归的牛顿求解：IRLS</vt:lpstr>
      <vt:lpstr>PowerPoint 演示文稿</vt:lpstr>
      <vt:lpstr>多类分类任务</vt:lpstr>
      <vt:lpstr>1 vs. 其他</vt:lpstr>
      <vt:lpstr>1 vs. 其他</vt:lpstr>
      <vt:lpstr>多项分布直接实现多类分类</vt:lpstr>
      <vt:lpstr>PowerPoint 演示文稿</vt:lpstr>
      <vt:lpstr>PowerPoint 演示文稿</vt:lpstr>
      <vt:lpstr>PowerPoint 演示文稿</vt:lpstr>
      <vt:lpstr>损失函数</vt:lpstr>
      <vt:lpstr>Scikit-Learn中实现Logistic回归的类</vt:lpstr>
      <vt:lpstr>PowerPoint 演示文稿</vt:lpstr>
      <vt:lpstr>不平衡数据的出现场景</vt:lpstr>
      <vt:lpstr>解决方案</vt:lpstr>
      <vt:lpstr>抽样</vt:lpstr>
      <vt:lpstr>下采样与集成学习</vt:lpstr>
      <vt:lpstr>上采样与样本合成 </vt:lpstr>
      <vt:lpstr>SMOTE</vt:lpstr>
      <vt:lpstr>代价敏感学习</vt:lpstr>
      <vt:lpstr>代价敏感学习</vt:lpstr>
      <vt:lpstr>Scikit-Learn中的不均衡样本分类处理</vt:lpstr>
      <vt:lpstr>类别权重class_weight</vt:lpstr>
      <vt:lpstr>样本权重sample_weight</vt:lpstr>
      <vt:lpstr>PowerPoint 演示文稿</vt:lpstr>
      <vt:lpstr>PowerPoint 演示文稿</vt:lpstr>
      <vt:lpstr>分类模型的评价指标</vt:lpstr>
      <vt:lpstr>分类模型的评价指标</vt:lpstr>
      <vt:lpstr>分类模型的评价指标</vt:lpstr>
      <vt:lpstr>两类分类任务的评价指标</vt:lpstr>
      <vt:lpstr>两类分类任务的评价指标</vt:lpstr>
      <vt:lpstr>两类分类任务的评价指标</vt:lpstr>
      <vt:lpstr>两类分类任务的评价指标</vt:lpstr>
      <vt:lpstr>例：垃圾邮件分类</vt:lpstr>
      <vt:lpstr>例：垃圾邮件分类</vt:lpstr>
      <vt:lpstr>Receiver Operating Characteristic (ROC)曲线</vt:lpstr>
      <vt:lpstr>例：ROC曲线</vt:lpstr>
      <vt:lpstr>例：ROC曲线</vt:lpstr>
      <vt:lpstr>例：ROC曲线</vt:lpstr>
      <vt:lpstr>ROC曲线</vt:lpstr>
      <vt:lpstr>Precision and Recall (PR)曲线</vt:lpstr>
      <vt:lpstr>Precision and Recall (PR)曲线</vt:lpstr>
      <vt:lpstr>AP：Average Precision</vt:lpstr>
      <vt:lpstr>mAP：Mean AP</vt:lpstr>
      <vt:lpstr>Scikit-Learn中分类模型性能评价</vt:lpstr>
      <vt:lpstr>多分类与多标签</vt:lpstr>
      <vt:lpstr>Scikit-Learn中metrics的分类模型评价指标</vt:lpstr>
      <vt:lpstr>PowerPoint 演示文稿</vt:lpstr>
      <vt:lpstr>PowerPoint 演示文稿</vt:lpstr>
      <vt:lpstr>从两类分类到多类分类和多标签</vt:lpstr>
      <vt:lpstr>Scikit-Learn中的Scoring参数</vt:lpstr>
      <vt:lpstr>PowerPoint 演示文稿</vt:lpstr>
      <vt:lpstr>Otto商品分类——数据分析</vt:lpstr>
      <vt:lpstr>Otto商品分类——特征工程</vt:lpstr>
      <vt:lpstr>Otto商品分类——模型选择</vt:lpstr>
      <vt:lpstr>Otto商品分类——模型性能</vt:lpstr>
      <vt:lpstr>本章总结</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Sherry Liu</cp:lastModifiedBy>
  <cp:revision>441</cp:revision>
  <cp:lastPrinted>2023-11-08T01:27:45Z</cp:lastPrinted>
  <dcterms:created xsi:type="dcterms:W3CDTF">2014-06-29T11:45:14Z</dcterms:created>
  <dcterms:modified xsi:type="dcterms:W3CDTF">2023-11-08T01:27:51Z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